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9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71480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3F894B"/>
                </a:solidFill>
              </a:rPr>
              <a:t>Класс Земноводные или Амфибии</a:t>
            </a:r>
            <a:endParaRPr lang="ru-RU" sz="4400" b="1" dirty="0">
              <a:solidFill>
                <a:srgbClr val="3F894B"/>
              </a:solidFill>
            </a:endParaRPr>
          </a:p>
        </p:txBody>
      </p:sp>
      <p:pic>
        <p:nvPicPr>
          <p:cNvPr id="4" name="Picture 19" descr="i?id=284176022-0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2916238" cy="220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1" descr="i?id=55256286-2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00570"/>
            <a:ext cx="2941638" cy="217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3" descr="i?id=331303916-1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71678"/>
            <a:ext cx="2916238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Светлана\Downloads\anim (2476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928802"/>
            <a:ext cx="130536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571480"/>
            <a:ext cx="54425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Общая характеристика </a:t>
            </a:r>
            <a:endParaRPr lang="ru-RU" sz="4000" kern="1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земноводных</a:t>
            </a:r>
            <a:endParaRPr lang="ru-RU" sz="40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00024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включают в себя животных, приспособленных  к жизни и на суше, и в воде. На суше большинство из них встречается во взрослом состоянии, а размножение, рост и развитие личинок – головастиков происходит в водной среде. Земноводные произошли около 350 млн. лет назад, видимо, от древних кистеперых рыб. </a:t>
            </a:r>
            <a:endParaRPr lang="ru-RU" sz="2400" dirty="0"/>
          </a:p>
        </p:txBody>
      </p:sp>
      <p:pic>
        <p:nvPicPr>
          <p:cNvPr id="5" name="Picture 4" descr="2004-08-01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14327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земноводных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икры происходит только в воде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Взрослые особи живут на суше и в воде.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Полное превращение в развитии (личинки имеют жабры, плавники  и среднюю линию.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Кожа голая, влажная, участвует в дыхании.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Пятипалые конечности.</a:t>
            </a:r>
          </a:p>
          <a:p>
            <a:pPr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Трехкамерное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сердце, два круга кровообращения ( один круг проходит через легкие, другой – через все тело)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Downloads\df9f35cc3f9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857760"/>
            <a:ext cx="139065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Приспособления к жизни в воде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10041"/>
            <a:ext cx="8286808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1.Тонкая нежная кожа земноводных нуждается в постоянном увлажнении, поэтому амфибии живут в сырых местах и часто навещают водоемы. У многих лягушек пальцы на задних лапах соединены плавательной перепонкой.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2.Через влажную тонкую кожу легко осуществляется газообмен. Многие земноводные поглощают больше кислорода  через кожу, чем через легкие, и могут долгое время оставаться под водой, не всплывая за новой порцией воздуха.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3.Икра лягушек и их личинки не могут противостоять высыханию, и размножение большей части амфибий возможно только в воде.  </a:t>
            </a:r>
            <a:endParaRPr lang="ru-RU" sz="2800" dirty="0"/>
          </a:p>
        </p:txBody>
      </p:sp>
      <p:pic>
        <p:nvPicPr>
          <p:cNvPr id="3074" name="Picture 2" descr="http://justclickit.ru/flash/anim/anim%20(246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643578"/>
            <a:ext cx="914400" cy="89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Отделы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тела</a:t>
            </a:r>
            <a:endParaRPr lang="ru-RU" sz="6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23850" y="1785926"/>
            <a:ext cx="8820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голова, туловище, хвост, 2 пары конечностей</a:t>
            </a:r>
          </a:p>
        </p:txBody>
      </p:sp>
      <p:pic>
        <p:nvPicPr>
          <p:cNvPr id="66566" name="Picture 6" descr="сал"/>
          <p:cNvPicPr>
            <a:picLocks noChangeAspect="1" noChangeArrowheads="1"/>
          </p:cNvPicPr>
          <p:nvPr/>
        </p:nvPicPr>
        <p:blipFill>
          <a:blip r:embed="rId2"/>
          <a:srcRect l="6285" t="4213" r="11806" b="3036"/>
          <a:stretch>
            <a:fillRect/>
          </a:stretch>
        </p:blipFill>
        <p:spPr bwMode="auto">
          <a:xfrm>
            <a:off x="5508625" y="2565400"/>
            <a:ext cx="2892425" cy="367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тропическая древес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4139540" cy="310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Размножение земноводных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6430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1.</a:t>
            </a:r>
            <a:r>
              <a:rPr lang="ru-RU" sz="2400" b="1" dirty="0" smtClean="0">
                <a:solidFill>
                  <a:schemeClr val="tx2"/>
                </a:solidFill>
              </a:rPr>
              <a:t>Самка </a:t>
            </a:r>
            <a:r>
              <a:rPr lang="ru-RU" sz="2400" b="1" dirty="0" smtClean="0">
                <a:solidFill>
                  <a:schemeClr val="tx2"/>
                </a:solidFill>
              </a:rPr>
              <a:t>откладывает много икры в воду (тысячи и десятки тысяч), самец выпускает туда сперматозоиды. Процесс оплодотворения и развития идет без участия родителей.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8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7298"/>
            <a:ext cx="3643338" cy="2745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4286256"/>
            <a:ext cx="371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2.</a:t>
            </a:r>
            <a:r>
              <a:rPr lang="ru-RU" sz="3600" b="1" dirty="0" smtClean="0">
                <a:solidFill>
                  <a:schemeClr val="tx2"/>
                </a:solidFill>
              </a:rPr>
              <a:t> откладывается </a:t>
            </a:r>
            <a:r>
              <a:rPr lang="ru-RU" sz="3600" b="1" dirty="0" smtClean="0">
                <a:solidFill>
                  <a:schemeClr val="tx2"/>
                </a:solidFill>
              </a:rPr>
              <a:t>мало икринок и родители о них заботятся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572000" y="2786058"/>
            <a:ext cx="500066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429124" y="5286388"/>
            <a:ext cx="928694" cy="57150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4" descr="жаба-повиту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14818"/>
            <a:ext cx="3135315" cy="2261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550071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Развитие лягушки</a:t>
            </a:r>
          </a:p>
        </p:txBody>
      </p:sp>
      <p:pic>
        <p:nvPicPr>
          <p:cNvPr id="6" name="Picture 8" descr="181"/>
          <p:cNvPicPr>
            <a:picLocks noChangeAspect="1" noChangeArrowheads="1"/>
          </p:cNvPicPr>
          <p:nvPr/>
        </p:nvPicPr>
        <p:blipFill>
          <a:blip r:embed="rId2"/>
          <a:srcRect l="10083" t="13242" r="4250" b="5263"/>
          <a:stretch>
            <a:fillRect/>
          </a:stretch>
        </p:blipFill>
        <p:spPr bwMode="auto">
          <a:xfrm>
            <a:off x="3500430" y="1428736"/>
            <a:ext cx="2305050" cy="1457325"/>
          </a:xfrm>
          <a:prstGeom prst="rect">
            <a:avLst/>
          </a:prstGeom>
          <a:ln w="5715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1" descr="jab2"/>
          <p:cNvPicPr>
            <a:picLocks noChangeAspect="1" noChangeArrowheads="1"/>
          </p:cNvPicPr>
          <p:nvPr/>
        </p:nvPicPr>
        <p:blipFill>
          <a:blip r:embed="rId3"/>
          <a:srcRect l="3778" t="18823" r="6750" b="13474"/>
          <a:stretch>
            <a:fillRect/>
          </a:stretch>
        </p:blipFill>
        <p:spPr bwMode="auto">
          <a:xfrm>
            <a:off x="4429124" y="3071810"/>
            <a:ext cx="2951163" cy="1497012"/>
          </a:xfrm>
          <a:prstGeom prst="rect">
            <a:avLst/>
          </a:prstGeom>
          <a:ln w="5715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 descr="озёрная лягушка&#10;---------&#10; (click to open in full-screen mode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857760"/>
            <a:ext cx="2614007" cy="17145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9" name="Picture 4" descr="Image2"/>
          <p:cNvPicPr>
            <a:picLocks noChangeAspect="1" noChangeArrowheads="1"/>
          </p:cNvPicPr>
          <p:nvPr/>
        </p:nvPicPr>
        <p:blipFill>
          <a:blip r:embed="rId5" cstate="print"/>
          <a:srcRect r="9684"/>
          <a:stretch>
            <a:fillRect/>
          </a:stretch>
        </p:blipFill>
        <p:spPr bwMode="auto">
          <a:xfrm>
            <a:off x="214282" y="1357298"/>
            <a:ext cx="3035290" cy="522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000240"/>
            <a:ext cx="6572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Входят в цепи питания.</a:t>
            </a:r>
          </a:p>
          <a:p>
            <a:pPr marL="457200" indent="-457200" eaLnBrk="0" hangingPunct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Уничтожают вредных насекомых.</a:t>
            </a:r>
          </a:p>
          <a:p>
            <a:pPr marL="457200" indent="-457200" eaLnBrk="0" hangingPunct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Являются подопытными животными для ученых.</a:t>
            </a:r>
          </a:p>
          <a:p>
            <a:pPr marL="457200" indent="-457200" eaLnBrk="0" hangingPunct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Являются предметом международной торговли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4589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земноводных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C:\Users\Светлана\Downloads\anim (340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2569305" cy="250033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214554"/>
            <a:ext cx="289376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5" descr="rept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43182"/>
            <a:ext cx="3106728" cy="3645650"/>
          </a:xfrm>
          <a:prstGeom prst="rect">
            <a:avLst/>
          </a:prstGeom>
          <a:noFill/>
        </p:spPr>
      </p:pic>
      <p:pic>
        <p:nvPicPr>
          <p:cNvPr id="18434" name="Picture 2" descr="C:\Users\Светлана\Downloads\88d77b3ff6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214950"/>
            <a:ext cx="1362075" cy="1362075"/>
          </a:xfrm>
          <a:prstGeom prst="rect">
            <a:avLst/>
          </a:prstGeom>
          <a:noFill/>
        </p:spPr>
      </p:pic>
      <p:pic>
        <p:nvPicPr>
          <p:cNvPr id="18435" name="Picture 3" descr="C:\Users\Светлана\Downloads\6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71612"/>
            <a:ext cx="232476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34</TotalTime>
  <Words>291</Words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Тема21</vt:lpstr>
      <vt:lpstr>Слайд 1</vt:lpstr>
      <vt:lpstr>Слайд 2</vt:lpstr>
      <vt:lpstr>Признаки земноводных</vt:lpstr>
      <vt:lpstr>Приспособления к жизни в воде</vt:lpstr>
      <vt:lpstr> Отделы тела</vt:lpstr>
      <vt:lpstr>Размножение земноводных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5</cp:revision>
  <dcterms:created xsi:type="dcterms:W3CDTF">2017-12-16T08:01:08Z</dcterms:created>
  <dcterms:modified xsi:type="dcterms:W3CDTF">2017-12-16T08:45:38Z</dcterms:modified>
</cp:coreProperties>
</file>