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68" r:id="rId3"/>
    <p:sldId id="258" r:id="rId4"/>
    <p:sldId id="269" r:id="rId5"/>
    <p:sldId id="270" r:id="rId6"/>
    <p:sldId id="271" r:id="rId7"/>
    <p:sldId id="274" r:id="rId8"/>
    <p:sldId id="259" r:id="rId9"/>
    <p:sldId id="273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ru-RU" smtClean="0"/>
              <a:t>24.09.2015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ru-RU" smtClean="0"/>
              <a:t>24.09.2015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24.09.2015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24.09.2015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24.09.2015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24.09.2015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24.09.2015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24.09.2015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3923462"/>
            <a:ext cx="8686800" cy="1464906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6000" b="0" i="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Cambria"/>
                <a:ea typeface="+mj-ea"/>
                <a:cs typeface="+mj-cs"/>
              </a:rPr>
              <a:t>Экология ,чистый двор.</a:t>
            </a:r>
            <a:endParaRPr lang="ru-RU" sz="6000" b="0" i="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algn="ctr">
                  <a:prstClr val="black">
                    <a:alpha val="4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252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800" b="0" i="0" dirty="0" smtClean="0">
                <a:solidFill>
                  <a:srgbClr val="C44475">
                    <a:lumMod val="75000"/>
                  </a:srgbClr>
                </a:solidFill>
                <a:latin typeface="Cambria"/>
                <a:ea typeface="+mj-ea"/>
                <a:cs typeface="+mj-cs"/>
              </a:rPr>
              <a:t>Экология-наше будущее!</a:t>
            </a:r>
            <a:endParaRPr lang="ru-RU" sz="4800" b="0" i="0" dirty="0">
              <a:solidFill>
                <a:srgbClr val="C44475">
                  <a:lumMod val="75000"/>
                </a:srgbClr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49253"/>
            <a:ext cx="12192000" cy="5608748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4000" b="0" i="0" dirty="0" smtClean="0">
                <a:solidFill>
                  <a:srgbClr val="595959"/>
                </a:solidFill>
                <a:latin typeface="Cambria"/>
              </a:rPr>
              <a:t>Будущее нашей страны в твоих руках.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82" y="2240924"/>
            <a:ext cx="8509629" cy="4112328"/>
          </a:xfrm>
          <a:prstGeom prst="round2DiagRect">
            <a:avLst>
              <a:gd name="adj1" fmla="val 16121"/>
              <a:gd name="adj2" fmla="val 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Причины загрязнения.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05000"/>
            <a:ext cx="8422783" cy="4952999"/>
          </a:xfrm>
        </p:spPr>
        <p:txBody>
          <a:bodyPr/>
          <a:lstStyle/>
          <a:p>
            <a:r>
              <a:rPr lang="ru-RU" dirty="0" smtClean="0"/>
              <a:t>Выбросы в атмосферу промышленных отходов.</a:t>
            </a:r>
          </a:p>
          <a:p>
            <a:r>
              <a:rPr lang="ru-RU" dirty="0" smtClean="0"/>
              <a:t>Выхлопные газы от машин.</a:t>
            </a:r>
          </a:p>
          <a:p>
            <a:r>
              <a:rPr lang="ru-RU" dirty="0" smtClean="0"/>
              <a:t>Источником загрязнений является и само население.</a:t>
            </a:r>
          </a:p>
          <a:p>
            <a:r>
              <a:rPr lang="ru-RU" dirty="0" smtClean="0"/>
              <a:t>Загрязнение воды сточными водами с  фабрик и  заводов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89" y="2382592"/>
            <a:ext cx="3333213" cy="3539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863" y="4152439"/>
            <a:ext cx="2186591" cy="26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Меры борьбы.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46238"/>
            <a:ext cx="9105363" cy="52117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Вывоз химических отходов за пределы города в специальные места.</a:t>
            </a:r>
          </a:p>
          <a:p>
            <a:r>
              <a:rPr lang="ru-RU" sz="3200" dirty="0" err="1" smtClean="0"/>
              <a:t>Очистельные</a:t>
            </a:r>
            <a:r>
              <a:rPr lang="ru-RU" sz="3200" dirty="0" smtClean="0"/>
              <a:t> фильтры.</a:t>
            </a:r>
          </a:p>
          <a:p>
            <a:r>
              <a:rPr lang="ru-RU" sz="3200" dirty="0" smtClean="0"/>
              <a:t>Насаждение деревьев.</a:t>
            </a:r>
          </a:p>
          <a:p>
            <a:r>
              <a:rPr lang="ru-RU" sz="3200" dirty="0" smtClean="0"/>
              <a:t>Профилактическая работа среди населения.</a:t>
            </a:r>
          </a:p>
          <a:p>
            <a:r>
              <a:rPr lang="ru-RU" sz="3200" dirty="0" smtClean="0"/>
              <a:t>Работа администрации,спецальных </a:t>
            </a:r>
            <a:r>
              <a:rPr lang="ru-RU" sz="3200" dirty="0" err="1" smtClean="0"/>
              <a:t>служб,ветеринарных</a:t>
            </a:r>
            <a:r>
              <a:rPr lang="ru-RU" sz="3200" dirty="0" smtClean="0"/>
              <a:t>  станций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99" y="3631842"/>
            <a:ext cx="3173246" cy="306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5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753096"/>
          </a:xfrm>
        </p:spPr>
        <p:txBody>
          <a:bodyPr/>
          <a:lstStyle/>
          <a:p>
            <a:r>
              <a:rPr lang="ru-RU" dirty="0" smtClean="0"/>
              <a:t>Вывод.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Чтобы наша планета была экологически чистой , нужно вести борьбу с загрязнениями слажено, совместно с другими </a:t>
            </a:r>
            <a:r>
              <a:rPr lang="ru-RU" dirty="0" err="1" smtClean="0"/>
              <a:t>людми</a:t>
            </a:r>
            <a:r>
              <a:rPr lang="ru-RU" dirty="0" smtClean="0"/>
              <a:t>  . И только тогда мы будем жить в экологически чистом мире.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9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05317"/>
            <a:ext cx="12286444" cy="1390919"/>
          </a:xfrm>
        </p:spPr>
        <p:txBody>
          <a:bodyPr/>
          <a:lstStyle/>
          <a:p>
            <a:r>
              <a:rPr lang="ru-RU" dirty="0" smtClean="0"/>
              <a:t>А теперь немного конкурсов!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33396" y="5731795"/>
            <a:ext cx="120203" cy="4404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9225565" y="2305316"/>
            <a:ext cx="1056068" cy="965915"/>
          </a:xfrm>
          <a:prstGeom prst="smileyFac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b="0" i="0" dirty="0" smtClean="0">
                <a:solidFill>
                  <a:srgbClr val="C44475">
                    <a:lumMod val="75000"/>
                  </a:srgbClr>
                </a:solidFill>
                <a:latin typeface="Cambria"/>
                <a:ea typeface="+mj-ea"/>
                <a:cs typeface="+mj-cs"/>
              </a:rPr>
              <a:t>1.Вставь буквы.</a:t>
            </a:r>
            <a:endParaRPr lang="ru-RU" sz="3600" b="0" i="0" dirty="0">
              <a:solidFill>
                <a:srgbClr val="C44475">
                  <a:lumMod val="75000"/>
                </a:srgbClr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41" name="Объект 4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>
                <a:solidFill>
                  <a:schemeClr val="tx2"/>
                </a:solidFill>
              </a:rPr>
              <a:t>1	</a:t>
            </a:r>
            <a:r>
              <a:rPr lang="ru-RU" dirty="0" smtClean="0">
                <a:solidFill>
                  <a:schemeClr val="tx2"/>
                </a:solidFill>
              </a:rPr>
              <a:t>Ч	Р	М	</a:t>
            </a:r>
            <a:r>
              <a:rPr lang="ru-RU" sz="3200" dirty="0">
                <a:solidFill>
                  <a:schemeClr val="tx2"/>
                </a:solidFill>
              </a:rPr>
              <a:t>х</a:t>
            </a:r>
            <a:r>
              <a:rPr lang="ru-RU" dirty="0">
                <a:solidFill>
                  <a:schemeClr val="tx2"/>
                </a:solidFill>
              </a:rPr>
              <a:t>	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2	Б	У	Н	</a:t>
            </a:r>
            <a:r>
              <a:rPr lang="ru-RU" sz="3200" dirty="0" smtClean="0">
                <a:solidFill>
                  <a:schemeClr val="tx2"/>
                </a:solidFill>
              </a:rPr>
              <a:t>к</a:t>
            </a:r>
            <a:r>
              <a:rPr lang="ru-RU" dirty="0" smtClean="0">
                <a:solidFill>
                  <a:schemeClr val="tx2"/>
                </a:solidFill>
              </a:rPr>
              <a:t>	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3	Г	Л	Б	</a:t>
            </a:r>
            <a:r>
              <a:rPr lang="ru-RU" sz="3200" dirty="0" smtClean="0">
                <a:solidFill>
                  <a:srgbClr val="FF0000"/>
                </a:solidFill>
              </a:rPr>
              <a:t>к</a:t>
            </a:r>
            <a:r>
              <a:rPr lang="ru-RU" dirty="0" smtClean="0">
                <a:solidFill>
                  <a:srgbClr val="FF0000"/>
                </a:solidFill>
              </a:rPr>
              <a:t>	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4</a:t>
            </a:r>
            <a:r>
              <a:rPr lang="ru-RU" dirty="0">
                <a:solidFill>
                  <a:srgbClr val="FF0000"/>
                </a:solidFill>
              </a:rPr>
              <a:t>	О	</a:t>
            </a:r>
            <a:r>
              <a:rPr lang="ru-RU" dirty="0" smtClean="0">
                <a:solidFill>
                  <a:srgbClr val="FF0000"/>
                </a:solidFill>
              </a:rPr>
              <a:t>Л</a:t>
            </a: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3200" dirty="0">
                <a:solidFill>
                  <a:srgbClr val="FF0000"/>
                </a:solidFill>
              </a:rPr>
              <a:t>х</a:t>
            </a:r>
            <a:r>
              <a:rPr lang="ru-RU" dirty="0">
                <a:solidFill>
                  <a:srgbClr val="FF0000"/>
                </a:solidFill>
              </a:rPr>
              <a:t>	</a:t>
            </a:r>
          </a:p>
          <a:p>
            <a:r>
              <a:rPr lang="ru-RU" dirty="0">
                <a:solidFill>
                  <a:srgbClr val="7030A0"/>
                </a:solidFill>
              </a:rPr>
              <a:t>5	Ш	</a:t>
            </a:r>
            <a:r>
              <a:rPr lang="ru-RU" dirty="0" smtClean="0">
                <a:solidFill>
                  <a:srgbClr val="7030A0"/>
                </a:solidFill>
              </a:rPr>
              <a:t>П</a:t>
            </a:r>
            <a:r>
              <a:rPr lang="ru-RU" dirty="0">
                <a:solidFill>
                  <a:srgbClr val="7030A0"/>
                </a:solidFill>
              </a:rPr>
              <a:t>	</a:t>
            </a:r>
            <a:r>
              <a:rPr lang="ru-RU" dirty="0" smtClean="0">
                <a:solidFill>
                  <a:srgbClr val="7030A0"/>
                </a:solidFill>
              </a:rPr>
              <a:t>В</a:t>
            </a:r>
            <a:r>
              <a:rPr lang="ru-RU" dirty="0">
                <a:solidFill>
                  <a:srgbClr val="7030A0"/>
                </a:solidFill>
              </a:rPr>
              <a:t>	</a:t>
            </a:r>
            <a:r>
              <a:rPr lang="ru-RU" sz="3200" dirty="0">
                <a:solidFill>
                  <a:srgbClr val="7030A0"/>
                </a:solidFill>
              </a:rPr>
              <a:t>и</a:t>
            </a:r>
            <a:r>
              <a:rPr lang="ru-RU" dirty="0">
                <a:solidFill>
                  <a:srgbClr val="7030A0"/>
                </a:solidFill>
              </a:rPr>
              <a:t>	</a:t>
            </a:r>
          </a:p>
          <a:p>
            <a:r>
              <a:rPr lang="ru-RU" dirty="0">
                <a:solidFill>
                  <a:srgbClr val="7030A0"/>
                </a:solidFill>
              </a:rPr>
              <a:t>6	Л	</a:t>
            </a:r>
            <a:r>
              <a:rPr lang="ru-RU" dirty="0" smtClean="0">
                <a:solidFill>
                  <a:srgbClr val="7030A0"/>
                </a:solidFill>
              </a:rPr>
              <a:t>М</a:t>
            </a:r>
            <a:r>
              <a:rPr lang="ru-RU" dirty="0">
                <a:solidFill>
                  <a:srgbClr val="7030A0"/>
                </a:solidFill>
              </a:rPr>
              <a:t>	</a:t>
            </a:r>
            <a:r>
              <a:rPr lang="ru-RU" dirty="0" smtClean="0">
                <a:solidFill>
                  <a:srgbClr val="7030A0"/>
                </a:solidFill>
              </a:rPr>
              <a:t>Н</a:t>
            </a:r>
            <a:r>
              <a:rPr lang="ru-RU" dirty="0">
                <a:solidFill>
                  <a:srgbClr val="7030A0"/>
                </a:solidFill>
              </a:rPr>
              <a:t>	</a:t>
            </a:r>
            <a:r>
              <a:rPr lang="ru-RU" dirty="0" smtClean="0">
                <a:solidFill>
                  <a:srgbClr val="7030A0"/>
                </a:solidFill>
              </a:rPr>
              <a:t>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7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1065"/>
          </a:xfrm>
        </p:spPr>
        <p:txBody>
          <a:bodyPr/>
          <a:lstStyle/>
          <a:p>
            <a:r>
              <a:rPr lang="ru-RU" dirty="0" smtClean="0"/>
              <a:t>2.Вопрос-ответ.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0913"/>
            <a:ext cx="12192000" cy="631708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1. 	</a:t>
            </a:r>
            <a:r>
              <a:rPr lang="ru-RU" sz="3800" dirty="0">
                <a:solidFill>
                  <a:schemeClr val="accent4">
                    <a:lumMod val="75000"/>
                  </a:schemeClr>
                </a:solidFill>
              </a:rPr>
              <a:t>Какое растение даёт лучший </a:t>
            </a:r>
            <a:r>
              <a:rPr lang="ru-RU" sz="3800" dirty="0" smtClean="0">
                <a:solidFill>
                  <a:schemeClr val="accent4">
                    <a:lumMod val="75000"/>
                  </a:schemeClr>
                </a:solidFill>
              </a:rPr>
              <a:t>мёд?</a:t>
            </a:r>
          </a:p>
          <a:p>
            <a:r>
              <a:rPr lang="ru-RU" sz="38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ru-RU" sz="3800" dirty="0">
                <a:solidFill>
                  <a:schemeClr val="accent4">
                    <a:lumMod val="75000"/>
                  </a:schemeClr>
                </a:solidFill>
              </a:rPr>
              <a:t>. 	Куда зайцу удобнее бежать: с горы или в гору? </a:t>
            </a:r>
          </a:p>
          <a:p>
            <a:r>
              <a:rPr lang="ru-RU" sz="3800" dirty="0">
                <a:solidFill>
                  <a:schemeClr val="accent4">
                    <a:lumMod val="75000"/>
                  </a:schemeClr>
                </a:solidFill>
              </a:rPr>
              <a:t>3. 	Какие звери летают? </a:t>
            </a:r>
          </a:p>
          <a:p>
            <a:r>
              <a:rPr lang="ru-RU" sz="3800" dirty="0">
                <a:solidFill>
                  <a:schemeClr val="accent4">
                    <a:lumMod val="75000"/>
                  </a:schemeClr>
                </a:solidFill>
              </a:rPr>
              <a:t>4. 	Что делает зимой ёж? </a:t>
            </a:r>
            <a:endParaRPr lang="ru-RU" sz="38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3800" dirty="0" smtClean="0">
                <a:solidFill>
                  <a:schemeClr val="accent4">
                    <a:lumMod val="75000"/>
                  </a:schemeClr>
                </a:solidFill>
              </a:rPr>
              <a:t>5</a:t>
            </a:r>
            <a:r>
              <a:rPr lang="ru-RU" sz="3800" dirty="0">
                <a:solidFill>
                  <a:schemeClr val="accent4">
                    <a:lumMod val="75000"/>
                  </a:schemeClr>
                </a:solidFill>
              </a:rPr>
              <a:t>. 	Какой цветок называют цветком влюблённых</a:t>
            </a:r>
            <a:r>
              <a:rPr lang="ru-RU" sz="3800" dirty="0" smtClean="0">
                <a:solidFill>
                  <a:schemeClr val="accent4">
                    <a:lumMod val="75000"/>
                  </a:schemeClr>
                </a:solidFill>
              </a:rPr>
              <a:t>? </a:t>
            </a:r>
          </a:p>
          <a:p>
            <a:r>
              <a:rPr lang="ru-RU" sz="3800" dirty="0" smtClean="0">
                <a:solidFill>
                  <a:schemeClr val="accent4">
                    <a:lumMod val="75000"/>
                  </a:schemeClr>
                </a:solidFill>
              </a:rPr>
              <a:t>6</a:t>
            </a:r>
            <a:r>
              <a:rPr lang="ru-RU" sz="3800" dirty="0">
                <a:solidFill>
                  <a:schemeClr val="accent4">
                    <a:lumMod val="75000"/>
                  </a:schemeClr>
                </a:solidFill>
              </a:rPr>
              <a:t>. 	Кто из обитателей болота стал женой царевича? </a:t>
            </a:r>
            <a:endParaRPr lang="ru-RU" sz="38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3800" dirty="0" smtClean="0">
                <a:solidFill>
                  <a:schemeClr val="accent4">
                    <a:lumMod val="75000"/>
                  </a:schemeClr>
                </a:solidFill>
              </a:rPr>
              <a:t>7</a:t>
            </a:r>
            <a:r>
              <a:rPr lang="ru-RU" sz="3800" dirty="0">
                <a:solidFill>
                  <a:schemeClr val="accent4">
                    <a:lumMod val="75000"/>
                  </a:schemeClr>
                </a:solidFill>
              </a:rPr>
              <a:t>. 	В кого превратился гадкий утёнок? </a:t>
            </a:r>
            <a:endParaRPr lang="ru-RU" sz="38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3800" dirty="0" smtClean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ru-RU" sz="3800" dirty="0">
                <a:solidFill>
                  <a:schemeClr val="accent4">
                    <a:lumMod val="75000"/>
                  </a:schemeClr>
                </a:solidFill>
              </a:rPr>
              <a:t>. 	Какой страшный зверь падок на малину? </a:t>
            </a:r>
          </a:p>
          <a:p>
            <a:r>
              <a:rPr lang="ru-RU" sz="3800" dirty="0">
                <a:solidFill>
                  <a:schemeClr val="accent4">
                    <a:lumMod val="75000"/>
                  </a:schemeClr>
                </a:solidFill>
              </a:rPr>
              <a:t>9. 	Какие грибы наиболее ценны по питательности? </a:t>
            </a:r>
          </a:p>
          <a:p>
            <a:r>
              <a:rPr lang="ru-RU" sz="3800" dirty="0">
                <a:solidFill>
                  <a:schemeClr val="accent4">
                    <a:lumMod val="75000"/>
                  </a:schemeClr>
                </a:solidFill>
              </a:rPr>
              <a:t>10. 	Какая птица умело подражает голосам многих птиц? </a:t>
            </a:r>
            <a:endParaRPr lang="ru-RU" sz="38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3800" dirty="0" smtClean="0">
                <a:solidFill>
                  <a:schemeClr val="accent4">
                    <a:lumMod val="75000"/>
                  </a:schemeClr>
                </a:solidFill>
              </a:rPr>
              <a:t>11</a:t>
            </a:r>
            <a:r>
              <a:rPr lang="ru-RU" sz="3800" dirty="0">
                <a:solidFill>
                  <a:schemeClr val="accent4">
                    <a:lumMod val="75000"/>
                  </a:schemeClr>
                </a:solidFill>
              </a:rPr>
              <a:t>. 	Растёт ли дерево зимой? </a:t>
            </a:r>
          </a:p>
          <a:p>
            <a:r>
              <a:rPr lang="ru-RU" sz="3800" dirty="0" smtClean="0">
                <a:solidFill>
                  <a:schemeClr val="accent4">
                    <a:lumMod val="75000"/>
                  </a:schemeClr>
                </a:solidFill>
              </a:rPr>
              <a:t>12</a:t>
            </a:r>
            <a:r>
              <a:rPr lang="ru-RU" sz="3800" dirty="0">
                <a:solidFill>
                  <a:schemeClr val="accent4">
                    <a:lumMod val="75000"/>
                  </a:schemeClr>
                </a:solidFill>
              </a:rPr>
              <a:t>. 	Что, согласно народным </a:t>
            </a:r>
            <a:r>
              <a:rPr lang="ru-RU" sz="3800" dirty="0" smtClean="0">
                <a:solidFill>
                  <a:schemeClr val="accent4">
                    <a:lumMod val="75000"/>
                  </a:schemeClr>
                </a:solidFill>
              </a:rPr>
              <a:t>приметам</a:t>
            </a:r>
            <a:r>
              <a:rPr lang="ru-RU" sz="3800" dirty="0">
                <a:solidFill>
                  <a:schemeClr val="accent4">
                    <a:lumMod val="75000"/>
                  </a:schemeClr>
                </a:solidFill>
              </a:rPr>
              <a:t>, обещают пузыри на лужах? </a:t>
            </a:r>
          </a:p>
        </p:txBody>
      </p:sp>
    </p:spTree>
    <p:extLst>
      <p:ext uri="{BB962C8B-B14F-4D97-AF65-F5344CB8AC3E}">
        <p14:creationId xmlns:p14="http://schemas.microsoft.com/office/powerpoint/2010/main" val="40576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32586"/>
            <a:ext cx="12192000" cy="53254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 smtClean="0"/>
              <a:t>Ах</a:t>
            </a:r>
            <a:r>
              <a:rPr lang="ru-RU" dirty="0"/>
              <a:t>, не трогайте меня,</a:t>
            </a:r>
          </a:p>
          <a:p>
            <a:pPr marL="0" indent="0">
              <a:buNone/>
            </a:pPr>
            <a:r>
              <a:rPr lang="ru-RU" dirty="0"/>
              <a:t>     Обожгу и без огня. 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smtClean="0"/>
              <a:t>Рос </a:t>
            </a:r>
            <a:r>
              <a:rPr lang="ru-RU" dirty="0"/>
              <a:t>шар бел, дунул ветер - шар улетел.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smtClean="0"/>
              <a:t>Стоит </a:t>
            </a:r>
            <a:r>
              <a:rPr lang="ru-RU" dirty="0"/>
              <a:t>в поле кудряшка - белая рубашка,</a:t>
            </a:r>
          </a:p>
          <a:p>
            <a:pPr marL="0" indent="0">
              <a:buNone/>
            </a:pPr>
            <a:r>
              <a:rPr lang="ru-RU" dirty="0" smtClean="0"/>
              <a:t>Сердечко </a:t>
            </a:r>
            <a:r>
              <a:rPr lang="ru-RU" dirty="0"/>
              <a:t>золотое. Что это такое?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smtClean="0"/>
              <a:t>А </a:t>
            </a:r>
            <a:r>
              <a:rPr lang="ru-RU" dirty="0"/>
              <a:t>это что за растение?</a:t>
            </a:r>
          </a:p>
          <a:p>
            <a:pPr marL="0" indent="0">
              <a:buNone/>
            </a:pPr>
            <a:r>
              <a:rPr lang="ru-RU" dirty="0"/>
              <a:t>     На тропинке, на дорожке - </a:t>
            </a:r>
          </a:p>
          <a:p>
            <a:pPr marL="0" indent="0">
              <a:buNone/>
            </a:pPr>
            <a:r>
              <a:rPr lang="ru-RU" dirty="0"/>
              <a:t>     Всюду </a:t>
            </a:r>
            <a:r>
              <a:rPr lang="ru-RU" dirty="0" err="1"/>
              <a:t>чирьева</a:t>
            </a:r>
            <a:r>
              <a:rPr lang="ru-RU" dirty="0"/>
              <a:t> трава.</a:t>
            </a:r>
          </a:p>
          <a:p>
            <a:pPr marL="0" indent="0">
              <a:buNone/>
            </a:pPr>
            <a:r>
              <a:rPr lang="ru-RU" dirty="0"/>
              <a:t>     Привязал листок к нарыву.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/>
              <a:t>День - другой пройдёт - и диво!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5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фоне Цветущая вишня (широкоэкранный формат)</Template>
  <TotalTime>0</TotalTime>
  <Words>197</Words>
  <Application>Microsoft Office PowerPoint</Application>
  <PresentationFormat>Широкоэкранный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Cambria</vt:lpstr>
      <vt:lpstr>Cherry Blossom 16x9</vt:lpstr>
      <vt:lpstr>Экология ,чистый двор.</vt:lpstr>
      <vt:lpstr>Экология-наше будущее!</vt:lpstr>
      <vt:lpstr>Причины загрязнения.</vt:lpstr>
      <vt:lpstr>Меры борьбы.</vt:lpstr>
      <vt:lpstr>Вывод.</vt:lpstr>
      <vt:lpstr>А теперь немного конкурсов!</vt:lpstr>
      <vt:lpstr>1.Вставь буквы.</vt:lpstr>
      <vt:lpstr>2.Вопрос-ответ.</vt:lpstr>
      <vt:lpstr>Загадки.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2014-10-08T23:37:25Z</dcterms:created>
  <dcterms:modified xsi:type="dcterms:W3CDTF">2015-09-24T13:29:16Z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