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4"/>
  </p:notesMasterIdLst>
  <p:sldIdLst>
    <p:sldId id="260" r:id="rId2"/>
    <p:sldId id="279" r:id="rId3"/>
    <p:sldId id="277" r:id="rId4"/>
    <p:sldId id="280" r:id="rId5"/>
    <p:sldId id="302" r:id="rId6"/>
    <p:sldId id="286" r:id="rId7"/>
    <p:sldId id="284" r:id="rId8"/>
    <p:sldId id="282" r:id="rId9"/>
    <p:sldId id="300" r:id="rId10"/>
    <p:sldId id="291" r:id="rId11"/>
    <p:sldId id="298" r:id="rId12"/>
    <p:sldId id="311" r:id="rId13"/>
    <p:sldId id="301" r:id="rId14"/>
    <p:sldId id="307" r:id="rId15"/>
    <p:sldId id="288" r:id="rId16"/>
    <p:sldId id="309" r:id="rId17"/>
    <p:sldId id="292" r:id="rId18"/>
    <p:sldId id="294" r:id="rId19"/>
    <p:sldId id="310" r:id="rId20"/>
    <p:sldId id="295" r:id="rId21"/>
    <p:sldId id="303" r:id="rId22"/>
    <p:sldId id="29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2C211A"/>
    <a:srgbClr val="906D58"/>
    <a:srgbClr val="E3DBD3"/>
    <a:srgbClr val="E6E3D0"/>
    <a:srgbClr val="E1DEC5"/>
    <a:srgbClr val="8F6D58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90" autoAdjust="0"/>
    <p:restoredTop sz="90929"/>
  </p:normalViewPr>
  <p:slideViewPr>
    <p:cSldViewPr>
      <p:cViewPr>
        <p:scale>
          <a:sx n="70" d="100"/>
          <a:sy n="70" d="100"/>
        </p:scale>
        <p:origin x="-38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F0CD66-2AAD-48CE-BA68-D5BB37B547AA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2037FD-55E8-4AE8-93F9-5F38E2FCB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73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BA46B7-411D-4F97-8D2B-D9C90C3DE5B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037FD-55E8-4AE8-93F9-5F38E2FCB61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851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037FD-55E8-4AE8-93F9-5F38E2FCB61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601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037FD-55E8-4AE8-93F9-5F38E2FCB61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06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037FD-55E8-4AE8-93F9-5F38E2FCB61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303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037FD-55E8-4AE8-93F9-5F38E2FCB61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88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037FD-55E8-4AE8-93F9-5F38E2FCB61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29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037FD-55E8-4AE8-93F9-5F38E2FCB61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428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037FD-55E8-4AE8-93F9-5F38E2FCB61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26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037FD-55E8-4AE8-93F9-5F38E2FCB61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688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037FD-55E8-4AE8-93F9-5F38E2FCB61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19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0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BFE4-5A01-4F74-942B-650185A6F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D6470-AA22-4A85-AB77-5A6C63D4C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E031-423C-49AF-A9BF-9A9812C46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76238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0013" y="16764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8735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9439F-A3A1-4A3C-B611-94409415B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B5471-E82F-4203-9508-6824D96F2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08A5-63DA-463A-BC3B-21E5A33E3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816A-A8DA-4C75-BA15-5142F3D05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9A8C1-A49A-4A98-B676-6AD1B6756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0EB6C-F262-4AF0-BE6B-7B45B09E5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5582-EA5B-4835-8E12-39D34A9E9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968B-89E5-4AEA-89F9-E43D0EEC0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8A8CD-109B-4DDB-B278-4E992C998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149113-1AF3-4647-8DA1-D15702F99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39" r:id="rId2"/>
    <p:sldLayoutId id="2147484046" r:id="rId3"/>
    <p:sldLayoutId id="2147484040" r:id="rId4"/>
    <p:sldLayoutId id="2147484047" r:id="rId5"/>
    <p:sldLayoutId id="2147484041" r:id="rId6"/>
    <p:sldLayoutId id="2147484042" r:id="rId7"/>
    <p:sldLayoutId id="2147484048" r:id="rId8"/>
    <p:sldLayoutId id="2147484049" r:id="rId9"/>
    <p:sldLayoutId id="2147484043" r:id="rId10"/>
    <p:sldLayoutId id="2147484044" r:id="rId11"/>
    <p:sldLayoutId id="214748405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8501122" cy="2928958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txBody>
          <a:bodyPr/>
          <a:lstStyle/>
          <a:p>
            <a:pPr marL="742950" indent="-74295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Формирование государственных центров.</a:t>
            </a:r>
          </a:p>
          <a:p>
            <a:pPr marL="742950" indent="-74295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Теории происхождения Руси.</a:t>
            </a:r>
          </a:p>
          <a:p>
            <a:pPr marL="742950" indent="-74295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Создание единого государства Русь.</a:t>
            </a:r>
          </a:p>
          <a:p>
            <a:pPr marL="742950" indent="-74295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Князь Олег.</a:t>
            </a:r>
            <a:endParaRPr lang="ru-RU" sz="3200" b="1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198438"/>
            <a:ext cx="8659813" cy="2286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Образование государства Русь.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Походы на древлян, северян, радимичей. Обложил данью.</a:t>
            </a:r>
          </a:p>
          <a:p>
            <a:r>
              <a:rPr lang="ru-RU" smtClean="0"/>
              <a:t>Борьба с Хазарским каганатом.</a:t>
            </a:r>
          </a:p>
          <a:p>
            <a:r>
              <a:rPr lang="ru-RU" smtClean="0"/>
              <a:t>Принял титул великого князя.</a:t>
            </a:r>
          </a:p>
          <a:p>
            <a:r>
              <a:rPr lang="ru-RU" smtClean="0"/>
              <a:t>907, 911 – походы на Византию.</a:t>
            </a:r>
          </a:p>
        </p:txBody>
      </p:sp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Пункты 3.4. </a:t>
            </a:r>
            <a:b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князя Олега.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3683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u="sng" smtClean="0"/>
              <a:t>Соотнесите даты и события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268760"/>
            <a:ext cx="2428875" cy="526348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Нач. </a:t>
            </a:r>
            <a:r>
              <a:rPr lang="en-US" b="1" dirty="0" smtClean="0"/>
              <a:t>IX</a:t>
            </a:r>
            <a:r>
              <a:rPr lang="ru-RU" b="1" dirty="0" smtClean="0"/>
              <a:t> века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864 г.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882 г.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879-912 гг.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907, 911 гг.</a:t>
            </a:r>
          </a:p>
        </p:txBody>
      </p:sp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857250"/>
            <a:ext cx="4429125" cy="5715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/>
              <a:t>А) Походы Олега на Византию.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/>
              <a:t>Б) возникновение государственных центров у славян.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/>
              <a:t>В) создание единого государства Русь.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/>
              <a:t>Г) правление Олега.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/>
              <a:t>Д)  начало княжения Рюрика в Новгороде.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75" y="928688"/>
          <a:ext cx="928694" cy="557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</a:tblGrid>
              <a:tr h="11875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00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9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75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75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\Downloads\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86"/>
            <a:ext cx="9144000" cy="685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04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66813" y="3886200"/>
            <a:ext cx="7691437" cy="1752600"/>
          </a:xfrm>
        </p:spPr>
        <p:txBody>
          <a:bodyPr/>
          <a:lstStyle/>
          <a:p>
            <a:pPr marL="742950" indent="-74295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mtClean="0"/>
              <a:t>Княжение Игоря.</a:t>
            </a:r>
          </a:p>
          <a:p>
            <a:pPr marL="742950" indent="-74295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mtClean="0"/>
              <a:t>Реформы княгини Ольги.</a:t>
            </a:r>
          </a:p>
          <a:p>
            <a:pPr marL="742950" indent="-74295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mtClean="0"/>
              <a:t>Походы Святослава.</a:t>
            </a:r>
          </a:p>
          <a:p>
            <a:pPr marL="742950" indent="-74295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857250"/>
            <a:ext cx="9144000" cy="1108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Русь в </a:t>
            </a:r>
            <a:r>
              <a:rPr sz="66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66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пол. и сер. </a:t>
            </a:r>
            <a:r>
              <a:rPr sz="66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sz="66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</a:t>
            </a:r>
            <a:endParaRPr lang="ru-RU" sz="66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0" y="1547813"/>
            <a:ext cx="8358188" cy="5310187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879-912</a:t>
            </a:r>
            <a:r>
              <a:rPr lang="ru-RU" smtClean="0"/>
              <a:t> – княжение Олега.</a:t>
            </a:r>
          </a:p>
          <a:p>
            <a:r>
              <a:rPr lang="ru-RU" b="1" smtClean="0">
                <a:solidFill>
                  <a:srgbClr val="C00000"/>
                </a:solidFill>
              </a:rPr>
              <a:t>912-945 </a:t>
            </a:r>
            <a:r>
              <a:rPr lang="ru-RU" smtClean="0"/>
              <a:t>– княжение Игоря (сын Рюрика).</a:t>
            </a:r>
          </a:p>
          <a:p>
            <a:r>
              <a:rPr lang="ru-RU" b="1" smtClean="0">
                <a:solidFill>
                  <a:srgbClr val="C00000"/>
                </a:solidFill>
              </a:rPr>
              <a:t>945-961 </a:t>
            </a:r>
            <a:r>
              <a:rPr lang="ru-RU" smtClean="0"/>
              <a:t>– княжение Ольги (жена Игоря).</a:t>
            </a:r>
          </a:p>
          <a:p>
            <a:r>
              <a:rPr lang="ru-RU" b="1" smtClean="0">
                <a:solidFill>
                  <a:srgbClr val="C00000"/>
                </a:solidFill>
              </a:rPr>
              <a:t>961 – 972 </a:t>
            </a:r>
            <a:r>
              <a:rPr lang="ru-RU" smtClean="0"/>
              <a:t>– княжение Святослава (сын Ольги и Игоря).</a:t>
            </a:r>
          </a:p>
          <a:p>
            <a:endParaRPr lang="ru-RU" smtClean="0"/>
          </a:p>
          <a:p>
            <a:r>
              <a:rPr lang="ru-RU" smtClean="0"/>
              <a:t>Наместник</a:t>
            </a:r>
          </a:p>
          <a:p>
            <a:r>
              <a:rPr lang="ru-RU" smtClean="0"/>
              <a:t>Полюдье</a:t>
            </a:r>
          </a:p>
          <a:p>
            <a:r>
              <a:rPr lang="ru-RU" smtClean="0"/>
              <a:t>Тиуны </a:t>
            </a:r>
          </a:p>
          <a:p>
            <a:r>
              <a:rPr lang="ru-RU" smtClean="0"/>
              <a:t>Христианство </a:t>
            </a:r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7772400" cy="71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Термины, даты.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-1326820"/>
            <a:ext cx="5220072" cy="295392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912 – 945 </a:t>
            </a:r>
            <a:endParaRPr lang="ru-RU" sz="3600" dirty="0"/>
          </a:p>
        </p:txBody>
      </p:sp>
      <p:sp>
        <p:nvSpPr>
          <p:cNvPr id="21507" name="Текст 5"/>
          <p:cNvSpPr>
            <a:spLocks noGrp="1"/>
          </p:cNvSpPr>
          <p:nvPr>
            <p:ph type="body" idx="1"/>
          </p:nvPr>
        </p:nvSpPr>
        <p:spPr>
          <a:xfrm>
            <a:off x="-8893496" y="-99392"/>
            <a:ext cx="7927032" cy="9842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-108520" y="-14131"/>
            <a:ext cx="3168352" cy="4937125"/>
          </a:xfrm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32310" y="1026937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600" spc="-100" dirty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– княжение Игоря (сын Рюрика)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1173163" y="1571625"/>
            <a:ext cx="7772400" cy="4524375"/>
          </a:xfrm>
        </p:spPr>
        <p:txBody>
          <a:bodyPr/>
          <a:lstStyle/>
          <a:p>
            <a:r>
              <a:rPr lang="ru-RU" smtClean="0"/>
              <a:t>Борьба с печенегами (кочевники, заселившие причерноморские степи).</a:t>
            </a:r>
          </a:p>
          <a:p>
            <a:r>
              <a:rPr lang="ru-RU" smtClean="0"/>
              <a:t>Подавил восстание древлян.</a:t>
            </a:r>
          </a:p>
          <a:p>
            <a:r>
              <a:rPr lang="ru-RU" smtClean="0"/>
              <a:t>941, 944 – походы на Константинополь.</a:t>
            </a:r>
          </a:p>
          <a:p>
            <a:r>
              <a:rPr lang="ru-RU" smtClean="0"/>
              <a:t>Расширение территории государства: уличи.</a:t>
            </a:r>
          </a:p>
          <a:p>
            <a:r>
              <a:rPr lang="ru-RU" smtClean="0"/>
              <a:t>Население обложено данью.</a:t>
            </a:r>
          </a:p>
        </p:txBody>
      </p:sp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371600" y="500063"/>
            <a:ext cx="7772400" cy="5715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князя Игоря.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962150"/>
            <a:ext cx="6357938" cy="4578350"/>
          </a:xfrm>
          <a:noFill/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929563" cy="14398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C00000"/>
                </a:solidFill>
              </a:rPr>
              <a:t>Полюдье </a:t>
            </a:r>
            <a:r>
              <a:rPr lang="ru-RU" sz="3200" b="1" smtClean="0"/>
              <a:t>– круговой объезд подвластных земель с целью сбора дани.</a:t>
            </a:r>
            <a:br>
              <a:rPr lang="ru-RU" sz="3200" b="1" smtClean="0"/>
            </a:br>
            <a:r>
              <a:rPr lang="ru-RU" sz="3200" b="1" smtClean="0">
                <a:solidFill>
                  <a:srgbClr val="C00000"/>
                </a:solidFill>
              </a:rPr>
              <a:t>Тиуны </a:t>
            </a:r>
            <a:r>
              <a:rPr lang="ru-RU" sz="3200" b="1" smtClean="0"/>
              <a:t>– сборщики дани.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512" y="1268760"/>
            <a:ext cx="3286125" cy="434975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492896"/>
            <a:ext cx="5150346" cy="116239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945 – 962 </a:t>
            </a:r>
            <a:r>
              <a:rPr lang="ru-RU" sz="3200" b="1" dirty="0" smtClean="0"/>
              <a:t>– правление княгини Ольги (жена Игоря).</a:t>
            </a:r>
            <a:br>
              <a:rPr lang="ru-RU" sz="3200" b="1" dirty="0" smtClean="0"/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3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u="sng" smtClean="0"/>
              <a:t>Соотнесите даты и события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196752"/>
            <a:ext cx="2428875" cy="52435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879-912</a:t>
            </a:r>
            <a:endParaRPr lang="ru-RU" b="1" dirty="0" smtClean="0"/>
          </a:p>
          <a:p>
            <a:pPr>
              <a:buFont typeface="Wingdings" pitchFamily="2" charset="2"/>
              <a:buNone/>
            </a:pPr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945-961</a:t>
            </a:r>
          </a:p>
          <a:p>
            <a:pPr>
              <a:buFont typeface="Wingdings" pitchFamily="2" charset="2"/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882 г.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912-945</a:t>
            </a:r>
          </a:p>
          <a:p>
            <a:pPr>
              <a:buFont typeface="Wingdings" pitchFamily="2" charset="2"/>
              <a:buNone/>
            </a:pPr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907, 911 гг.</a:t>
            </a:r>
          </a:p>
        </p:txBody>
      </p:sp>
      <p:sp>
        <p:nvSpPr>
          <p:cNvPr id="29700" name="Содержимое 3"/>
          <p:cNvSpPr>
            <a:spLocks noGrp="1"/>
          </p:cNvSpPr>
          <p:nvPr>
            <p:ph sz="half" idx="2"/>
          </p:nvPr>
        </p:nvSpPr>
        <p:spPr>
          <a:xfrm>
            <a:off x="4715078" y="620688"/>
            <a:ext cx="4429125" cy="5857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000" b="1" dirty="0" smtClean="0"/>
          </a:p>
          <a:p>
            <a:pPr>
              <a:buFont typeface="Wingdings" pitchFamily="2" charset="2"/>
              <a:buNone/>
            </a:pPr>
            <a:r>
              <a:rPr lang="ru-RU" sz="2000" b="1" dirty="0" smtClean="0"/>
              <a:t>А) Походы Олега на Византию.</a:t>
            </a:r>
          </a:p>
          <a:p>
            <a:pPr>
              <a:buFont typeface="Wingdings" pitchFamily="2" charset="2"/>
              <a:buNone/>
            </a:pPr>
            <a:endParaRPr lang="ru-RU" sz="2000" b="1" dirty="0" smtClean="0"/>
          </a:p>
          <a:p>
            <a:pPr>
              <a:buFont typeface="Wingdings" pitchFamily="2" charset="2"/>
              <a:buNone/>
            </a:pPr>
            <a:endParaRPr lang="ru-RU" sz="2000" b="1" dirty="0" smtClean="0"/>
          </a:p>
          <a:p>
            <a:pPr>
              <a:buFont typeface="Wingdings" pitchFamily="2" charset="2"/>
              <a:buNone/>
            </a:pPr>
            <a:r>
              <a:rPr lang="ru-RU" sz="2000" b="1" dirty="0" smtClean="0"/>
              <a:t>Б) княжение Игоря</a:t>
            </a:r>
          </a:p>
          <a:p>
            <a:pPr>
              <a:buFont typeface="Wingdings" pitchFamily="2" charset="2"/>
              <a:buNone/>
            </a:pPr>
            <a:endParaRPr lang="ru-RU" sz="2000" b="1" dirty="0" smtClean="0"/>
          </a:p>
          <a:p>
            <a:pPr>
              <a:buFont typeface="Wingdings" pitchFamily="2" charset="2"/>
              <a:buNone/>
            </a:pPr>
            <a:endParaRPr lang="ru-RU" sz="2000" b="1" dirty="0" smtClean="0"/>
          </a:p>
          <a:p>
            <a:pPr>
              <a:buFont typeface="Wingdings" pitchFamily="2" charset="2"/>
              <a:buNone/>
            </a:pPr>
            <a:r>
              <a:rPr lang="ru-RU" sz="2000" b="1" dirty="0" smtClean="0"/>
              <a:t>В) создание единого государства Русь.</a:t>
            </a:r>
          </a:p>
          <a:p>
            <a:pPr>
              <a:buFont typeface="Wingdings" pitchFamily="2" charset="2"/>
              <a:buNone/>
            </a:pPr>
            <a:endParaRPr lang="ru-RU" sz="2000" b="1" dirty="0" smtClean="0"/>
          </a:p>
          <a:p>
            <a:pPr>
              <a:buFont typeface="Wingdings" pitchFamily="2" charset="2"/>
              <a:buNone/>
            </a:pPr>
            <a:r>
              <a:rPr lang="ru-RU" sz="2000" b="1" dirty="0" smtClean="0"/>
              <a:t>Г) правление Олега.</a:t>
            </a:r>
          </a:p>
          <a:p>
            <a:pPr>
              <a:buFont typeface="Wingdings" pitchFamily="2" charset="2"/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/>
              <a:t>Д) правление Ольги</a:t>
            </a:r>
          </a:p>
          <a:p>
            <a:pPr>
              <a:buFont typeface="Wingdings" pitchFamily="2" charset="2"/>
              <a:buNone/>
            </a:pPr>
            <a:endParaRPr lang="ru-RU" sz="2000" b="1" dirty="0" smtClean="0"/>
          </a:p>
          <a:p>
            <a:pPr>
              <a:buFont typeface="Wingdings" pitchFamily="2" charset="2"/>
              <a:buNone/>
            </a:pPr>
            <a:endParaRPr lang="ru-RU" sz="2000" b="1" dirty="0" smtClean="0"/>
          </a:p>
          <a:p>
            <a:pPr>
              <a:buFont typeface="Wingdings" pitchFamily="2" charset="2"/>
              <a:buNone/>
            </a:pPr>
            <a:endParaRPr lang="ru-RU" sz="2000" b="1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75" y="928688"/>
          <a:ext cx="928694" cy="5099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</a:tblGrid>
              <a:tr h="7143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00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9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75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75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173163" y="2000250"/>
            <a:ext cx="7772400" cy="40957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/>
              <a:t>Объединение племен в союзы.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/>
              <a:t>Развитие хозяйственных и торговых связей.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/>
              <a:t>Возникновение власти в лице князя.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/>
              <a:t>Религиозная общность.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/>
              <a:t>Общие военные задачи (отпор кочевникам).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200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200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возникновения государства у славян.</a:t>
            </a:r>
            <a:endParaRPr lang="ru-RU" b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504" y="260648"/>
            <a:ext cx="3786187" cy="5027613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988840"/>
            <a:ext cx="5668169" cy="1154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962 – 972 </a:t>
            </a:r>
            <a:r>
              <a:rPr lang="ru-RU" sz="3200" b="1" dirty="0" smtClean="0"/>
              <a:t>– правление Святослава  </a:t>
            </a:r>
            <a:br>
              <a:rPr lang="ru-RU" sz="3200" b="1" dirty="0" smtClean="0"/>
            </a:br>
            <a:r>
              <a:rPr lang="ru-RU" sz="3200" b="1" dirty="0" smtClean="0"/>
              <a:t>(сын Ольги и Игоря).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642938" y="1071563"/>
            <a:ext cx="8501062" cy="5786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какова была его [Святослава] наружность. Умеренного роста, не слишком высокого и не очень низкого, с мохнатыми бровями и светло-синими глазами, курносый, безбородый, с густыми, чрезмерно длинными волосами над верхней губой. Голова у него была совершенно голая, но с одной стороны ее свисал клок волос — при­знак знатности рода, выглядел он угрюмым и диким.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одно ухо у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 была вдета золотая серьга, она была украшена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корбункулом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обрамленным двумя жемчужинами. Одеяние его было белым и отличалось от одежды его приближенных только чистотой.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 964. Когда князь Святослав вырос и возмужал, стал он собирать воинов многих и храбрых; ходя легко, как барс, вел он многие войны. В походе не возил с собой обозов, ни котлов, не варил мяса, но, тонко нарезав конину, или зверину, или говядину, и зажарив ее на углях, так ел. Не имел он и шатра, но спал, подостлав потник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седлом в головах. Такими же были и все прочие его воины. И посылал в иные земли со словами: «Хочу на вас идти».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воспоминаний византийского историка Льва Диакона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князе Святославе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endParaRPr lang="ru-RU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Текст 7"/>
          <p:cNvSpPr>
            <a:spLocks noGrp="1"/>
          </p:cNvSpPr>
          <p:nvPr>
            <p:ph type="body" idx="1"/>
          </p:nvPr>
        </p:nvSpPr>
        <p:spPr>
          <a:xfrm>
            <a:off x="928688" y="928688"/>
            <a:ext cx="3357562" cy="928687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smtClean="0"/>
              <a:t>Направления внешней политики.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sz="half" idx="2"/>
          </p:nvPr>
        </p:nvSpPr>
        <p:spPr>
          <a:xfrm>
            <a:off x="928688" y="2286000"/>
            <a:ext cx="4214812" cy="3962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Разгром Хазарского каганата.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с Дунайской Болгарией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с Византией.</a:t>
            </a:r>
          </a:p>
        </p:txBody>
      </p:sp>
      <p:sp>
        <p:nvSpPr>
          <p:cNvPr id="20483" name="Содержимое 9"/>
          <p:cNvSpPr>
            <a:spLocks noGrp="1"/>
          </p:cNvSpPr>
          <p:nvPr>
            <p:ph sz="quarter" idx="4"/>
          </p:nvPr>
        </p:nvSpPr>
        <p:spPr>
          <a:xfrm>
            <a:off x="5357813" y="2286000"/>
            <a:ext cx="3786187" cy="3962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Присоединил племя вятичей.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Появление </a:t>
            </a:r>
            <a:r>
              <a:rPr lang="ru-RU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наместников.</a:t>
            </a:r>
          </a:p>
        </p:txBody>
      </p:sp>
      <p:sp>
        <p:nvSpPr>
          <p:cNvPr id="28677" name="Текст 8"/>
          <p:cNvSpPr>
            <a:spLocks noGrp="1"/>
          </p:cNvSpPr>
          <p:nvPr>
            <p:ph type="body" idx="3"/>
          </p:nvPr>
        </p:nvSpPr>
        <p:spPr>
          <a:xfrm>
            <a:off x="5357813" y="1000125"/>
            <a:ext cx="3786187" cy="857250"/>
          </a:xfrm>
          <a:noFill/>
          <a:ln/>
        </p:spPr>
        <p:txBody>
          <a:bodyPr/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smtClean="0"/>
              <a:t>Направления внутренней политики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nimBg="1"/>
      <p:bldP spid="2048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0"/>
            <a:ext cx="5929313" cy="6858000"/>
          </a:xfrm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85852" y="214290"/>
            <a:ext cx="7072362" cy="127159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</a:rPr>
              <a:t>Центры восточных славян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714620"/>
            <a:ext cx="3643338" cy="36433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C00000"/>
                </a:solidFill>
              </a:rPr>
              <a:t>Киев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 землях полян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2786058"/>
            <a:ext cx="4429156" cy="38576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Новгород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Земли </a:t>
            </a:r>
            <a:r>
              <a:rPr lang="ru-RU" sz="3600" dirty="0" err="1">
                <a:solidFill>
                  <a:schemeClr val="tx1"/>
                </a:solidFill>
              </a:rPr>
              <a:t>словен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ильменских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428860" y="1500174"/>
            <a:ext cx="484632" cy="9784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643702" y="1500174"/>
            <a:ext cx="484632" cy="9784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 bwMode="auto">
          <a:xfrm>
            <a:off x="3071813" y="1643063"/>
            <a:ext cx="2928937" cy="1071562"/>
          </a:xfrm>
          <a:prstGeom prst="ellipse">
            <a:avLst/>
          </a:prstGeom>
          <a:solidFill>
            <a:srgbClr val="FF5050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</a:rPr>
              <a:t>Нач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IX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 века.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3071813" y="1643063"/>
            <a:ext cx="2928937" cy="1071562"/>
          </a:xfrm>
          <a:prstGeom prst="ellipse">
            <a:avLst/>
          </a:prstGeom>
          <a:solidFill>
            <a:srgbClr val="FF5050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</a:rPr>
              <a:t>Нач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IX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 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928688" y="1000125"/>
            <a:ext cx="8215312" cy="58578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 6370 (862) изгнали варягов за море, и не дали им дани, и начали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собой владеть, и не было среди них правды, и встал род на род, и была у них усобица, и стали воевать друг с другом. И сказали себе: «Поищем себе князя, который бы владел нами и судил по праву». И пошли за море к варягам, к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Те варяга назывались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русью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как другие называются шведы, и иные норманны к англы. Сказали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чудь, славяне, кривичи и весь: «Земля наша велика и обильна, а порядка в ней нет. Приходите княжить и владеть нами». И пришли и сел старший,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Рюрик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Новгороде, а другой,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Синеус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Белоозере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 а третий, Трувор — в Изборске. И от тех варягов прозвалась Русская земля</a:t>
            </a:r>
            <a:r>
              <a:rPr lang="ru-RU" sz="2400" dirty="0" smtClean="0"/>
              <a:t>.</a:t>
            </a:r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542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«Повести временных лет»: о призвании варягов</a:t>
            </a:r>
            <a:b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85852" y="214290"/>
            <a:ext cx="7072362" cy="127159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</a:rPr>
              <a:t>Центры восточных славян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2571744"/>
            <a:ext cx="3643338" cy="36433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C00000"/>
                </a:solidFill>
              </a:rPr>
              <a:t>Киев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 землях полян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Князья </a:t>
            </a:r>
            <a:r>
              <a:rPr lang="ru-RU" sz="3200" b="1" dirty="0">
                <a:solidFill>
                  <a:srgbClr val="C00000"/>
                </a:solidFill>
              </a:rPr>
              <a:t>Аскольд и </a:t>
            </a:r>
            <a:r>
              <a:rPr lang="ru-RU" sz="3200" b="1" dirty="0" err="1">
                <a:solidFill>
                  <a:srgbClr val="C00000"/>
                </a:solidFill>
              </a:rPr>
              <a:t>Дир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571720"/>
            <a:ext cx="4214842" cy="42862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Новгород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Земли </a:t>
            </a:r>
            <a:r>
              <a:rPr lang="ru-RU" sz="2800" dirty="0" err="1">
                <a:solidFill>
                  <a:schemeClr val="tx1"/>
                </a:solidFill>
              </a:rPr>
              <a:t>словен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ильменских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862 г. </a:t>
            </a:r>
            <a:r>
              <a:rPr lang="ru-RU" sz="3200" dirty="0">
                <a:solidFill>
                  <a:schemeClr val="tx1"/>
                </a:solidFill>
              </a:rPr>
              <a:t>– призвание варягов </a:t>
            </a:r>
            <a:r>
              <a:rPr lang="ru-RU" sz="3200" b="1" dirty="0" err="1">
                <a:solidFill>
                  <a:srgbClr val="C00000"/>
                </a:solidFill>
              </a:rPr>
              <a:t>Рюрика</a:t>
            </a:r>
            <a:r>
              <a:rPr lang="ru-RU" sz="3200" b="1" dirty="0">
                <a:solidFill>
                  <a:srgbClr val="C00000"/>
                </a:solidFill>
              </a:rPr>
              <a:t>, </a:t>
            </a:r>
            <a:r>
              <a:rPr lang="ru-RU" sz="3200" b="1" dirty="0" err="1">
                <a:solidFill>
                  <a:srgbClr val="C00000"/>
                </a:solidFill>
              </a:rPr>
              <a:t>Синеуса</a:t>
            </a:r>
            <a:r>
              <a:rPr lang="ru-RU" sz="3200" b="1" dirty="0">
                <a:solidFill>
                  <a:srgbClr val="C00000"/>
                </a:solidFill>
              </a:rPr>
              <a:t>, Трувора.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428860" y="1500174"/>
            <a:ext cx="484632" cy="9784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643702" y="1500174"/>
            <a:ext cx="484632" cy="9784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Рисунок5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989013" y="1928813"/>
            <a:ext cx="80803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4"/>
          <p:cNvSpPr>
            <a:spLocks noGrp="1"/>
          </p:cNvSpPr>
          <p:nvPr>
            <p:ph type="title"/>
          </p:nvPr>
        </p:nvSpPr>
        <p:spPr>
          <a:xfrm>
            <a:off x="285720" y="357166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Норманская</a:t>
            </a:r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(Карамзин) и </a:t>
            </a:r>
            <a:r>
              <a:rPr lang="ru-RU" sz="36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антинорманская</a:t>
            </a:r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(Ломоносов) теории.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95936" y="1412776"/>
            <a:ext cx="4752528" cy="714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879 – 912 – смерть Рюрика.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КНЯЖЕНИЯ  Олега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Киеве.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1304" y="0"/>
            <a:ext cx="3714750" cy="4867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929313" cy="6858000"/>
          </a:xfrm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072188" y="1500188"/>
            <a:ext cx="3071812" cy="33289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</a:rPr>
              <a:t>882 г. – </a:t>
            </a:r>
            <a:r>
              <a:rPr lang="ru-RU" sz="3600" smtClean="0">
                <a:solidFill>
                  <a:schemeClr val="accent5">
                    <a:lumMod val="25000"/>
                  </a:schemeClr>
                </a:solidFill>
              </a:rPr>
              <a:t>основание Русского государства</a:t>
            </a:r>
            <a:br>
              <a:rPr lang="ru-RU" sz="360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200" smtClean="0">
                <a:solidFill>
                  <a:schemeClr val="accent5">
                    <a:lumMod val="25000"/>
                  </a:schemeClr>
                </a:solidFill>
              </a:rPr>
              <a:t>(Киевская Русь)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549</TotalTime>
  <Words>820</Words>
  <Application>Microsoft Office PowerPoint</Application>
  <PresentationFormat>Экран (4:3)</PresentationFormat>
  <Paragraphs>156</Paragraphs>
  <Slides>22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Образование государства Русь.</vt:lpstr>
      <vt:lpstr>Причины возникновения государства у славян.</vt:lpstr>
      <vt:lpstr>Слайд 3</vt:lpstr>
      <vt:lpstr>Слайд 4</vt:lpstr>
      <vt:lpstr>Из «Повести временных лет»: о призвании варягов </vt:lpstr>
      <vt:lpstr>Слайд 6</vt:lpstr>
      <vt:lpstr>Норманская (Карамзин) и антинорманская (Ломоносов) теории.</vt:lpstr>
      <vt:lpstr>879 – 912 – смерть Рюрика.  Начало КНЯЖЕНИЯ  Олега В Киеве. </vt:lpstr>
      <vt:lpstr>882 г. – основание Русского государства (Киевская Русь)</vt:lpstr>
      <vt:lpstr>Пункты 3.4.  Деятельность князя Олега.</vt:lpstr>
      <vt:lpstr>Соотнесите даты и события</vt:lpstr>
      <vt:lpstr>Слайд 12</vt:lpstr>
      <vt:lpstr>Русь в I пол. и сер. X в.</vt:lpstr>
      <vt:lpstr>Термины, даты. </vt:lpstr>
      <vt:lpstr>912 – 945 </vt:lpstr>
      <vt:lpstr>Деятельность князя Игоря.</vt:lpstr>
      <vt:lpstr>Полюдье – круговой объезд подвластных земель с целью сбора дани. Тиуны – сборщики дани.</vt:lpstr>
      <vt:lpstr>945 – 962 – правление княгини Ольги (жена Игоря). </vt:lpstr>
      <vt:lpstr>Соотнесите даты и события</vt:lpstr>
      <vt:lpstr>962 – 972 – правление Святослава   (сын Ольги и Игоря).</vt:lpstr>
      <vt:lpstr>Из воспоминаний византийского историка Льва Диакона о князе Святославе/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Циклы мировой политики в годы холодной войны</dc:title>
  <dc:creator>User187</dc:creator>
  <cp:lastModifiedBy>301</cp:lastModifiedBy>
  <cp:revision>82</cp:revision>
  <cp:lastPrinted>1601-01-01T00:00:00Z</cp:lastPrinted>
  <dcterms:created xsi:type="dcterms:W3CDTF">2004-12-01T15:42:29Z</dcterms:created>
  <dcterms:modified xsi:type="dcterms:W3CDTF">2019-01-14T10:18:17Z</dcterms:modified>
</cp:coreProperties>
</file>