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0" r:id="rId1"/>
  </p:sldMasterIdLst>
  <p:sldIdLst>
    <p:sldId id="256" r:id="rId2"/>
    <p:sldId id="263" r:id="rId3"/>
    <p:sldId id="257" r:id="rId4"/>
    <p:sldId id="259" r:id="rId5"/>
    <p:sldId id="260" r:id="rId6"/>
    <p:sldId id="264" r:id="rId7"/>
    <p:sldId id="261" r:id="rId8"/>
    <p:sldId id="262" r:id="rId9"/>
    <p:sldId id="265" r:id="rId10"/>
    <p:sldId id="266" r:id="rId11"/>
    <p:sldId id="267" r:id="rId12"/>
    <p:sldId id="268" r:id="rId13"/>
    <p:sldId id="269" r:id="rId1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7" autoAdjust="0"/>
  </p:normalViewPr>
  <p:slideViewPr>
    <p:cSldViewPr>
      <p:cViewPr varScale="1">
        <p:scale>
          <a:sx n="104" d="100"/>
          <a:sy n="104" d="100"/>
        </p:scale>
        <p:origin x="-174" y="-90"/>
      </p:cViewPr>
      <p:guideLst>
        <p:guide orient="horz" pos="2160"/>
        <p:guide pos="2880"/>
      </p:guideLst>
    </p:cSldViewPr>
  </p:slideViewPr>
  <p:outlineViewPr>
    <p:cViewPr>
      <p:scale>
        <a:sx n="33" d="100"/>
        <a:sy n="33" d="100"/>
      </p:scale>
      <p:origin x="0" y="1271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4CADA50D-3A4F-4040-ADE7-1936685BCBFC}" type="datetimeFigureOut">
              <a:rPr lang="ru-RU" smtClean="0"/>
              <a:t>16.11.2015</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E80CB410-74C1-4C14-822B-3D9F0717B483}"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CADA50D-3A4F-4040-ADE7-1936685BCBFC}" type="datetimeFigureOut">
              <a:rPr lang="ru-RU" smtClean="0"/>
              <a:t>16.11.2015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80CB410-74C1-4C14-822B-3D9F0717B483}"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CADA50D-3A4F-4040-ADE7-1936685BCBFC}" type="datetimeFigureOut">
              <a:rPr lang="ru-RU" smtClean="0"/>
              <a:t>16.11.2015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80CB410-74C1-4C14-822B-3D9F0717B483}"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4CADA50D-3A4F-4040-ADE7-1936685BCBFC}" type="datetimeFigureOut">
              <a:rPr lang="ru-RU" smtClean="0"/>
              <a:t>16.11.2015</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E80CB410-74C1-4C14-822B-3D9F0717B483}"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4CADA50D-3A4F-4040-ADE7-1936685BCBFC}" type="datetimeFigureOut">
              <a:rPr lang="ru-RU" smtClean="0"/>
              <a:t>16.11.2015</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E80CB410-74C1-4C14-822B-3D9F0717B483}" type="slidenum">
              <a:rPr lang="ru-RU" smtClean="0"/>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4CADA50D-3A4F-4040-ADE7-1936685BCBFC}" type="datetimeFigureOut">
              <a:rPr lang="ru-RU" smtClean="0"/>
              <a:t>16.11.2015</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E80CB410-74C1-4C14-822B-3D9F0717B483}"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4CADA50D-3A4F-4040-ADE7-1936685BCBFC}" type="datetimeFigureOut">
              <a:rPr lang="ru-RU" smtClean="0"/>
              <a:t>16.11.2015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E80CB410-74C1-4C14-822B-3D9F0717B483}" type="slidenum">
              <a:rPr lang="ru-RU" smtClean="0"/>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4CADA50D-3A4F-4040-ADE7-1936685BCBFC}" type="datetimeFigureOut">
              <a:rPr lang="ru-RU" smtClean="0"/>
              <a:t>16.11.2015</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80CB410-74C1-4C14-822B-3D9F0717B483}"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4CADA50D-3A4F-4040-ADE7-1936685BCBFC}" type="datetimeFigureOut">
              <a:rPr lang="ru-RU" smtClean="0"/>
              <a:t>16.11.2015</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80CB410-74C1-4C14-822B-3D9F0717B483}"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4CADA50D-3A4F-4040-ADE7-1936685BCBFC}" type="datetimeFigureOut">
              <a:rPr lang="ru-RU" smtClean="0"/>
              <a:t>16.11.2015</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80CB410-74C1-4C14-822B-3D9F0717B483}"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4CADA50D-3A4F-4040-ADE7-1936685BCBFC}" type="datetimeFigureOut">
              <a:rPr lang="ru-RU" smtClean="0"/>
              <a:t>16.11.2015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E80CB410-74C1-4C14-822B-3D9F0717B483}" type="slidenum">
              <a:rPr lang="ru-RU" smtClean="0"/>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4CADA50D-3A4F-4040-ADE7-1936685BCBFC}" type="datetimeFigureOut">
              <a:rPr lang="ru-RU" smtClean="0"/>
              <a:t>16.11.2015</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E80CB410-74C1-4C14-822B-3D9F0717B483}" type="slidenum">
              <a:rPr lang="ru-RU" smtClean="0"/>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10.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
            <a:ext cx="7772400" cy="692696"/>
          </a:xfrm>
        </p:spPr>
        <p:txBody>
          <a:bodyPr>
            <a:normAutofit/>
          </a:bodyPr>
          <a:lstStyle/>
          <a:p>
            <a:r>
              <a:rPr lang="ru-RU" dirty="0" smtClean="0">
                <a:solidFill>
                  <a:srgbClr val="FF0000"/>
                </a:solidFill>
              </a:rPr>
              <a:t>Новый год!!! </a:t>
            </a:r>
            <a:r>
              <a:rPr lang="en-US" dirty="0" smtClean="0">
                <a:solidFill>
                  <a:srgbClr val="FF0000"/>
                </a:solidFill>
              </a:rPr>
              <a:t>New Year</a:t>
            </a:r>
            <a:r>
              <a:rPr lang="ru-RU" dirty="0" smtClean="0">
                <a:solidFill>
                  <a:srgbClr val="FF0000"/>
                </a:solidFill>
              </a:rPr>
              <a:t>!!!</a:t>
            </a:r>
            <a:endParaRPr lang="ru-RU" dirty="0">
              <a:solidFill>
                <a:srgbClr val="FF0000"/>
              </a:solidFill>
            </a:endParaRPr>
          </a:p>
        </p:txBody>
      </p:sp>
      <p:sp>
        <p:nvSpPr>
          <p:cNvPr id="3" name="Подзаголовок 2"/>
          <p:cNvSpPr>
            <a:spLocks noGrp="1"/>
          </p:cNvSpPr>
          <p:nvPr>
            <p:ph type="subTitle" idx="1"/>
          </p:nvPr>
        </p:nvSpPr>
        <p:spPr>
          <a:xfrm>
            <a:off x="251520" y="1196752"/>
            <a:ext cx="8352928" cy="4464496"/>
          </a:xfrm>
        </p:spPr>
        <p:txBody>
          <a:bodyPr>
            <a:normAutofit fontScale="25000" lnSpcReduction="20000"/>
          </a:bodyPr>
          <a:lstStyle/>
          <a:p>
            <a:pPr algn="l"/>
            <a:r>
              <a:rPr lang="ru-RU" sz="5600" b="1" i="0" dirty="0" smtClean="0">
                <a:solidFill>
                  <a:schemeClr val="tx1">
                    <a:lumMod val="95000"/>
                  </a:schemeClr>
                </a:solidFill>
                <a:effectLst/>
                <a:latin typeface="Times New Roman"/>
              </a:rPr>
              <a:t>Новый год в Великобритании, скорее, не самостоятельный праздник, а продолжение рождественских каникул. Новый год больше чтят в Шотландии, чем в Англии. Тем не менее, на главное площади столицы собирается много горожан и гостей города, чтобы под бой Лондонских курантов «Биг-Бена» встретить Новый год.</a:t>
            </a:r>
          </a:p>
          <a:p>
            <a:pPr algn="l"/>
            <a:r>
              <a:rPr lang="ru-RU" sz="5600" b="1" i="0" dirty="0" smtClean="0">
                <a:solidFill>
                  <a:schemeClr val="tx1">
                    <a:lumMod val="95000"/>
                  </a:schemeClr>
                </a:solidFill>
                <a:effectLst/>
                <a:latin typeface="Times New Roman"/>
              </a:rPr>
              <a:t>Новый год по-английски.</a:t>
            </a:r>
          </a:p>
          <a:p>
            <a:pPr algn="l"/>
            <a:r>
              <a:rPr lang="ru-RU" sz="5600" b="1" i="0" dirty="0" smtClean="0">
                <a:solidFill>
                  <a:schemeClr val="tx1">
                    <a:lumMod val="95000"/>
                  </a:schemeClr>
                </a:solidFill>
                <a:effectLst/>
                <a:latin typeface="Times New Roman"/>
              </a:rPr>
              <a:t>Новый год англичане предпочитают отмечать у друзей, на улицах города, в английских пабах и ресторанах. Для молодежи организуются новогодние вечеринки, которые начинаются в 8 часов вечера и длятся до утра. На площадях </a:t>
            </a:r>
            <a:r>
              <a:rPr lang="ru-RU" sz="5600" b="1" i="0" dirty="0" err="1" smtClean="0">
                <a:solidFill>
                  <a:schemeClr val="tx1">
                    <a:lumMod val="95000"/>
                  </a:schemeClr>
                </a:solidFill>
                <a:effectLst/>
                <a:latin typeface="Times New Roman"/>
              </a:rPr>
              <a:t>Пикадилли</a:t>
            </a:r>
            <a:r>
              <a:rPr lang="ru-RU" sz="5600" b="1" i="0" dirty="0" smtClean="0">
                <a:solidFill>
                  <a:schemeClr val="tx1">
                    <a:lumMod val="95000"/>
                  </a:schemeClr>
                </a:solidFill>
                <a:effectLst/>
                <a:latin typeface="Times New Roman"/>
              </a:rPr>
              <a:t> или на Трафальгар устраиваются народные гуляния. Уличные торговцы ходят с котомками новогодних игрушек, свистулек, маскарадных масок и воздушных шаров.</a:t>
            </a:r>
          </a:p>
          <a:p>
            <a:pPr algn="l"/>
            <a:r>
              <a:rPr lang="ru-RU" sz="5600" b="1" i="0" dirty="0" smtClean="0">
                <a:solidFill>
                  <a:schemeClr val="tx1">
                    <a:lumMod val="95000"/>
                  </a:schemeClr>
                </a:solidFill>
                <a:effectLst/>
                <a:latin typeface="Times New Roman"/>
              </a:rPr>
              <a:t>Для детей в театрах ставят новогодние представления на сюжеты старинных английских сказок. В них Лорд Беспорядок возглавляет веселое карнавальное шествие. В нем принимают участие такие сказочные персонажи, как Хобби </a:t>
            </a:r>
            <a:r>
              <a:rPr lang="ru-RU" sz="5600" b="1" i="0" dirty="0" err="1" smtClean="0">
                <a:solidFill>
                  <a:schemeClr val="tx1">
                    <a:lumMod val="95000"/>
                  </a:schemeClr>
                </a:solidFill>
                <a:effectLst/>
                <a:latin typeface="Times New Roman"/>
              </a:rPr>
              <a:t>Хорс</a:t>
            </a:r>
            <a:r>
              <a:rPr lang="ru-RU" sz="5600" b="1" i="0" dirty="0" smtClean="0">
                <a:solidFill>
                  <a:schemeClr val="tx1">
                    <a:lumMod val="95000"/>
                  </a:schemeClr>
                </a:solidFill>
                <a:effectLst/>
                <a:latin typeface="Times New Roman"/>
              </a:rPr>
              <a:t>, Мартовский заяц, Шалтай-Болтай, Панч и многие другие.</a:t>
            </a:r>
          </a:p>
          <a:p>
            <a:pPr algn="l"/>
            <a:r>
              <a:rPr lang="ru-RU" sz="5600" b="1" i="0" dirty="0" smtClean="0">
                <a:solidFill>
                  <a:schemeClr val="tx1">
                    <a:lumMod val="95000"/>
                  </a:schemeClr>
                </a:solidFill>
                <a:effectLst/>
                <a:latin typeface="Times New Roman"/>
              </a:rPr>
              <a:t>На Трафальгарской площади устанавливают большую новогоднюю елку, которая ежегодно по традиции привозится из Норвегии. Там же проходит ежегодный Лондонский новогодний парад, который по праву считается одним из самых массовых новогодних народных шествий. В нем участвует свыше десяти тысяч человек, большинство из которых составляют музыканты, танцоры, клоуны и акробаты.</a:t>
            </a:r>
          </a:p>
          <a:p>
            <a:pPr algn="l"/>
            <a:r>
              <a:rPr lang="ru-RU" sz="5600" b="1" i="0" dirty="0" smtClean="0">
                <a:solidFill>
                  <a:schemeClr val="tx1">
                    <a:lumMod val="95000"/>
                  </a:schemeClr>
                </a:solidFill>
                <a:effectLst/>
                <a:latin typeface="Times New Roman"/>
              </a:rPr>
              <a:t>Новогоднее убранство дома остается с Рождества. В доме обязательно наряжена елка и развешаны над дверьми веточки остролиста, омелы и плюща. Англичане первыми ввели традицию дарить подарки на Новый год и Рождество, а потому обмениваются недорогими сувенирами. При этом подарки раздаются посредством жребия. Англичане обязательно дарят друг другу открытки и елочные игрушки.</a:t>
            </a:r>
          </a:p>
          <a:p>
            <a:endParaRPr lang="ru-RU" sz="5600" dirty="0"/>
          </a:p>
        </p:txBody>
      </p:sp>
    </p:spTree>
    <p:extLst>
      <p:ext uri="{BB962C8B-B14F-4D97-AF65-F5344CB8AC3E}">
        <p14:creationId xmlns:p14="http://schemas.microsoft.com/office/powerpoint/2010/main" val="39926167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3645024"/>
            <a:ext cx="8229600" cy="360040"/>
          </a:xfrm>
        </p:spPr>
        <p:txBody>
          <a:bodyPr>
            <a:normAutofit fontScale="90000"/>
          </a:bodyPr>
          <a:lstStyle/>
          <a:p>
            <a:pPr algn="l"/>
            <a:r>
              <a:rPr lang="ru-RU" dirty="0" smtClean="0"/>
              <a:t>Швеция                      Франция            </a:t>
            </a:r>
            <a:endParaRPr lang="ru-RU" dirty="0"/>
          </a:p>
        </p:txBody>
      </p:sp>
      <p:sp>
        <p:nvSpPr>
          <p:cNvPr id="3" name="Объект 2"/>
          <p:cNvSpPr>
            <a:spLocks noGrp="1"/>
          </p:cNvSpPr>
          <p:nvPr>
            <p:ph idx="1"/>
          </p:nvPr>
        </p:nvSpPr>
        <p:spPr>
          <a:xfrm>
            <a:off x="395536" y="692696"/>
            <a:ext cx="8229600" cy="3096344"/>
          </a:xfrm>
        </p:spPr>
        <p:txBody>
          <a:bodyPr>
            <a:normAutofit fontScale="77500" lnSpcReduction="20000"/>
          </a:bodyPr>
          <a:lstStyle/>
          <a:p>
            <a:r>
              <a:rPr lang="ru-RU" dirty="0">
                <a:solidFill>
                  <a:srgbClr val="2C2E30"/>
                </a:solidFill>
                <a:latin typeface="ProximaNova"/>
              </a:rPr>
              <a:t>А вот Швеция подарила миру первые стеклянные елочные игрушки (в 19 веке). Там на Новый год принято не гасить в домах свет и ярко освещать улицы – это настоящий праздник света</a:t>
            </a:r>
            <a:r>
              <a:rPr lang="ru-RU" dirty="0" smtClean="0">
                <a:solidFill>
                  <a:srgbClr val="2C2E30"/>
                </a:solidFill>
                <a:latin typeface="ProximaNova"/>
              </a:rPr>
              <a:t>.</a:t>
            </a:r>
            <a:r>
              <a:rPr lang="ru-RU" dirty="0">
                <a:solidFill>
                  <a:srgbClr val="2C2E30"/>
                </a:solidFill>
                <a:latin typeface="ProximaNova"/>
              </a:rPr>
              <a:t> Очень экстравагантно празднуют Новый год еще одни европейцы – французы. Они пекут пирог, в который кладут один боб, кому этот боб достанется, тот объявляется бобовым королем и в праздничную ночь все подчиняются его </a:t>
            </a:r>
            <a:r>
              <a:rPr lang="ru-RU" dirty="0" smtClean="0">
                <a:solidFill>
                  <a:srgbClr val="2C2E30"/>
                </a:solidFill>
                <a:latin typeface="ProximaNova"/>
              </a:rPr>
              <a:t>приказам</a:t>
            </a:r>
            <a:endParaRPr lang="ru-RU" dirty="0"/>
          </a:p>
        </p:txBody>
      </p:sp>
      <p:pic>
        <p:nvPicPr>
          <p:cNvPr id="4" name="Рисунок 3" descr="http://www.kdoaviatour.ru/images/cruise/st.peter_line/folder/1862189.jpg"/>
          <p:cNvPicPr/>
          <p:nvPr/>
        </p:nvPicPr>
        <p:blipFill>
          <a:blip r:embed="rId2"/>
          <a:srcRect/>
          <a:stretch>
            <a:fillRect/>
          </a:stretch>
        </p:blipFill>
        <p:spPr bwMode="auto">
          <a:xfrm>
            <a:off x="179512" y="4037866"/>
            <a:ext cx="3102032" cy="2731377"/>
          </a:xfrm>
          <a:prstGeom prst="rect">
            <a:avLst/>
          </a:prstGeom>
          <a:noFill/>
          <a:ln w="9525">
            <a:noFill/>
            <a:miter lim="800000"/>
            <a:headEnd/>
            <a:tailEnd/>
          </a:ln>
        </p:spPr>
      </p:pic>
      <p:pic>
        <p:nvPicPr>
          <p:cNvPr id="5" name="Рисунок 4" descr="http://img4.nevesta.info/content/photo/28000/27957/201411/3347023/3347023x.jpg"/>
          <p:cNvPicPr/>
          <p:nvPr/>
        </p:nvPicPr>
        <p:blipFill>
          <a:blip r:embed="rId3"/>
          <a:srcRect/>
          <a:stretch>
            <a:fillRect/>
          </a:stretch>
        </p:blipFill>
        <p:spPr bwMode="auto">
          <a:xfrm>
            <a:off x="4788024" y="4037865"/>
            <a:ext cx="3420145" cy="2731377"/>
          </a:xfrm>
          <a:prstGeom prst="rect">
            <a:avLst/>
          </a:prstGeom>
          <a:noFill/>
          <a:ln w="9525">
            <a:noFill/>
            <a:miter lim="800000"/>
            <a:headEnd/>
            <a:tailEnd/>
          </a:ln>
        </p:spPr>
      </p:pic>
    </p:spTree>
    <p:extLst>
      <p:ext uri="{BB962C8B-B14F-4D97-AF65-F5344CB8AC3E}">
        <p14:creationId xmlns:p14="http://schemas.microsoft.com/office/powerpoint/2010/main" val="1797726820"/>
      </p:ext>
    </p:extLst>
  </p:cSld>
  <p:clrMapOvr>
    <a:masterClrMapping/>
  </p:clrMapOvr>
  <p:transition spd="slow">
    <p:wheel spokes="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8018"/>
          </a:xfrm>
        </p:spPr>
        <p:txBody>
          <a:bodyPr>
            <a:normAutofit fontScale="90000"/>
          </a:bodyPr>
          <a:lstStyle/>
          <a:p>
            <a:endParaRPr lang="ru-RU" dirty="0"/>
          </a:p>
        </p:txBody>
      </p:sp>
      <p:sp>
        <p:nvSpPr>
          <p:cNvPr id="3" name="Объект 2"/>
          <p:cNvSpPr>
            <a:spLocks noGrp="1"/>
          </p:cNvSpPr>
          <p:nvPr>
            <p:ph idx="1"/>
          </p:nvPr>
        </p:nvSpPr>
        <p:spPr>
          <a:xfrm>
            <a:off x="467544" y="620688"/>
            <a:ext cx="8229600" cy="3168352"/>
          </a:xfrm>
        </p:spPr>
        <p:txBody>
          <a:bodyPr>
            <a:normAutofit fontScale="77500" lnSpcReduction="20000"/>
          </a:bodyPr>
          <a:lstStyle/>
          <a:p>
            <a:r>
              <a:rPr lang="ru-RU" dirty="0">
                <a:solidFill>
                  <a:srgbClr val="2C2E30"/>
                </a:solidFill>
                <a:latin typeface="ProximaNova"/>
              </a:rPr>
              <a:t>В США, где в 1895г. у Белого дома была повешена первая в мире светящаяся электрическая гирлянда, и откуда по миру распространилась традиция писать себе «новогодние задания» с обещаниями и планами на грядущий год, торжественные застолья устраивать не принято, как и дарить подарки, там все это устраивают только на Рождество, а ёлочки они обязательно пересаживают в грунт, а не выбрасывают, как у нас.</a:t>
            </a:r>
            <a:endParaRPr lang="ru-RU" dirty="0"/>
          </a:p>
        </p:txBody>
      </p:sp>
      <p:pic>
        <p:nvPicPr>
          <p:cNvPr id="4" name="Рисунок 3" descr="http://korabox.ru/images/ustore/48/60/Hnq7eb6hhOZn_1005217_XL.jpg"/>
          <p:cNvPicPr/>
          <p:nvPr/>
        </p:nvPicPr>
        <p:blipFill>
          <a:blip r:embed="rId2"/>
          <a:srcRect/>
          <a:stretch>
            <a:fillRect/>
          </a:stretch>
        </p:blipFill>
        <p:spPr bwMode="auto">
          <a:xfrm>
            <a:off x="1907704" y="3761656"/>
            <a:ext cx="5184576" cy="3096344"/>
          </a:xfrm>
          <a:prstGeom prst="rect">
            <a:avLst/>
          </a:prstGeom>
          <a:noFill/>
          <a:ln w="9525">
            <a:noFill/>
            <a:miter lim="800000"/>
            <a:headEnd/>
            <a:tailEnd/>
          </a:ln>
        </p:spPr>
      </p:pic>
    </p:spTree>
    <p:extLst>
      <p:ext uri="{BB962C8B-B14F-4D97-AF65-F5344CB8AC3E}">
        <p14:creationId xmlns:p14="http://schemas.microsoft.com/office/powerpoint/2010/main" val="40363958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57200" y="116632"/>
            <a:ext cx="8229600" cy="6696744"/>
          </a:xfrm>
        </p:spPr>
        <p:txBody>
          <a:bodyPr/>
          <a:lstStyle/>
          <a:p>
            <a:pPr fontAlgn="base"/>
            <a:r>
              <a:rPr lang="ru-RU" dirty="0">
                <a:solidFill>
                  <a:srgbClr val="2C2E30"/>
                </a:solidFill>
                <a:latin typeface="ProximaNova"/>
              </a:rPr>
              <a:t>Япония подарила миру традицию встречать Новый год в новой одежде, строить ледяные скульптуры и замки. Самая необычная традиция там – покупать перед Новым годом грабли, которые «помогут нагрести побольше счастья».</a:t>
            </a:r>
          </a:p>
          <a:p>
            <a:r>
              <a:rPr lang="ru-RU" dirty="0"/>
              <a:t/>
            </a:r>
            <a:br>
              <a:rPr lang="ru-RU" dirty="0"/>
            </a:br>
            <a:endParaRPr lang="ru-RU" dirty="0"/>
          </a:p>
        </p:txBody>
      </p:sp>
      <p:pic>
        <p:nvPicPr>
          <p:cNvPr id="4" name="Рисунок 3" descr="http://news.xinhuanet.com/english/photo/2012-01/23/131373843_41n.jpg"/>
          <p:cNvPicPr/>
          <p:nvPr/>
        </p:nvPicPr>
        <p:blipFill>
          <a:blip r:embed="rId2"/>
          <a:srcRect/>
          <a:stretch>
            <a:fillRect/>
          </a:stretch>
        </p:blipFill>
        <p:spPr bwMode="auto">
          <a:xfrm>
            <a:off x="1331640" y="2852936"/>
            <a:ext cx="5940425" cy="3759189"/>
          </a:xfrm>
          <a:prstGeom prst="rect">
            <a:avLst/>
          </a:prstGeom>
          <a:noFill/>
          <a:ln w="9525">
            <a:noFill/>
            <a:miter lim="800000"/>
            <a:headEnd/>
            <a:tailEnd/>
          </a:ln>
        </p:spPr>
      </p:pic>
    </p:spTree>
    <p:extLst>
      <p:ext uri="{BB962C8B-B14F-4D97-AF65-F5344CB8AC3E}">
        <p14:creationId xmlns:p14="http://schemas.microsoft.com/office/powerpoint/2010/main" val="7363319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79512" y="1196752"/>
            <a:ext cx="8229600" cy="1512168"/>
          </a:xfrm>
        </p:spPr>
        <p:txBody>
          <a:bodyPr>
            <a:normAutofit/>
          </a:bodyPr>
          <a:lstStyle/>
          <a:p>
            <a:pPr algn="ctr"/>
            <a:r>
              <a:rPr lang="en-US" sz="8800" dirty="0" smtClean="0">
                <a:solidFill>
                  <a:srgbClr val="92D050"/>
                </a:solidFill>
              </a:rPr>
              <a:t>The </a:t>
            </a:r>
            <a:r>
              <a:rPr lang="en-US" sz="8800" dirty="0">
                <a:solidFill>
                  <a:srgbClr val="92D050"/>
                </a:solidFill>
              </a:rPr>
              <a:t>e</a:t>
            </a:r>
            <a:r>
              <a:rPr lang="en-US" sz="8800" dirty="0" smtClean="0">
                <a:solidFill>
                  <a:srgbClr val="92D050"/>
                </a:solidFill>
              </a:rPr>
              <a:t>nd</a:t>
            </a:r>
            <a:endParaRPr lang="ru-RU" sz="8800" dirty="0" smtClean="0">
              <a:solidFill>
                <a:srgbClr val="92D050"/>
              </a:solidFill>
            </a:endParaRPr>
          </a:p>
          <a:p>
            <a:pPr algn="ctr"/>
            <a:endParaRPr lang="ru-RU" sz="8800" dirty="0">
              <a:solidFill>
                <a:srgbClr val="92D050"/>
              </a:solidFill>
            </a:endParaRPr>
          </a:p>
          <a:p>
            <a:pPr marL="137160" indent="0" algn="ctr">
              <a:buNone/>
            </a:pPr>
            <a:endParaRPr lang="ru-RU" sz="8800" dirty="0" smtClean="0">
              <a:solidFill>
                <a:srgbClr val="92D050"/>
              </a:solidFill>
            </a:endParaRPr>
          </a:p>
          <a:p>
            <a:pPr marL="137160" indent="0" algn="ctr">
              <a:buNone/>
            </a:pPr>
            <a:endParaRPr lang="ru-RU" sz="8800" dirty="0">
              <a:solidFill>
                <a:srgbClr val="92D050"/>
              </a:solidFill>
            </a:endParaRPr>
          </a:p>
        </p:txBody>
      </p:sp>
      <p:pic>
        <p:nvPicPr>
          <p:cNvPr id="4" name="Рисунок 3" descr="http://s46.radikal.ru/i113/0810/a0/89883b5793ef.jpg"/>
          <p:cNvPicPr/>
          <p:nvPr/>
        </p:nvPicPr>
        <p:blipFill>
          <a:blip r:embed="rId2"/>
          <a:srcRect/>
          <a:stretch>
            <a:fillRect/>
          </a:stretch>
        </p:blipFill>
        <p:spPr bwMode="auto">
          <a:xfrm>
            <a:off x="1259632" y="2420888"/>
            <a:ext cx="6264696" cy="4104456"/>
          </a:xfrm>
          <a:prstGeom prst="rect">
            <a:avLst/>
          </a:prstGeom>
          <a:noFill/>
          <a:ln w="9525">
            <a:noFill/>
            <a:miter lim="800000"/>
            <a:headEnd/>
            <a:tailEnd/>
          </a:ln>
        </p:spPr>
      </p:pic>
    </p:spTree>
    <p:extLst>
      <p:ext uri="{BB962C8B-B14F-4D97-AF65-F5344CB8AC3E}">
        <p14:creationId xmlns:p14="http://schemas.microsoft.com/office/powerpoint/2010/main" val="35836728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dirty="0"/>
          </a:p>
        </p:txBody>
      </p:sp>
      <p:pic>
        <p:nvPicPr>
          <p:cNvPr id="4" name="Объект 3" descr="http://www.cenaputevki.ru/pixs/65329-stoimost-tura-v-tayland.jpg"/>
          <p:cNvPicPr>
            <a:picLocks noGrp="1"/>
          </p:cNvPicPr>
          <p:nvPr>
            <p:ph idx="1"/>
          </p:nvPr>
        </p:nvPicPr>
        <p:blipFill>
          <a:blip r:embed="rId2"/>
          <a:stretch>
            <a:fillRect/>
          </a:stretch>
        </p:blipFill>
        <p:spPr bwMode="auto">
          <a:xfrm>
            <a:off x="-17144" y="44624"/>
            <a:ext cx="4446290" cy="2880320"/>
          </a:xfrm>
          <a:prstGeom prst="rect">
            <a:avLst/>
          </a:prstGeom>
          <a:noFill/>
          <a:ln w="9525">
            <a:noFill/>
            <a:miter lim="800000"/>
            <a:headEnd/>
            <a:tailEnd/>
          </a:ln>
        </p:spPr>
      </p:pic>
      <p:pic>
        <p:nvPicPr>
          <p:cNvPr id="5" name="Picture 2" descr="http://krasivyimir.ru/wp-content/uploads/2014/08/ln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2996952"/>
            <a:ext cx="5886450" cy="3861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2201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39552" y="332656"/>
            <a:ext cx="7680960" cy="720080"/>
          </a:xfrm>
        </p:spPr>
        <p:txBody>
          <a:bodyPr>
            <a:normAutofit fontScale="90000"/>
          </a:bodyPr>
          <a:lstStyle/>
          <a:p>
            <a:pPr algn="ctr"/>
            <a:r>
              <a:rPr lang="ru-RU" dirty="0" smtClean="0">
                <a:solidFill>
                  <a:srgbClr val="92D050"/>
                </a:solidFill>
              </a:rPr>
              <a:t/>
            </a:r>
            <a:br>
              <a:rPr lang="ru-RU" dirty="0" smtClean="0">
                <a:solidFill>
                  <a:srgbClr val="92D050"/>
                </a:solidFill>
              </a:rPr>
            </a:br>
            <a:r>
              <a:rPr lang="ru-RU" b="1" dirty="0" smtClean="0">
                <a:solidFill>
                  <a:srgbClr val="FFFF00"/>
                </a:solidFill>
              </a:rPr>
              <a:t>Новогодние традиции</a:t>
            </a:r>
            <a:endParaRPr lang="ru-RU" b="1" dirty="0">
              <a:solidFill>
                <a:srgbClr val="FFFF00"/>
              </a:solidFill>
            </a:endParaRPr>
          </a:p>
        </p:txBody>
      </p:sp>
      <p:sp>
        <p:nvSpPr>
          <p:cNvPr id="2" name="Объект 1"/>
          <p:cNvSpPr>
            <a:spLocks noGrp="1"/>
          </p:cNvSpPr>
          <p:nvPr>
            <p:ph idx="1"/>
          </p:nvPr>
        </p:nvSpPr>
        <p:spPr>
          <a:xfrm>
            <a:off x="352426" y="1196752"/>
            <a:ext cx="7680960" cy="4990688"/>
          </a:xfrm>
        </p:spPr>
        <p:txBody>
          <a:bodyPr>
            <a:normAutofit fontScale="25000" lnSpcReduction="20000"/>
          </a:bodyPr>
          <a:lstStyle/>
          <a:p>
            <a:r>
              <a:rPr lang="ru-RU" sz="6400" dirty="0" smtClean="0">
                <a:solidFill>
                  <a:schemeClr val="tx1">
                    <a:lumMod val="95000"/>
                  </a:schemeClr>
                </a:solidFill>
                <a:latin typeface="Times New Roman"/>
              </a:rPr>
              <a:t>Самой </a:t>
            </a:r>
            <a:r>
              <a:rPr lang="ru-RU" sz="6400" dirty="0">
                <a:solidFill>
                  <a:schemeClr val="tx1">
                    <a:lumMod val="95000"/>
                  </a:schemeClr>
                </a:solidFill>
                <a:latin typeface="Times New Roman"/>
              </a:rPr>
              <a:t>первой новогодней традицией в Англии считается обмен поздравительными открытками, которая зародилась еще в 19 веке. Также англичане очень любят дарить друг другу подарки. Но на Новый год они предпочитают ограничиться недорогими сувенирами и символами наступающего года</a:t>
            </a:r>
          </a:p>
          <a:p>
            <a:r>
              <a:rPr lang="ru-RU" sz="6400" dirty="0">
                <a:solidFill>
                  <a:schemeClr val="tx1">
                    <a:lumMod val="95000"/>
                  </a:schemeClr>
                </a:solidFill>
                <a:latin typeface="Times New Roman"/>
              </a:rPr>
              <a:t>Есть в Великобритании такой обычай, как впуск Нового года. Он представляет собой своеобразный символический рубеж перехода от старой жизни к новой. Когда часы пробьют 12, англичане открывают заднюю дверь, чтобы проводить Старый год, и переднюю – чтобы впустить Новый.</a:t>
            </a:r>
          </a:p>
          <a:p>
            <a:r>
              <a:rPr lang="ru-RU" sz="6400" dirty="0">
                <a:solidFill>
                  <a:schemeClr val="tx1">
                    <a:lumMod val="95000"/>
                  </a:schemeClr>
                </a:solidFill>
                <a:latin typeface="Times New Roman"/>
              </a:rPr>
              <a:t>В первый день нового года англичане принимают важные для себя решения, которые они вольны выполнять весь следующий год. Это могут быть какие-то обещания, данные самим себе, или более глобальные решения.</a:t>
            </a:r>
          </a:p>
          <a:p>
            <a:r>
              <a:rPr lang="ru-RU" sz="6400" dirty="0">
                <a:solidFill>
                  <a:schemeClr val="tx1">
                    <a:lumMod val="95000"/>
                  </a:schemeClr>
                </a:solidFill>
                <a:latin typeface="Times New Roman"/>
              </a:rPr>
              <a:t>Самая известная британская традиция – встреча первого гостя. Если после полуночи в новогоднюю ночь в дом первым придет молодой человек с темными волосами, считается, что год будет удачным. При этом гость должен принести с собой хлеб, уголек, щепотку соли. Это символы еды, тепла и благосостояния. Первый гость сразу молча проходит к камину и бросает туда уголек. После этого все начинают поздравлять друг друга и потчевать гостя.</a:t>
            </a:r>
          </a:p>
          <a:p>
            <a:r>
              <a:rPr lang="ru-RU" sz="6400" dirty="0">
                <a:solidFill>
                  <a:schemeClr val="tx1">
                    <a:lumMod val="95000"/>
                  </a:schemeClr>
                </a:solidFill>
                <a:latin typeface="Times New Roman"/>
              </a:rPr>
              <a:t>Англичане верят в приметы, а потому по погоде первого дня нового года судят о будущем урожае. Так, если день будет дождливым, то это сулит плохой урожай. Кроме того, англичане пытаются определить, какого урожая ожидать в новом году по очертаниям облаков.</a:t>
            </a:r>
          </a:p>
          <a:p>
            <a:pPr algn="ctr"/>
            <a:endParaRPr lang="ru-RU" sz="6400" dirty="0">
              <a:solidFill>
                <a:schemeClr val="tx1">
                  <a:lumMod val="95000"/>
                </a:schemeClr>
              </a:solidFill>
            </a:endParaRPr>
          </a:p>
        </p:txBody>
      </p:sp>
    </p:spTree>
    <p:extLst>
      <p:ext uri="{BB962C8B-B14F-4D97-AF65-F5344CB8AC3E}">
        <p14:creationId xmlns:p14="http://schemas.microsoft.com/office/powerpoint/2010/main" val="367397838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23528" y="188640"/>
            <a:ext cx="7680960" cy="896144"/>
          </a:xfrm>
        </p:spPr>
        <p:txBody>
          <a:bodyPr/>
          <a:lstStyle/>
          <a:p>
            <a:pPr algn="ctr"/>
            <a:r>
              <a:rPr lang="ru-RU" dirty="0" smtClean="0">
                <a:solidFill>
                  <a:srgbClr val="92D050"/>
                </a:solidFill>
              </a:rPr>
              <a:t>Обычаи</a:t>
            </a:r>
            <a:endParaRPr lang="ru-RU" dirty="0">
              <a:solidFill>
                <a:srgbClr val="92D050"/>
              </a:solidFill>
            </a:endParaRPr>
          </a:p>
        </p:txBody>
      </p:sp>
      <p:sp>
        <p:nvSpPr>
          <p:cNvPr id="2" name="Объект 1"/>
          <p:cNvSpPr>
            <a:spLocks noGrp="1"/>
          </p:cNvSpPr>
          <p:nvPr>
            <p:ph idx="1"/>
          </p:nvPr>
        </p:nvSpPr>
        <p:spPr/>
        <p:txBody>
          <a:bodyPr>
            <a:normAutofit fontScale="47500" lnSpcReduction="20000"/>
          </a:bodyPr>
          <a:lstStyle/>
          <a:p>
            <a:r>
              <a:rPr lang="ru-RU" dirty="0">
                <a:latin typeface="Verdana"/>
              </a:rPr>
              <a:t> </a:t>
            </a:r>
          </a:p>
          <a:p>
            <a:pPr algn="just" fontAlgn="t"/>
            <a:r>
              <a:rPr lang="ru-RU" dirty="0">
                <a:latin typeface="Verdana"/>
              </a:rPr>
              <a:t>Парадоксально, что  Англия,  являясь страной с богатыми национальными обычаями, не имеет национального костюма.</a:t>
            </a:r>
          </a:p>
          <a:p>
            <a:pPr algn="just" fontAlgn="t"/>
            <a:r>
              <a:rPr lang="ru-RU" dirty="0">
                <a:latin typeface="Verdana"/>
              </a:rPr>
              <a:t>Самыми  известными народными костюмами являются костюмы танцоров, исполняющих ритуальный танец </a:t>
            </a:r>
            <a:r>
              <a:rPr lang="ru-RU" dirty="0" err="1">
                <a:latin typeface="Verdana"/>
              </a:rPr>
              <a:t>моррис</a:t>
            </a:r>
            <a:r>
              <a:rPr lang="ru-RU" dirty="0">
                <a:latin typeface="Verdana"/>
              </a:rPr>
              <a:t>, который исполняют в деревнях летом. Этому танцу  приписывалось магическое значение, связанное с пробуждением земли. Хотя допускаются некоторые вариации в этом костюме, но в общем он состоит из белых брюк, белой рубашки, колокольчиков вокруг голени и фетровой или соломенной шляпы, украшенной лентами и цветами. Колокольчики и цветы призваны оградить от зла и принести плодородие.</a:t>
            </a:r>
          </a:p>
          <a:p>
            <a:pPr algn="just" fontAlgn="t"/>
            <a:r>
              <a:rPr lang="ru-RU" dirty="0">
                <a:latin typeface="Verdana"/>
              </a:rPr>
              <a:t> </a:t>
            </a:r>
          </a:p>
          <a:p>
            <a:pPr algn="just" fontAlgn="t"/>
            <a:r>
              <a:rPr lang="ru-RU" dirty="0">
                <a:latin typeface="Verdana"/>
              </a:rPr>
              <a:t>Самой старой и общеизвестной традицией в Англии, считается чаепитие, к которому относятся с особым почтением и эта традиция Англии почитается не меньше, чем на востоке. Чай в Англии, конечно, пьют индийский, хотя изысканным и тонким почитается и китайский. Свой собственный, особо смешанный чай уважающие себя англичане берут с собой в путешествие. Чай, пьют все и везде, но далеко не всегда. Чай на завтрак, чай на работе, чай по приходу домой, но после ужина чай пить не принято.</a:t>
            </a:r>
          </a:p>
          <a:p>
            <a:endParaRPr lang="ru-RU" dirty="0"/>
          </a:p>
        </p:txBody>
      </p:sp>
    </p:spTree>
    <p:extLst>
      <p:ext uri="{BB962C8B-B14F-4D97-AF65-F5344CB8AC3E}">
        <p14:creationId xmlns:p14="http://schemas.microsoft.com/office/powerpoint/2010/main" val="16306863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algn="ctr"/>
            <a:r>
              <a:rPr lang="ru-RU" dirty="0" smtClean="0">
                <a:solidFill>
                  <a:srgbClr val="FFC000"/>
                </a:solidFill>
              </a:rPr>
              <a:t>НОВОГОДНИЙ  СТОЛ</a:t>
            </a:r>
            <a:endParaRPr lang="ru-RU" dirty="0">
              <a:solidFill>
                <a:srgbClr val="FFC000"/>
              </a:solidFill>
            </a:endParaRPr>
          </a:p>
        </p:txBody>
      </p:sp>
      <p:sp>
        <p:nvSpPr>
          <p:cNvPr id="2" name="Объект 1"/>
          <p:cNvSpPr>
            <a:spLocks noGrp="1"/>
          </p:cNvSpPr>
          <p:nvPr>
            <p:ph idx="1"/>
          </p:nvPr>
        </p:nvSpPr>
        <p:spPr/>
        <p:txBody>
          <a:bodyPr>
            <a:noAutofit/>
          </a:bodyPr>
          <a:lstStyle/>
          <a:p>
            <a:r>
              <a:rPr lang="ru-RU" sz="2800" dirty="0">
                <a:solidFill>
                  <a:schemeClr val="tx1">
                    <a:lumMod val="95000"/>
                  </a:schemeClr>
                </a:solidFill>
                <a:latin typeface="Times New Roman"/>
              </a:rPr>
              <a:t>Новогодний стол уставлен разнообразными </a:t>
            </a:r>
            <a:r>
              <a:rPr lang="ru-RU" sz="2800" dirty="0" smtClean="0">
                <a:solidFill>
                  <a:schemeClr val="tx1">
                    <a:lumMod val="95000"/>
                  </a:schemeClr>
                </a:solidFill>
                <a:latin typeface="Times New Roman"/>
              </a:rPr>
              <a:t>праздничными : индейкой </a:t>
            </a:r>
            <a:r>
              <a:rPr lang="ru-RU" sz="2800" dirty="0">
                <a:solidFill>
                  <a:schemeClr val="tx1">
                    <a:lumMod val="95000"/>
                  </a:schemeClr>
                </a:solidFill>
                <a:latin typeface="Times New Roman"/>
              </a:rPr>
              <a:t>с каштанами и жареным картофелем под соусом, тушеной брюссельской капустой с мясными пирогами, овсяные лепёшки круглой формы с отверстием посередине, пудинг, </a:t>
            </a:r>
            <a:r>
              <a:rPr lang="ru-RU" sz="2800" dirty="0" smtClean="0">
                <a:solidFill>
                  <a:schemeClr val="tx1">
                    <a:lumMod val="95000"/>
                  </a:schemeClr>
                </a:solidFill>
                <a:latin typeface="Times New Roman"/>
              </a:rPr>
              <a:t>сыр </a:t>
            </a:r>
            <a:r>
              <a:rPr lang="ru-RU" sz="2800" dirty="0" err="1" smtClean="0">
                <a:solidFill>
                  <a:schemeClr val="tx1">
                    <a:lumMod val="95000"/>
                  </a:schemeClr>
                </a:solidFill>
                <a:latin typeface="Times New Roman"/>
              </a:rPr>
              <a:t>кеббен</a:t>
            </a:r>
            <a:r>
              <a:rPr lang="ru-RU" sz="2800" dirty="0" smtClean="0">
                <a:solidFill>
                  <a:schemeClr val="tx1">
                    <a:lumMod val="95000"/>
                  </a:schemeClr>
                </a:solidFill>
                <a:latin typeface="Times New Roman"/>
              </a:rPr>
              <a:t> , жареный </a:t>
            </a:r>
            <a:r>
              <a:rPr lang="ru-RU" sz="2800" dirty="0">
                <a:solidFill>
                  <a:schemeClr val="tx1">
                    <a:lumMod val="95000"/>
                  </a:schemeClr>
                </a:solidFill>
                <a:latin typeface="Times New Roman"/>
              </a:rPr>
              <a:t>гусь и бифштексы</a:t>
            </a:r>
            <a:r>
              <a:rPr lang="ru-RU" sz="2800" dirty="0" smtClean="0">
                <a:solidFill>
                  <a:schemeClr val="tx1">
                    <a:lumMod val="95000"/>
                  </a:schemeClr>
                </a:solidFill>
                <a:latin typeface="Times New Roman"/>
              </a:rPr>
              <a:t>.</a:t>
            </a:r>
            <a:r>
              <a:rPr lang="ru-RU" sz="2800" dirty="0">
                <a:solidFill>
                  <a:schemeClr val="tx1">
                    <a:lumMod val="95000"/>
                  </a:schemeClr>
                </a:solidFill>
                <a:latin typeface="Times New Roman"/>
              </a:rPr>
              <a:t> После всего этого следуют традиционные английские десерты, в числе которых яблочный пирог, пудинг, различные сладости и </a:t>
            </a:r>
            <a:r>
              <a:rPr lang="ru-RU" sz="2800" dirty="0" smtClean="0">
                <a:solidFill>
                  <a:schemeClr val="tx1">
                    <a:lumMod val="95000"/>
                  </a:schemeClr>
                </a:solidFill>
                <a:latin typeface="Times New Roman"/>
              </a:rPr>
              <a:t>фрукты . В </a:t>
            </a:r>
            <a:r>
              <a:rPr lang="ru-RU" sz="2800" dirty="0">
                <a:solidFill>
                  <a:schemeClr val="tx1">
                    <a:lumMod val="95000"/>
                  </a:schemeClr>
                </a:solidFill>
                <a:latin typeface="Times New Roman"/>
              </a:rPr>
              <a:t>новогоднюю ночь англичане предпочитают пить пунш.</a:t>
            </a:r>
            <a:endParaRPr lang="ru-RU" sz="2800" dirty="0">
              <a:solidFill>
                <a:schemeClr val="tx1">
                  <a:lumMod val="95000"/>
                </a:schemeClr>
              </a:solidFill>
            </a:endParaRPr>
          </a:p>
        </p:txBody>
      </p:sp>
    </p:spTree>
    <p:extLst>
      <p:ext uri="{BB962C8B-B14F-4D97-AF65-F5344CB8AC3E}">
        <p14:creationId xmlns:p14="http://schemas.microsoft.com/office/powerpoint/2010/main" val="20151189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52426" y="228600"/>
            <a:ext cx="7680960" cy="680120"/>
          </a:xfrm>
        </p:spPr>
        <p:txBody>
          <a:bodyPr>
            <a:normAutofit/>
          </a:bodyPr>
          <a:lstStyle/>
          <a:p>
            <a:pPr algn="ctr"/>
            <a:r>
              <a:rPr lang="ru-RU" dirty="0" smtClean="0">
                <a:solidFill>
                  <a:srgbClr val="FFC000"/>
                </a:solidFill>
              </a:rPr>
              <a:t>Новогодние столы</a:t>
            </a:r>
            <a:endParaRPr lang="ru-RU" dirty="0">
              <a:solidFill>
                <a:srgbClr val="FFC000"/>
              </a:solidFill>
            </a:endParaRPr>
          </a:p>
        </p:txBody>
      </p:sp>
      <p:pic>
        <p:nvPicPr>
          <p:cNvPr id="4" name="Объект 3" descr="http://volyn.tabloyid.com/sites/default/files/publish/110.jpg"/>
          <p:cNvPicPr>
            <a:picLocks noGrp="1"/>
          </p:cNvPicPr>
          <p:nvPr>
            <p:ph idx="1"/>
          </p:nvPr>
        </p:nvPicPr>
        <p:blipFill>
          <a:blip r:embed="rId2"/>
          <a:srcRect/>
          <a:stretch>
            <a:fillRect/>
          </a:stretch>
        </p:blipFill>
        <p:spPr bwMode="auto">
          <a:xfrm>
            <a:off x="251520" y="1095032"/>
            <a:ext cx="4248472" cy="2910033"/>
          </a:xfrm>
          <a:prstGeom prst="rect">
            <a:avLst/>
          </a:prstGeom>
          <a:noFill/>
          <a:ln w="9525">
            <a:noFill/>
            <a:miter lim="800000"/>
            <a:headEnd/>
            <a:tailEnd/>
          </a:ln>
        </p:spPr>
      </p:pic>
      <p:pic>
        <p:nvPicPr>
          <p:cNvPr id="5" name="Рисунок 4" descr="http://www.umnet.com/pic/diy/screensaver/4195782f-bbc8.jpg"/>
          <p:cNvPicPr/>
          <p:nvPr/>
        </p:nvPicPr>
        <p:blipFill>
          <a:blip r:embed="rId3"/>
          <a:srcRect/>
          <a:stretch>
            <a:fillRect/>
          </a:stretch>
        </p:blipFill>
        <p:spPr bwMode="auto">
          <a:xfrm>
            <a:off x="4860032" y="1124745"/>
            <a:ext cx="3816424" cy="2880320"/>
          </a:xfrm>
          <a:prstGeom prst="rect">
            <a:avLst/>
          </a:prstGeom>
          <a:noFill/>
          <a:ln w="9525">
            <a:noFill/>
            <a:miter lim="800000"/>
            <a:headEnd/>
            <a:tailEnd/>
          </a:ln>
        </p:spPr>
      </p:pic>
      <p:pic>
        <p:nvPicPr>
          <p:cNvPr id="6" name="Рисунок 5" descr="http://stat8.blog.ru/lr/0d010185bdaf4d851997fa0b20eeaeb4"/>
          <p:cNvPicPr/>
          <p:nvPr/>
        </p:nvPicPr>
        <p:blipFill>
          <a:blip r:embed="rId4"/>
          <a:srcRect/>
          <a:stretch>
            <a:fillRect/>
          </a:stretch>
        </p:blipFill>
        <p:spPr bwMode="auto">
          <a:xfrm>
            <a:off x="251521" y="4149080"/>
            <a:ext cx="4248472" cy="2376264"/>
          </a:xfrm>
          <a:prstGeom prst="rect">
            <a:avLst/>
          </a:prstGeom>
          <a:noFill/>
          <a:ln w="9525">
            <a:noFill/>
            <a:miter lim="800000"/>
            <a:headEnd/>
            <a:tailEnd/>
          </a:ln>
        </p:spPr>
      </p:pic>
      <p:pic>
        <p:nvPicPr>
          <p:cNvPr id="7" name="Рисунок 6" descr="http://villalouis.wisconsinhistory.org/ImageTours/Christmas/Christmas-spread-H.jpg"/>
          <p:cNvPicPr/>
          <p:nvPr/>
        </p:nvPicPr>
        <p:blipFill>
          <a:blip r:embed="rId5"/>
          <a:srcRect/>
          <a:stretch>
            <a:fillRect/>
          </a:stretch>
        </p:blipFill>
        <p:spPr bwMode="auto">
          <a:xfrm>
            <a:off x="4860032" y="4149080"/>
            <a:ext cx="3816424" cy="2376264"/>
          </a:xfrm>
          <a:prstGeom prst="rect">
            <a:avLst/>
          </a:prstGeom>
          <a:noFill/>
          <a:ln w="9525">
            <a:noFill/>
            <a:miter lim="800000"/>
            <a:headEnd/>
            <a:tailEnd/>
          </a:ln>
        </p:spPr>
      </p:pic>
    </p:spTree>
    <p:extLst>
      <p:ext uri="{BB962C8B-B14F-4D97-AF65-F5344CB8AC3E}">
        <p14:creationId xmlns:p14="http://schemas.microsoft.com/office/powerpoint/2010/main" val="3371599700"/>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52426" y="228600"/>
            <a:ext cx="7680960" cy="680120"/>
          </a:xfrm>
        </p:spPr>
        <p:txBody>
          <a:bodyPr>
            <a:normAutofit/>
          </a:bodyPr>
          <a:lstStyle/>
          <a:p>
            <a:pPr algn="ctr"/>
            <a:r>
              <a:rPr lang="en-US" dirty="0" smtClean="0">
                <a:latin typeface="Monotype Corsiva" pitchFamily="66" charset="0"/>
              </a:rPr>
              <a:t>New Year Song </a:t>
            </a:r>
            <a:r>
              <a:rPr lang="ru-RU" dirty="0" smtClean="0">
                <a:latin typeface="Monotype Corsiva" pitchFamily="66" charset="0"/>
              </a:rPr>
              <a:t>«</a:t>
            </a:r>
            <a:r>
              <a:rPr lang="en-US" dirty="0" smtClean="0">
                <a:latin typeface="Monotype Corsiva" pitchFamily="66" charset="0"/>
              </a:rPr>
              <a:t>Jingle bells</a:t>
            </a:r>
            <a:r>
              <a:rPr lang="ru-RU" dirty="0" smtClean="0">
                <a:latin typeface="Monotype Corsiva" pitchFamily="66" charset="0"/>
              </a:rPr>
              <a:t>»</a:t>
            </a:r>
            <a:endParaRPr lang="ru-RU" dirty="0">
              <a:latin typeface="Monotype Corsiva" pitchFamily="66" charset="0"/>
            </a:endParaRPr>
          </a:p>
        </p:txBody>
      </p:sp>
      <p:pic>
        <p:nvPicPr>
          <p:cNvPr id="4" name="Novogodnie-pesni-elka-v-anglii(muzofon.com).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1692275" y="841375"/>
            <a:ext cx="609600" cy="609600"/>
          </a:xfrm>
        </p:spPr>
      </p:pic>
      <p:pic>
        <p:nvPicPr>
          <p:cNvPr id="5" name="Novogodnyaya_pesnya_-_klubnye_novogodnie_pesni_9825_lutshye_hity_zdes__http_vk_com_club32662395__muzofon.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612072" y="764704"/>
            <a:ext cx="864096" cy="864096"/>
          </a:xfrm>
          <a:prstGeom prst="rect">
            <a:avLst/>
          </a:prstGeom>
        </p:spPr>
      </p:pic>
      <p:pic>
        <p:nvPicPr>
          <p:cNvPr id="6" name="Рисунок 5" descr="http://s1.dmcdn.net/xQej/1280x720-845.jpg"/>
          <p:cNvPicPr/>
          <p:nvPr/>
        </p:nvPicPr>
        <p:blipFill>
          <a:blip r:embed="rId7"/>
          <a:srcRect/>
          <a:stretch>
            <a:fillRect/>
          </a:stretch>
        </p:blipFill>
        <p:spPr bwMode="auto">
          <a:xfrm>
            <a:off x="1187624" y="1916832"/>
            <a:ext cx="6552728" cy="4752528"/>
          </a:xfrm>
          <a:prstGeom prst="rect">
            <a:avLst/>
          </a:prstGeom>
          <a:noFill/>
          <a:ln w="9525">
            <a:noFill/>
            <a:miter lim="800000"/>
            <a:headEnd/>
            <a:tailEnd/>
          </a:ln>
        </p:spPr>
      </p:pic>
    </p:spTree>
    <p:extLst>
      <p:ext uri="{BB962C8B-B14F-4D97-AF65-F5344CB8AC3E}">
        <p14:creationId xmlns:p14="http://schemas.microsoft.com/office/powerpoint/2010/main" val="3938242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01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9053"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44624"/>
            <a:ext cx="8229600" cy="936104"/>
          </a:xfrm>
        </p:spPr>
        <p:txBody>
          <a:bodyPr>
            <a:normAutofit/>
          </a:bodyPr>
          <a:lstStyle/>
          <a:p>
            <a:pPr algn="ctr"/>
            <a:r>
              <a:rPr lang="ru-RU" dirty="0" smtClean="0">
                <a:solidFill>
                  <a:schemeClr val="accent3">
                    <a:lumMod val="20000"/>
                    <a:lumOff val="80000"/>
                  </a:schemeClr>
                </a:solidFill>
              </a:rPr>
              <a:t>Где празднуют новый год?</a:t>
            </a:r>
            <a:endParaRPr lang="ru-RU" dirty="0">
              <a:solidFill>
                <a:schemeClr val="accent3">
                  <a:lumMod val="20000"/>
                  <a:lumOff val="80000"/>
                </a:schemeClr>
              </a:solidFill>
            </a:endParaRPr>
          </a:p>
        </p:txBody>
      </p:sp>
      <p:sp>
        <p:nvSpPr>
          <p:cNvPr id="2" name="Объект 1"/>
          <p:cNvSpPr>
            <a:spLocks noGrp="1"/>
          </p:cNvSpPr>
          <p:nvPr>
            <p:ph idx="1"/>
          </p:nvPr>
        </p:nvSpPr>
        <p:spPr>
          <a:xfrm>
            <a:off x="457199" y="764704"/>
            <a:ext cx="8229600" cy="3168352"/>
          </a:xfrm>
        </p:spPr>
        <p:txBody>
          <a:bodyPr>
            <a:normAutofit fontScale="70000" lnSpcReduction="20000"/>
          </a:bodyPr>
          <a:lstStyle/>
          <a:p>
            <a:endParaRPr lang="ru-RU" dirty="0" smtClean="0">
              <a:latin typeface="ProximaNova"/>
            </a:endParaRPr>
          </a:p>
          <a:p>
            <a:r>
              <a:rPr lang="ru-RU" dirty="0" smtClean="0">
                <a:latin typeface="ProximaNova"/>
              </a:rPr>
              <a:t>Начнем с Германии, откуда на весь мир распространилась традиция украшать при встрече Нового года ёлку. Кстати, там эта традиция появилась еще в далекие времена Средневековья. Немцы считают, что Санта Клаус катается на ослике, поэтому в башмаки дети кладут сено – чтобы его угостить. А в Берлине у Бранденбургских Ворот происходит самое интересное: сотни тысяч людей произносят тосты за воссоединение Восточной и Западной Германии – там праздник отмечается очень эмоционально</a:t>
            </a:r>
            <a:endParaRPr lang="ru-RU" dirty="0"/>
          </a:p>
        </p:txBody>
      </p:sp>
      <p:pic>
        <p:nvPicPr>
          <p:cNvPr id="4" name="Рисунок 3" descr="https://b-a.d-cd.net/1607cc8s-960.jpg"/>
          <p:cNvPicPr/>
          <p:nvPr/>
        </p:nvPicPr>
        <p:blipFill>
          <a:blip r:embed="rId2"/>
          <a:srcRect/>
          <a:stretch>
            <a:fillRect/>
          </a:stretch>
        </p:blipFill>
        <p:spPr bwMode="auto">
          <a:xfrm>
            <a:off x="395537" y="3939888"/>
            <a:ext cx="4176463" cy="2729472"/>
          </a:xfrm>
          <a:prstGeom prst="rect">
            <a:avLst/>
          </a:prstGeom>
          <a:noFill/>
          <a:ln w="9525">
            <a:noFill/>
            <a:miter lim="800000"/>
            <a:headEnd/>
            <a:tailEnd/>
          </a:ln>
        </p:spPr>
      </p:pic>
      <p:pic>
        <p:nvPicPr>
          <p:cNvPr id="5" name="Рисунок 4" descr="http://www.mvtclub.ru/upload_foto/news/20131102_1824.jpg"/>
          <p:cNvPicPr/>
          <p:nvPr/>
        </p:nvPicPr>
        <p:blipFill>
          <a:blip r:embed="rId3"/>
          <a:srcRect/>
          <a:stretch>
            <a:fillRect/>
          </a:stretch>
        </p:blipFill>
        <p:spPr bwMode="auto">
          <a:xfrm>
            <a:off x="5004048" y="3958152"/>
            <a:ext cx="3690292" cy="2729472"/>
          </a:xfrm>
          <a:prstGeom prst="rect">
            <a:avLst/>
          </a:prstGeom>
          <a:noFill/>
          <a:ln w="9525">
            <a:noFill/>
            <a:miter lim="800000"/>
            <a:headEnd/>
            <a:tailEnd/>
          </a:ln>
        </p:spPr>
      </p:pic>
    </p:spTree>
    <p:extLst>
      <p:ext uri="{BB962C8B-B14F-4D97-AF65-F5344CB8AC3E}">
        <p14:creationId xmlns:p14="http://schemas.microsoft.com/office/powerpoint/2010/main" val="31330961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67544" y="44624"/>
            <a:ext cx="8229600" cy="1800200"/>
          </a:xfrm>
        </p:spPr>
        <p:txBody>
          <a:bodyPr>
            <a:normAutofit fontScale="90000"/>
          </a:bodyPr>
          <a:lstStyle/>
          <a:p>
            <a:r>
              <a:rPr lang="ru-RU" sz="2800" dirty="0" smtClean="0"/>
              <a:t/>
            </a:r>
            <a:br>
              <a:rPr lang="ru-RU" sz="2800" dirty="0" smtClean="0"/>
            </a:br>
            <a:r>
              <a:rPr lang="ru-RU" sz="2800" dirty="0" smtClean="0"/>
              <a:t>А во Вьетнаме верование ещё интереснее-предки современных вьетнамцев верили, что новый год приплывает на спине карпа, поэтому сегодня там существует традиция покупать на новый год живого карпа и выпускать его в  пруд или реку.</a:t>
            </a:r>
            <a:endParaRPr lang="ru-RU" sz="2800" dirty="0"/>
          </a:p>
        </p:txBody>
      </p:sp>
      <p:sp>
        <p:nvSpPr>
          <p:cNvPr id="2" name="Объект 1"/>
          <p:cNvSpPr>
            <a:spLocks noGrp="1"/>
          </p:cNvSpPr>
          <p:nvPr>
            <p:ph idx="1"/>
          </p:nvPr>
        </p:nvSpPr>
        <p:spPr>
          <a:xfrm>
            <a:off x="179512" y="5373216"/>
            <a:ext cx="8784976" cy="792128"/>
          </a:xfrm>
        </p:spPr>
        <p:txBody>
          <a:bodyPr>
            <a:normAutofit/>
          </a:bodyPr>
          <a:lstStyle/>
          <a:p>
            <a:pPr marL="137160" indent="0" algn="ctr">
              <a:buNone/>
            </a:pPr>
            <a:endParaRPr lang="ru-RU" sz="2800" dirty="0">
              <a:solidFill>
                <a:schemeClr val="tx1">
                  <a:lumMod val="95000"/>
                </a:schemeClr>
              </a:solidFill>
            </a:endParaRPr>
          </a:p>
        </p:txBody>
      </p:sp>
      <p:pic>
        <p:nvPicPr>
          <p:cNvPr id="4" name="Рисунок 3" descr="http://www.travel-times.ru/images/article/2400/f10097.jpg"/>
          <p:cNvPicPr/>
          <p:nvPr/>
        </p:nvPicPr>
        <p:blipFill>
          <a:blip r:embed="rId2"/>
          <a:srcRect/>
          <a:stretch>
            <a:fillRect/>
          </a:stretch>
        </p:blipFill>
        <p:spPr bwMode="auto">
          <a:xfrm>
            <a:off x="61246" y="2420888"/>
            <a:ext cx="4550158" cy="4176464"/>
          </a:xfrm>
          <a:prstGeom prst="rect">
            <a:avLst/>
          </a:prstGeom>
          <a:noFill/>
          <a:ln w="9525">
            <a:noFill/>
            <a:miter lim="800000"/>
            <a:headEnd/>
            <a:tailEnd/>
          </a:ln>
        </p:spPr>
      </p:pic>
      <p:pic>
        <p:nvPicPr>
          <p:cNvPr id="5" name="Рисунок 4" descr="http://www.ozgunresimler.com/data/media/392/hungkingfestival.jpg"/>
          <p:cNvPicPr/>
          <p:nvPr/>
        </p:nvPicPr>
        <p:blipFill>
          <a:blip r:embed="rId3"/>
          <a:srcRect/>
          <a:stretch>
            <a:fillRect/>
          </a:stretch>
        </p:blipFill>
        <p:spPr bwMode="auto">
          <a:xfrm>
            <a:off x="4611404" y="2411728"/>
            <a:ext cx="4353084" cy="4185624"/>
          </a:xfrm>
          <a:prstGeom prst="rect">
            <a:avLst/>
          </a:prstGeom>
          <a:noFill/>
          <a:ln w="9525">
            <a:noFill/>
            <a:miter lim="800000"/>
            <a:headEnd/>
            <a:tailEnd/>
          </a:ln>
        </p:spPr>
      </p:pic>
    </p:spTree>
    <p:extLst>
      <p:ext uri="{BB962C8B-B14F-4D97-AF65-F5344CB8AC3E}">
        <p14:creationId xmlns:p14="http://schemas.microsoft.com/office/powerpoint/2010/main" val="63862235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Аптека">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Метро">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230</TotalTime>
  <Words>877</Words>
  <Application>Microsoft Office PowerPoint</Application>
  <PresentationFormat>Экран (4:3)</PresentationFormat>
  <Paragraphs>34</Paragraphs>
  <Slides>13</Slides>
  <Notes>0</Notes>
  <HiddenSlides>0</HiddenSlides>
  <MMClips>2</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Трек</vt:lpstr>
      <vt:lpstr>Новый год!!! New Year!!!</vt:lpstr>
      <vt:lpstr>Презентация PowerPoint</vt:lpstr>
      <vt:lpstr> Новогодние традиции</vt:lpstr>
      <vt:lpstr>Обычаи</vt:lpstr>
      <vt:lpstr>НОВОГОДНИЙ  СТОЛ</vt:lpstr>
      <vt:lpstr>Новогодние столы</vt:lpstr>
      <vt:lpstr>New Year Song «Jingle bells»</vt:lpstr>
      <vt:lpstr>Где празднуют новый год?</vt:lpstr>
      <vt:lpstr> А во Вьетнаме верование ещё интереснее-предки современных вьетнамцев верили, что новый год приплывает на спине карпа, поэтому сегодня там существует традиция покупать на новый год живого карпа и выпускать его в  пруд или реку.</vt:lpstr>
      <vt:lpstr>Швеция                      Франция            </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Новый год!!! New Year!!!</dc:title>
  <dc:creator>Admin</dc:creator>
  <cp:lastModifiedBy>Admin</cp:lastModifiedBy>
  <cp:revision>19</cp:revision>
  <dcterms:created xsi:type="dcterms:W3CDTF">2015-11-15T10:10:27Z</dcterms:created>
  <dcterms:modified xsi:type="dcterms:W3CDTF">2015-11-16T18:15:46Z</dcterms:modified>
</cp:coreProperties>
</file>