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87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4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8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9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78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38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3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10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5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FB9E-AE1B-4C8B-87B3-7B11FEC736C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8147727-86E0-4F33-87B0-BBC8087F6B3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nifit.com/ru/attention" TargetMode="External"/><Relationship Id="rId2" Type="http://schemas.openxmlformats.org/officeDocument/2006/relationships/hyperlink" Target="https://www.cognifit.com/ru/mem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gnifit.com/ru/brain-inju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4AAD6-9D83-4094-B643-D74DB5E34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5211" y="1038583"/>
            <a:ext cx="6260123" cy="3220411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Неуспевающий ученик в начальной школе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985F4B-3201-494A-B042-C75D35CA3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311" y="5922498"/>
            <a:ext cx="7469944" cy="8159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презентацию студентка 27 группы: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Ярмухаметова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85666-98A3-41BD-B568-ADF1993D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6" y="253218"/>
            <a:ext cx="5308208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8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186D31-E9DD-43CD-879C-C2729FFC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4745"/>
            <a:ext cx="6597748" cy="60209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5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развить память у ребёнка с задержкой психического развития? Коррекционная работа при отставании в развитии разных видов памяти должна проводиться с учётом:</a:t>
            </a:r>
          </a:p>
          <a:p>
            <a:pPr algn="just"/>
            <a:r>
              <a:rPr lang="ru-RU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реального уровня психического развития ребенка в целом;</a:t>
            </a:r>
          </a:p>
          <a:p>
            <a:pPr algn="just"/>
            <a:r>
              <a:rPr lang="ru-RU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закономерностей развития памяти;</a:t>
            </a:r>
          </a:p>
          <a:p>
            <a:pPr algn="just"/>
            <a:r>
              <a:rPr lang="ru-RU" sz="2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специфики отставания в уровне развития памяти, выявляемой по результатам нейропсихологического обследования.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15AFB0-0F77-41B4-826E-4D3A1EAC4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943488"/>
            <a:ext cx="4637649" cy="444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25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07FC70-32FD-4D13-A845-F5A91E1E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225084"/>
            <a:ext cx="11812172" cy="593656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подбора коррекционных процедур.</a:t>
            </a:r>
          </a:p>
          <a:p>
            <a:r>
              <a:rPr lang="ru-RU" sz="2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подборе коррекционных процедур для детей с ЗПР целесообразно учитывать следующие принципы:</a:t>
            </a:r>
          </a:p>
          <a:p>
            <a:pPr algn="just"/>
            <a:r>
              <a:rPr lang="ru-RU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игры и методики, способствующие активиза­ции продуктивной умственной деятельности.</a:t>
            </a:r>
          </a:p>
          <a:p>
            <a:pPr algn="just"/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Поддерживать интерес и активность мотивационного компо­нента за счет:</a:t>
            </a:r>
          </a:p>
          <a:p>
            <a:pPr algn="just"/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насыщенности игр;</a:t>
            </a:r>
          </a:p>
          <a:p>
            <a:pPr algn="just"/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в формах организации (игры в парах, в под­группах, индивидуальные игры, игры в кругу, игры с измене­ниями позы тела и др.);</a:t>
            </a:r>
          </a:p>
          <a:p>
            <a:pPr algn="just"/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Обеспечивать оптимизацию протекания интеллектуальных и регуляторных функций, подбирая методики и игры с учетом их:</a:t>
            </a:r>
          </a:p>
          <a:p>
            <a:pPr algn="just"/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(ориентированности на актуальный уровень психического развития конкретного ребенка);</a:t>
            </a:r>
          </a:p>
          <a:p>
            <a:pPr algn="just"/>
            <a:r>
              <a:rPr lang="ru-RU" sz="2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полимодальности</a:t>
            </a:r>
            <a:r>
              <a:rPr lang="ru-RU" sz="2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(использования при их выполнении всех ана­лизаторных систем: слухоречевой, зрительной, двигательной).</a:t>
            </a:r>
          </a:p>
          <a:p>
            <a:pPr algn="ctr"/>
            <a:endParaRPr lang="ru-RU" sz="32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5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700B0-309E-4F66-82FA-DE5F0F56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24" y="237976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u-RU" sz="7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74094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C56DB7-87FC-432B-84F6-AD6F13A13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7" y="355209"/>
            <a:ext cx="6330461" cy="61475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Неуспеваемость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отставание в учении, при котором за отведенное время учащийся не овладевает на удовлетворительном уровне знаниями, предусмотренными учебной программой, а также весь комплекс проблем, который может сложиться у ребенка в связи с систематическим обучением.</a:t>
            </a:r>
          </a:p>
          <a:p>
            <a:pPr algn="just"/>
            <a:r>
              <a:rPr 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невыполнение требований учителя, которое в дальнейшем переходит в неуспеваемость.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D936F-7BA2-4E75-917B-846742932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74" y="355209"/>
            <a:ext cx="4409341" cy="328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6E4AE9-D0D6-4545-B470-0BE3357B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574" y="3910818"/>
            <a:ext cx="440934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04793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BEDFCF1-0D56-439F-8827-3C159269BB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91" y="268814"/>
            <a:ext cx="10311618" cy="632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00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0B5149-7EAC-474A-A718-A32BBCF1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01" y="590843"/>
            <a:ext cx="11844997" cy="3750086"/>
          </a:xfrm>
        </p:spPr>
        <p:txBody>
          <a:bodyPr/>
          <a:lstStyle/>
          <a:p>
            <a:pPr algn="ctr"/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неуспеваемости младших школьников</a:t>
            </a: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402C7F-EB2D-429E-91ED-6C7B1BC084CE}"/>
              </a:ext>
            </a:extLst>
          </p:cNvPr>
          <p:cNvCxnSpPr>
            <a:cxnSpLocks/>
          </p:cNvCxnSpPr>
          <p:nvPr/>
        </p:nvCxnSpPr>
        <p:spPr>
          <a:xfrm flipH="1">
            <a:off x="1744387" y="1413802"/>
            <a:ext cx="1539239" cy="246888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8D5B5E7-1B86-4231-800C-8C951CC5FE8C}"/>
              </a:ext>
            </a:extLst>
          </p:cNvPr>
          <p:cNvCxnSpPr>
            <a:cxnSpLocks/>
          </p:cNvCxnSpPr>
          <p:nvPr/>
        </p:nvCxnSpPr>
        <p:spPr>
          <a:xfrm flipH="1">
            <a:off x="4718531" y="1413802"/>
            <a:ext cx="88516" cy="2827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9F2C31B-B182-4FAF-89A3-7E3F4835B429}"/>
              </a:ext>
            </a:extLst>
          </p:cNvPr>
          <p:cNvCxnSpPr>
            <a:cxnSpLocks/>
          </p:cNvCxnSpPr>
          <p:nvPr/>
        </p:nvCxnSpPr>
        <p:spPr>
          <a:xfrm>
            <a:off x="6888187" y="1483994"/>
            <a:ext cx="487680" cy="28276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A8E9C25-EBC8-45AF-B9B3-720C7FC7697D}"/>
              </a:ext>
            </a:extLst>
          </p:cNvPr>
          <p:cNvCxnSpPr>
            <a:cxnSpLocks/>
          </p:cNvCxnSpPr>
          <p:nvPr/>
        </p:nvCxnSpPr>
        <p:spPr>
          <a:xfrm>
            <a:off x="9213606" y="1413802"/>
            <a:ext cx="967153" cy="2425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3D0C4388-87AB-4CAC-9021-EF17B00858D0}"/>
              </a:ext>
            </a:extLst>
          </p:cNvPr>
          <p:cNvSpPr/>
          <p:nvPr/>
        </p:nvSpPr>
        <p:spPr>
          <a:xfrm>
            <a:off x="889" y="3882683"/>
            <a:ext cx="3053275" cy="22578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отставание в учении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5B34B36-6C93-457F-9396-96621D07DFDE}"/>
              </a:ext>
            </a:extLst>
          </p:cNvPr>
          <p:cNvSpPr/>
          <p:nvPr/>
        </p:nvSpPr>
        <p:spPr>
          <a:xfrm>
            <a:off x="3054164" y="4334941"/>
            <a:ext cx="3053275" cy="22578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специфическое отставание по языку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1F5E0E8-651C-4053-8B4D-12A82B85B9F5}"/>
              </a:ext>
            </a:extLst>
          </p:cNvPr>
          <p:cNvSpPr/>
          <p:nvPr/>
        </p:nvSpPr>
        <p:spPr>
          <a:xfrm>
            <a:off x="6152577" y="4399367"/>
            <a:ext cx="3124179" cy="21245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специфическое отставание по математике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AB5AFDE-C4A1-4CFF-9C24-5A6819681983}"/>
              </a:ext>
            </a:extLst>
          </p:cNvPr>
          <p:cNvSpPr/>
          <p:nvPr/>
        </p:nvSpPr>
        <p:spPr>
          <a:xfrm>
            <a:off x="9321894" y="3881936"/>
            <a:ext cx="2883281" cy="25392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u="sng" dirty="0">
                <a:solidFill>
                  <a:schemeClr val="tx1"/>
                </a:solidFill>
              </a:rPr>
              <a:t>отклонения от индивидуального оптимума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8123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ABD0049F-843D-4324-A716-C2BC05804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46" y="-14068"/>
            <a:ext cx="7682548" cy="651133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трудностями учебной деятельности младшего школьника </a:t>
            </a:r>
            <a:r>
              <a:rPr lang="ru-RU" sz="9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С.Н.Костромина</a:t>
            </a:r>
            <a:r>
              <a:rPr lang="ru-RU" sz="9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понимает: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пропуски букв в письменных работах;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орфографические ошибки, при хорошем знании правил;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невнимательность и рассеянность;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трудности при решении математических задач;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трудности в пересказе текста;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неусидчивость;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трудности в усвоении новых знаний;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постоянная грязь в тетради;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плохое знание таблицы сложения (умножения);</a:t>
            </a:r>
          </a:p>
          <a:p>
            <a:pPr algn="just"/>
            <a:r>
              <a:rPr lang="ru-RU" sz="8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трудности в выполнении заданий для самостоятельной работы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DD939-9410-4F49-9324-4BC1A0B1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895" y="0"/>
            <a:ext cx="4065563" cy="38686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95835E-DA84-4045-BADF-8FDADD510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877" y="3559126"/>
            <a:ext cx="4402123" cy="31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7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B9AA21-C476-4F2C-A247-819B284628FD}"/>
              </a:ext>
            </a:extLst>
          </p:cNvPr>
          <p:cNvSpPr/>
          <p:nvPr/>
        </p:nvSpPr>
        <p:spPr>
          <a:xfrm>
            <a:off x="1350498" y="407963"/>
            <a:ext cx="9603275" cy="14457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Центральными новообразованиями младшего школьного возраста.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9ECE35E-0A36-4959-A88D-F407D0FE6255}"/>
              </a:ext>
            </a:extLst>
          </p:cNvPr>
          <p:cNvCxnSpPr/>
          <p:nvPr/>
        </p:nvCxnSpPr>
        <p:spPr>
          <a:xfrm flipH="1">
            <a:off x="1761388" y="2090305"/>
            <a:ext cx="984739" cy="14911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6C73A33-B4E9-4CC1-8E33-3B472248F715}"/>
              </a:ext>
            </a:extLst>
          </p:cNvPr>
          <p:cNvCxnSpPr>
            <a:cxnSpLocks/>
          </p:cNvCxnSpPr>
          <p:nvPr/>
        </p:nvCxnSpPr>
        <p:spPr>
          <a:xfrm>
            <a:off x="4213275" y="2159726"/>
            <a:ext cx="122214" cy="20599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E8D34B5-5313-453B-9899-79EA4F0580AF}"/>
              </a:ext>
            </a:extLst>
          </p:cNvPr>
          <p:cNvCxnSpPr/>
          <p:nvPr/>
        </p:nvCxnSpPr>
        <p:spPr>
          <a:xfrm>
            <a:off x="6991643" y="2152357"/>
            <a:ext cx="211015" cy="1941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D183401-3E0D-43A2-95E8-D2DE6E1FCFAC}"/>
              </a:ext>
            </a:extLst>
          </p:cNvPr>
          <p:cNvCxnSpPr>
            <a:cxnSpLocks/>
          </p:cNvCxnSpPr>
          <p:nvPr/>
        </p:nvCxnSpPr>
        <p:spPr>
          <a:xfrm>
            <a:off x="9256542" y="2090305"/>
            <a:ext cx="724485" cy="2129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1CC1672-3F07-4C7D-AA10-1BD7DE00A488}"/>
              </a:ext>
            </a:extLst>
          </p:cNvPr>
          <p:cNvSpPr/>
          <p:nvPr/>
        </p:nvSpPr>
        <p:spPr>
          <a:xfrm>
            <a:off x="123680" y="3674512"/>
            <a:ext cx="2622447" cy="28029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 новый уровень развития произвольной регуляции поведения и деятельности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C1567C4-7AAF-4E74-AD58-E48773A2C518}"/>
              </a:ext>
            </a:extLst>
          </p:cNvPr>
          <p:cNvSpPr/>
          <p:nvPr/>
        </p:nvSpPr>
        <p:spPr>
          <a:xfrm>
            <a:off x="2962425" y="4417590"/>
            <a:ext cx="2622447" cy="2059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рефлексия, анализ, внутренний план действий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CAF90B5-E597-44BD-A2D1-DE40D2DA3DBB}"/>
              </a:ext>
            </a:extLst>
          </p:cNvPr>
          <p:cNvSpPr/>
          <p:nvPr/>
        </p:nvSpPr>
        <p:spPr>
          <a:xfrm>
            <a:off x="5924853" y="4318612"/>
            <a:ext cx="2815291" cy="22578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нового познавательного отношения к действительности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B20E986-8A1E-4D73-AA6B-7C6D9FF9AAEE}"/>
              </a:ext>
            </a:extLst>
          </p:cNvPr>
          <p:cNvSpPr/>
          <p:nvPr/>
        </p:nvSpPr>
        <p:spPr>
          <a:xfrm>
            <a:off x="9080126" y="4376394"/>
            <a:ext cx="2815291" cy="2059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группу сверстников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84212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5C3EEB-C0FE-4C62-8754-BB0C098A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030" y="225084"/>
            <a:ext cx="7090118" cy="61897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Даниловой Е.Е., младший школьный возраст является </a:t>
            </a:r>
            <a:r>
              <a:rPr lang="ru-RU" sz="2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сензитивным</a:t>
            </a:r>
            <a:r>
              <a:rPr lang="ru-RU" sz="2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для формирования мотивов учения, развития устойчивых познавательных потребностей и интересов;</a:t>
            </a:r>
          </a:p>
          <a:p>
            <a:pPr algn="ctr"/>
            <a:r>
              <a:rPr lang="ru-RU" sz="2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развития продуктивных приемов и навыков учебной работы, “умения учиться”;</a:t>
            </a:r>
          </a:p>
          <a:p>
            <a:pPr algn="ctr"/>
            <a:r>
              <a:rPr lang="ru-RU" sz="2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раскрытия индивидуальных особенностей и способностей;</a:t>
            </a:r>
          </a:p>
          <a:p>
            <a:pPr algn="ctr"/>
            <a:r>
              <a:rPr lang="ru-RU" sz="2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развития навыков самоконтроля, самоорганизации и саморегуляции;</a:t>
            </a:r>
          </a:p>
          <a:p>
            <a:pPr algn="ctr"/>
            <a:r>
              <a:rPr lang="ru-RU" sz="2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становления адекватной самооценки, развития критичности по отношению к себе и окружающим;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3F199-BE42-48F8-B5B5-E672FACE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3" y="225084"/>
            <a:ext cx="4147651" cy="331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DDCCB-D3C8-4071-ADDE-A1FF91BA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3" y="3727938"/>
            <a:ext cx="4147651" cy="290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04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BA756-8FA3-4EE2-A749-18277E66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43338"/>
            <a:ext cx="9603275" cy="1049235"/>
          </a:xfrm>
        </p:spPr>
        <p:txBody>
          <a:bodyPr/>
          <a:lstStyle/>
          <a:p>
            <a:pPr algn="ctr"/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трудность учебной работы школьника?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BA953F2-3E71-4226-A255-FF6FA94422BB}"/>
              </a:ext>
            </a:extLst>
          </p:cNvPr>
          <p:cNvSpPr/>
          <p:nvPr/>
        </p:nvSpPr>
        <p:spPr>
          <a:xfrm>
            <a:off x="1805481" y="1333250"/>
            <a:ext cx="8895470" cy="15365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фактора, которые могут вызвать дефекты познавательной деятельности.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C51E7ED-AF16-4B0B-9CF5-1E31C22618AB}"/>
              </a:ext>
            </a:extLst>
          </p:cNvPr>
          <p:cNvCxnSpPr>
            <a:cxnSpLocks/>
          </p:cNvCxnSpPr>
          <p:nvPr/>
        </p:nvCxnSpPr>
        <p:spPr>
          <a:xfrm flipH="1">
            <a:off x="2360046" y="2869809"/>
            <a:ext cx="1702191" cy="13927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AD1E68C-15DE-4865-BA84-16915ACF1E7A}"/>
              </a:ext>
            </a:extLst>
          </p:cNvPr>
          <p:cNvCxnSpPr/>
          <p:nvPr/>
        </p:nvCxnSpPr>
        <p:spPr>
          <a:xfrm>
            <a:off x="6253216" y="2964766"/>
            <a:ext cx="0" cy="15333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376CE9D-5D4F-4E2F-819F-00205CD852A9}"/>
              </a:ext>
            </a:extLst>
          </p:cNvPr>
          <p:cNvCxnSpPr>
            <a:cxnSpLocks/>
          </p:cNvCxnSpPr>
          <p:nvPr/>
        </p:nvCxnSpPr>
        <p:spPr>
          <a:xfrm>
            <a:off x="8628314" y="2801443"/>
            <a:ext cx="1203640" cy="13485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45535BE0-EB39-4D1B-BA29-95D1D9DFE835}"/>
              </a:ext>
            </a:extLst>
          </p:cNvPr>
          <p:cNvSpPr/>
          <p:nvPr/>
        </p:nvSpPr>
        <p:spPr>
          <a:xfrm>
            <a:off x="83426" y="4339881"/>
            <a:ext cx="3978811" cy="23396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 приемов учебной деятельности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90B14CD-F292-49CF-B502-7BF3F9767A4B}"/>
              </a:ext>
            </a:extLst>
          </p:cNvPr>
          <p:cNvSpPr/>
          <p:nvPr/>
        </p:nvSpPr>
        <p:spPr>
          <a:xfrm>
            <a:off x="4450953" y="4553223"/>
            <a:ext cx="3678812" cy="22165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развития психических процессов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95FB769-02CA-4164-958E-3D463E23CFD8}"/>
              </a:ext>
            </a:extLst>
          </p:cNvPr>
          <p:cNvSpPr/>
          <p:nvPr/>
        </p:nvSpPr>
        <p:spPr>
          <a:xfrm>
            <a:off x="8323388" y="4170735"/>
            <a:ext cx="3785183" cy="25087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неадекватное использование учащимися своих устойчивых индивидуально-психологических особенностей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119966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7557A-6A50-445D-97AD-5F10369F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41812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задержкой психического развития: как развить память у ребёнка с задержкой психического развития?</a:t>
            </a:r>
            <a:b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E7283A-8C8D-4D09-9EC8-60146CD621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96531" y="1742788"/>
            <a:ext cx="11598937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психического развития (ЗПР)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нарушение нормального темпа психического развития, когда отдельные психические функции (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память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внимание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мышление, эмоционально-волевая сфера) отстают в своём развитии от принятых психологических норм для данного возраста. ЗПР как психолого-педагогическая категория используется только в дошкольном и младшем школьном возрасте.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детей с ЗПР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полиморфна, и психологическая структура задержек в психическом развитии в дошкольном и младшем школьном возрасте сложна. У детей с ЗПР нет грубого органического 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поражения мозга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первый план выступают симптомы возрастного недоразвития, несформированности тех или других психических функций, слабость произвольной регуляции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42732427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244</TotalTime>
  <Words>457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Times New Roman</vt:lpstr>
      <vt:lpstr>Галерея</vt:lpstr>
      <vt:lpstr>Неуспевающий ученик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чего зависит трудность учебной работы школьника?</vt:lpstr>
      <vt:lpstr>Дети с задержкой психического развития: как развить память у ребёнка с задержкой психического развития? 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Неуспевающий ученик в начальной школе</dc:title>
  <dc:creator>User</dc:creator>
  <cp:lastModifiedBy>User</cp:lastModifiedBy>
  <cp:revision>15</cp:revision>
  <dcterms:created xsi:type="dcterms:W3CDTF">2020-04-22T16:06:00Z</dcterms:created>
  <dcterms:modified xsi:type="dcterms:W3CDTF">2020-04-23T06:17:37Z</dcterms:modified>
</cp:coreProperties>
</file>