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59"/>
  </p:notesMasterIdLst>
  <p:handoutMasterIdLst>
    <p:handoutMasterId r:id="rId60"/>
  </p:handoutMasterIdLst>
  <p:sldIdLst>
    <p:sldId id="256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21" r:id="rId30"/>
    <p:sldId id="264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8" r:id="rId39"/>
    <p:sldId id="309" r:id="rId40"/>
    <p:sldId id="307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20" r:id="rId50"/>
    <p:sldId id="318" r:id="rId51"/>
    <p:sldId id="319" r:id="rId52"/>
    <p:sldId id="267" r:id="rId53"/>
    <p:sldId id="322" r:id="rId54"/>
    <p:sldId id="323" r:id="rId55"/>
    <p:sldId id="324" r:id="rId56"/>
    <p:sldId id="325" r:id="rId57"/>
    <p:sldId id="269" r:id="rId5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C6FD"/>
    <a:srgbClr val="79AE02"/>
    <a:srgbClr val="067F9C"/>
    <a:srgbClr val="014E52"/>
    <a:srgbClr val="0C596D"/>
    <a:srgbClr val="03556D"/>
    <a:srgbClr val="145C72"/>
    <a:srgbClr val="0000A4"/>
    <a:srgbClr val="1ABEEB"/>
    <a:srgbClr val="1DA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3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ABECB11-65F4-454E-8F0F-C31713007C13}" type="datetime1">
              <a:rPr lang="ru-RU" smtClean="0"/>
              <a:t>20.10.2022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xmlns="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E62C3C4-9460-4343-9283-24A378E27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FCE49F0-A009-4142-B7CD-2EE0E015A7D3}" type="datetime1">
              <a:rPr lang="ru-RU" noProof="0" smtClean="0"/>
              <a:t>20.10.2022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6DE8F2A-B3D4-43F2-B39B-CD77F64A195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437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178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932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234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333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717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61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931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528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4364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02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562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9141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936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0374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9704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722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3165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9662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4144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50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931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0779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484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0266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4313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2360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8373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0188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6451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490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381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747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7229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5935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8496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9098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8977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512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3489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055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2532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911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388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2470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5643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5246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2905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9611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779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86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21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397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928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исунок 35">
            <a:extLst>
              <a:ext uri="{FF2B5EF4-FFF2-40B4-BE49-F238E27FC236}">
                <a16:creationId xmlns:a16="http://schemas.microsoft.com/office/drawing/2014/main" xmlns="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 rtl="0"/>
            <a:r>
              <a:rPr lang="ru-RU" noProof="0"/>
              <a:t>Вставка изображения</a:t>
            </a:r>
          </a:p>
        </p:txBody>
      </p:sp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xmlns="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 rtl="0"/>
            <a:r>
              <a:rPr lang="ru-RU" noProof="0"/>
              <a:t>Подзаголовок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раф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xmlns="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Вставка изображения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9784080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9784080" cy="1737360"/>
          </a:xfrm>
        </p:spPr>
        <p:txBody>
          <a:bodyPr rtlCol="0"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рафия + три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xmlns="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Вставка изображения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2820761" cy="334508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xmlns="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3026" y="3802065"/>
            <a:ext cx="2820761" cy="334508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xmlns="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35999" y="3802065"/>
            <a:ext cx="2820761" cy="334508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2820761" cy="1496898"/>
          </a:xfrm>
        </p:spPr>
        <p:txBody>
          <a:bodyPr rtlCol="0"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3026" y="4294303"/>
            <a:ext cx="2820761" cy="1496898"/>
          </a:xfrm>
        </p:spPr>
        <p:txBody>
          <a:bodyPr rtlCol="0"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5999" y="4294303"/>
            <a:ext cx="2820761" cy="1496898"/>
          </a:xfrm>
        </p:spPr>
        <p:txBody>
          <a:bodyPr rtlCol="0"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рафия на половину страницы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4">
            <a:extLst>
              <a:ext uri="{FF2B5EF4-FFF2-40B4-BE49-F238E27FC236}">
                <a16:creationId xmlns:a16="http://schemas.microsoft.com/office/drawing/2014/main" xmlns="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Вставка изображения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5170715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499" y="2061165"/>
            <a:ext cx="5045529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499" y="2708227"/>
            <a:ext cx="5045529" cy="3561943"/>
          </a:xfrm>
        </p:spPr>
        <p:txBody>
          <a:bodyPr rtlCol="0"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E6A75B6-7B4E-496F-A846-0FFBB6E1D16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noProof="0" smtClean="0">
                <a:solidFill>
                  <a:schemeClr val="bg1"/>
                </a:solidFill>
              </a:rPr>
              <a:pPr/>
              <a:t>‹#›</a:t>
            </a:fld>
            <a:endParaRPr lang="ru-RU" b="1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Документ 3">
            <a:extLst>
              <a:ext uri="{FF2B5EF4-FFF2-40B4-BE49-F238E27FC236}">
                <a16:creationId xmlns:a16="http://schemas.microsoft.com/office/drawing/2014/main" xmlns="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 rtl="0"/>
            <a:r>
              <a:rPr lang="ru-RU" noProof="0"/>
              <a:t>Подзаголовок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Блок-схема: Документ 3">
            <a:extLst>
              <a:ext uri="{FF2B5EF4-FFF2-40B4-BE49-F238E27FC236}">
                <a16:creationId xmlns:a16="http://schemas.microsoft.com/office/drawing/2014/main" xmlns="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rtlCol="0"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раздела 1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noProof="0" smtClean="0">
                <a:solidFill>
                  <a:schemeClr val="tx1"/>
                </a:solidFill>
              </a:rPr>
              <a:pPr/>
              <a:t>‹#›</a:t>
            </a:fld>
            <a:endParaRPr lang="ru-RU" b="1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типа содержимого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 7">
            <a:extLst>
              <a:ext uri="{FF2B5EF4-FFF2-40B4-BE49-F238E27FC236}">
                <a16:creationId xmlns:a16="http://schemas.microsoft.com/office/drawing/2014/main" xmlns="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xmlns="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noProof="0" smtClean="0">
                <a:solidFill>
                  <a:schemeClr val="bg1"/>
                </a:solidFill>
              </a:rPr>
              <a:pPr/>
              <a:t>‹#›</a:t>
            </a:fld>
            <a:endParaRPr lang="ru-RU" b="1" noProof="0">
              <a:solidFill>
                <a:schemeClr val="bg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1" name="Объект 2">
            <a:extLst>
              <a:ext uri="{FF2B5EF4-FFF2-40B4-BE49-F238E27FC236}">
                <a16:creationId xmlns:a16="http://schemas.microsoft.com/office/drawing/2014/main" xmlns="" id="{758E3AAF-44AA-41E0-AE18-8B461598A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314" y="1825625"/>
            <a:ext cx="5306787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3" name="Объект 3">
            <a:extLst>
              <a:ext uri="{FF2B5EF4-FFF2-40B4-BE49-F238E27FC236}">
                <a16:creationId xmlns:a16="http://schemas.microsoft.com/office/drawing/2014/main" xmlns="" id="{FC1B8B60-5429-4EF9-93D0-2CCCF562B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0" y="1825625"/>
            <a:ext cx="51816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 7">
            <a:extLst>
              <a:ext uri="{FF2B5EF4-FFF2-40B4-BE49-F238E27FC236}">
                <a16:creationId xmlns:a16="http://schemas.microsoft.com/office/drawing/2014/main" xmlns="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xmlns="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noProof="0" smtClean="0">
                <a:solidFill>
                  <a:schemeClr val="bg1"/>
                </a:solidFill>
              </a:rPr>
              <a:pPr/>
              <a:t>‹#›</a:t>
            </a:fld>
            <a:endParaRPr lang="ru-RU" b="1" noProof="0">
              <a:solidFill>
                <a:schemeClr val="bg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5" name="Текст 3">
            <a:extLst>
              <a:ext uri="{FF2B5EF4-FFF2-40B4-BE49-F238E27FC236}">
                <a16:creationId xmlns:a16="http://schemas.microsoft.com/office/drawing/2014/main" xmlns="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B43535EE-90E2-422C-B7AC-4D346E8D6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00215"/>
            <a:ext cx="6172200" cy="536877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 7">
            <a:extLst>
              <a:ext uri="{FF2B5EF4-FFF2-40B4-BE49-F238E27FC236}">
                <a16:creationId xmlns:a16="http://schemas.microsoft.com/office/drawing/2014/main" xmlns="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xmlns="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noProof="0" smtClean="0">
                <a:solidFill>
                  <a:schemeClr val="bg1"/>
                </a:solidFill>
              </a:rPr>
              <a:pPr/>
              <a:t>‹#›</a:t>
            </a:fld>
            <a:endParaRPr lang="ru-RU" b="1" noProof="0">
              <a:solidFill>
                <a:schemeClr val="bg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5" name="Текст 3">
            <a:extLst>
              <a:ext uri="{FF2B5EF4-FFF2-40B4-BE49-F238E27FC236}">
                <a16:creationId xmlns:a16="http://schemas.microsoft.com/office/drawing/2014/main" xmlns="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цита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Вставка изображения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E4DAD220-8CE3-4FF4-957A-1E24442C6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rtlCol="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xmlns="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 rtlCol="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"</a:t>
            </a:r>
          </a:p>
        </p:txBody>
      </p:sp>
      <p:sp>
        <p:nvSpPr>
          <p:cNvPr id="9" name="Рамка 8">
            <a:extLst>
              <a:ext uri="{FF2B5EF4-FFF2-40B4-BE49-F238E27FC236}">
                <a16:creationId xmlns:a16="http://schemas.microsoft.com/office/drawing/2014/main" xmlns="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793B617-BDEC-4471-BF16-3ADF8D92DD69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xmlns="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noProof="0" smtClean="0">
                <a:solidFill>
                  <a:schemeClr val="bg1"/>
                </a:solidFill>
              </a:rPr>
              <a:pPr/>
              <a:t>‹#›</a:t>
            </a:fld>
            <a:endParaRPr lang="ru-RU" b="1" noProof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xmlns="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 rtl="0"/>
            <a:r>
              <a:rPr lang="ru-RU" noProof="0"/>
              <a:t>Вставка изображения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 rtl="0"/>
            <a:r>
              <a:rPr lang="ru-RU" noProof="0"/>
              <a:t>Подзаголовок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лагодарственным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3">
            <a:extLst>
              <a:ext uri="{FF2B5EF4-FFF2-40B4-BE49-F238E27FC236}">
                <a16:creationId xmlns:a16="http://schemas.microsoft.com/office/drawing/2014/main" xmlns="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rtl="0"/>
            <a:r>
              <a:rPr lang="ru-RU" noProof="0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xmlns="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 rtl="0"/>
            <a:r>
              <a:rPr lang="ru-RU" noProof="0"/>
              <a:t>Вставка изображения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rtlCol="0"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раздела 1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noProof="0" smtClean="0">
                <a:solidFill>
                  <a:schemeClr val="bg1"/>
                </a:solidFill>
              </a:rPr>
              <a:pPr/>
              <a:t>‹#›</a:t>
            </a:fld>
            <a:endParaRPr lang="ru-RU" b="1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4">
            <a:extLst>
              <a:ext uri="{FF2B5EF4-FFF2-40B4-BE49-F238E27FC236}">
                <a16:creationId xmlns:a16="http://schemas.microsoft.com/office/drawing/2014/main" xmlns="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Вставка изображения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rtlCol="0"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раздела 2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B68A07C-35C9-40A7-8487-9EAD314C595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noProof="0" smtClean="0">
                <a:solidFill>
                  <a:schemeClr val="bg1"/>
                </a:solidFill>
              </a:rPr>
              <a:pPr/>
              <a:t>‹#›</a:t>
            </a:fld>
            <a:endParaRPr lang="ru-RU" b="1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 7">
            <a:extLst>
              <a:ext uri="{FF2B5EF4-FFF2-40B4-BE49-F238E27FC236}">
                <a16:creationId xmlns:a16="http://schemas.microsoft.com/office/drawing/2014/main" xmlns="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xmlns="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noProof="0" smtClean="0">
                <a:solidFill>
                  <a:schemeClr val="bg1"/>
                </a:solidFill>
              </a:rPr>
              <a:pPr/>
              <a:t>‹#›</a:t>
            </a:fld>
            <a:endParaRPr lang="ru-RU" b="1" noProof="0">
              <a:solidFill>
                <a:schemeClr val="bg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xmlns="" id="{3B7F86AE-7774-0B40-8944-DF91C77B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 (белый цве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xmlns="" id="{72618346-1C0B-46DB-AAA6-71C865DE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 7">
            <a:extLst>
              <a:ext uri="{FF2B5EF4-FFF2-40B4-BE49-F238E27FC236}">
                <a16:creationId xmlns:a16="http://schemas.microsoft.com/office/drawing/2014/main" xmlns="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xmlns="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noProof="0" smtClean="0">
                <a:solidFill>
                  <a:schemeClr val="bg1"/>
                </a:solidFill>
              </a:rPr>
              <a:pPr/>
              <a:t>‹#›</a:t>
            </a:fld>
            <a:endParaRPr lang="ru-RU" b="1" noProof="0">
              <a:solidFill>
                <a:schemeClr val="bg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6" name="Текст 4">
            <a:extLst>
              <a:ext uri="{FF2B5EF4-FFF2-40B4-BE49-F238E27FC236}">
                <a16:creationId xmlns:a16="http://schemas.microsoft.com/office/drawing/2014/main" xmlns="" id="{1F05F3BA-65F5-4621-807B-C8B857D01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8900" y="1463346"/>
            <a:ext cx="5181600" cy="487003"/>
          </a:xfrm>
        </p:spPr>
        <p:txBody>
          <a:bodyPr rtlCol="0"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Объект 5">
            <a:extLst>
              <a:ext uri="{FF2B5EF4-FFF2-40B4-BE49-F238E27FC236}">
                <a16:creationId xmlns:a16="http://schemas.microsoft.com/office/drawing/2014/main" xmlns="" id="{CDF89E18-CCB2-4D69-AB77-CAB656EC2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8898" y="2149311"/>
            <a:ext cx="5181601" cy="4040352"/>
          </a:xfrm>
        </p:spPr>
        <p:txBody>
          <a:bodyPr rtlCol="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9" name="Текст 2">
            <a:extLst>
              <a:ext uri="{FF2B5EF4-FFF2-40B4-BE49-F238E27FC236}">
                <a16:creationId xmlns:a16="http://schemas.microsoft.com/office/drawing/2014/main" xmlns="" id="{986F9159-693C-4325-939A-8C6869B22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463346"/>
            <a:ext cx="5306787" cy="487003"/>
          </a:xfrm>
        </p:spPr>
        <p:txBody>
          <a:bodyPr rtlCol="0"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Объект 3">
            <a:extLst>
              <a:ext uri="{FF2B5EF4-FFF2-40B4-BE49-F238E27FC236}">
                <a16:creationId xmlns:a16="http://schemas.microsoft.com/office/drawing/2014/main" xmlns="" id="{BEA361C8-0231-48E8-965E-6BB6D606C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314" y="2149311"/>
            <a:ext cx="5306789" cy="4040352"/>
          </a:xfrm>
        </p:spPr>
        <p:txBody>
          <a:bodyPr rtlCol="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фон для сравн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0" y="1509626"/>
            <a:ext cx="4900386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xmlns="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0114" y="1509626"/>
            <a:ext cx="4900386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0" y="2156688"/>
            <a:ext cx="4900386" cy="3561943"/>
          </a:xfrm>
        </p:spPr>
        <p:txBody>
          <a:bodyPr rtlCol="0"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0114" y="2156688"/>
            <a:ext cx="4900386" cy="3561943"/>
          </a:xfrm>
        </p:spPr>
        <p:txBody>
          <a:bodyPr rtlCol="0"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xmlns="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2B1D122-60D0-8B4D-896A-2A770C0B6343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noProof="0" smtClean="0">
                <a:solidFill>
                  <a:schemeClr val="bg1"/>
                </a:solidFill>
              </a:rPr>
              <a:pPr/>
              <a:t>‹#›</a:t>
            </a:fld>
            <a:endParaRPr lang="ru-RU" b="1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Заголовок 50">
            <a:extLst>
              <a:ext uri="{FF2B5EF4-FFF2-40B4-BE49-F238E27FC236}">
                <a16:creationId xmlns:a16="http://schemas.microsoft.com/office/drawing/2014/main" xmlns="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71" y="4901450"/>
            <a:ext cx="10607040" cy="701731"/>
          </a:xfrm>
        </p:spPr>
        <p:txBody>
          <a:bodyPr rtlCol="0"/>
          <a:lstStyle/>
          <a:p>
            <a:pPr rtl="0"/>
            <a:r>
              <a:rPr lang="ru-RU" dirty="0" smtClean="0"/>
              <a:t>Нервная система</a:t>
            </a:r>
            <a:endParaRPr lang="ru-RU" dirty="0"/>
          </a:p>
        </p:txBody>
      </p:sp>
      <p:sp>
        <p:nvSpPr>
          <p:cNvPr id="52" name="Подзаголовок 51">
            <a:extLst>
              <a:ext uri="{FF2B5EF4-FFF2-40B4-BE49-F238E27FC236}">
                <a16:creationId xmlns:a16="http://schemas.microsoft.com/office/drawing/2014/main" xmlns="" id="{46FF1827-B46B-4BC4-8665-8914CF45DE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Строение и эволюция</a:t>
            </a:r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466" r="446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5170715" cy="590931"/>
          </a:xfrm>
        </p:spPr>
        <p:txBody>
          <a:bodyPr rtlCol="0"/>
          <a:lstStyle/>
          <a:p>
            <a:r>
              <a:rPr lang="ru-RU" dirty="0" smtClean="0"/>
              <a:t>Ракообразные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5872" y="1572132"/>
            <a:ext cx="10732098" cy="1979103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Тип нервной системы </a:t>
            </a:r>
            <a:r>
              <a:rPr lang="ru-RU" sz="1600" dirty="0" smtClean="0"/>
              <a:t>- </a:t>
            </a:r>
            <a:r>
              <a:rPr lang="ru-RU" sz="1600" dirty="0"/>
              <a:t>узловой. Состоит она из головного мозга (надглоточного ганглия), </a:t>
            </a:r>
            <a:r>
              <a:rPr lang="ru-RU" sz="1600" dirty="0" err="1"/>
              <a:t>подглоточного</a:t>
            </a:r>
            <a:r>
              <a:rPr lang="ru-RU" sz="1600" dirty="0"/>
              <a:t> ганглия и брюшной нервной цепочки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От </a:t>
            </a:r>
            <a:r>
              <a:rPr lang="ru-RU" sz="1600" dirty="0" err="1"/>
              <a:t>подглоточного</a:t>
            </a:r>
            <a:r>
              <a:rPr lang="ru-RU" sz="1600" dirty="0"/>
              <a:t> нервного узла отходит брюшная нервная </a:t>
            </a:r>
            <a:r>
              <a:rPr lang="ru-RU" sz="1600" dirty="0" smtClean="0"/>
              <a:t>цепочка. </a:t>
            </a:r>
            <a:r>
              <a:rPr lang="ru-RU" sz="1600" dirty="0"/>
              <a:t>Узлы брюшной цепочки расположены </a:t>
            </a:r>
            <a:r>
              <a:rPr lang="ru-RU" sz="1600" dirty="0" smtClean="0"/>
              <a:t>настолько </a:t>
            </a:r>
            <a:r>
              <a:rPr lang="ru-RU" sz="1600" dirty="0"/>
              <a:t>близко друг к другу, </a:t>
            </a:r>
            <a:r>
              <a:rPr lang="ru-RU" sz="1600" dirty="0" smtClean="0"/>
              <a:t>что </a:t>
            </a:r>
            <a:r>
              <a:rPr lang="ru-RU" sz="1600" dirty="0"/>
              <a:t>она имеет вид одинарной, а не двойной цепочки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/>
              <a:t>А</a:t>
            </a:r>
            <a:r>
              <a:rPr lang="ru-RU" sz="1600" dirty="0" err="1" smtClean="0"/>
              <a:t>нтеннулы</a:t>
            </a:r>
            <a:r>
              <a:rPr lang="ru-RU" sz="1600" dirty="0" smtClean="0"/>
              <a:t> </a:t>
            </a:r>
            <a:r>
              <a:rPr lang="ru-RU" sz="1600" dirty="0"/>
              <a:t>- органами химического чувства, отвечают за </a:t>
            </a:r>
            <a:r>
              <a:rPr lang="ru-RU" sz="1600" dirty="0" smtClean="0"/>
              <a:t>обоняние,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Органы </a:t>
            </a:r>
            <a:r>
              <a:rPr lang="ru-RU" sz="1600" dirty="0"/>
              <a:t>осязания - </a:t>
            </a:r>
            <a:r>
              <a:rPr lang="ru-RU" sz="1600" dirty="0" err="1" smtClean="0"/>
              <a:t>антены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Органы </a:t>
            </a:r>
            <a:r>
              <a:rPr lang="ru-RU" sz="1600" dirty="0"/>
              <a:t>зрения - </a:t>
            </a:r>
            <a:r>
              <a:rPr lang="ru-RU" sz="1600" dirty="0" smtClean="0"/>
              <a:t>глаза</a:t>
            </a:r>
            <a:endParaRPr lang="ru-RU" sz="1600" dirty="0"/>
          </a:p>
        </p:txBody>
      </p:sp>
      <p:sp>
        <p:nvSpPr>
          <p:cNvPr id="7" name="Прямоугольник 6" descr="Фоновый блок с номером слайда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smtClean="0">
                <a:solidFill>
                  <a:schemeClr val="bg1"/>
                </a:solidFill>
              </a:rPr>
              <a:pPr rtl="0"/>
              <a:t>10</a:t>
            </a:fld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5124" name="Picture 4" descr="Речной ра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41" y="3789361"/>
            <a:ext cx="6791325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166" y="3148963"/>
            <a:ext cx="4419938" cy="331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12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5170715" cy="590931"/>
          </a:xfrm>
        </p:spPr>
        <p:txBody>
          <a:bodyPr rtlCol="0"/>
          <a:lstStyle/>
          <a:p>
            <a:r>
              <a:rPr lang="ru-RU" dirty="0" smtClean="0"/>
              <a:t>Насекомые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5872" y="1572132"/>
            <a:ext cx="10732098" cy="1979103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Тип нервной системы - узловой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Головной </a:t>
            </a:r>
            <a:r>
              <a:rPr lang="ru-RU" sz="1600" dirty="0"/>
              <a:t>мозг имеет сложное строение, образован в результате слияния 3 ганглиев и состоит соответственно из 3 отделов: переднего, среднего и заднего. От мозга отходят нервные тяжи - </a:t>
            </a:r>
            <a:r>
              <a:rPr lang="ru-RU" sz="1600" dirty="0" err="1"/>
              <a:t>коннективы</a:t>
            </a:r>
            <a:r>
              <a:rPr lang="ru-RU" sz="1600" dirty="0"/>
              <a:t>, которые направляются к </a:t>
            </a:r>
            <a:r>
              <a:rPr lang="ru-RU" sz="1600" dirty="0" err="1"/>
              <a:t>подглоточному</a:t>
            </a:r>
            <a:r>
              <a:rPr lang="ru-RU" sz="1600" dirty="0"/>
              <a:t> ганглию, в совокупности образуя окологлоточное нервное кольцо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Наиболее развитые ганглии в брюшной нервной цепочке находятся в груди, так как они иннервируют сложную работу конечностей и крыльев.</a:t>
            </a:r>
          </a:p>
        </p:txBody>
      </p:sp>
      <p:sp>
        <p:nvSpPr>
          <p:cNvPr id="7" name="Прямоугольник 6" descr="Фоновый блок с номером слайда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smtClean="0">
                <a:solidFill>
                  <a:schemeClr val="bg1"/>
                </a:solidFill>
              </a:rPr>
              <a:pPr rtl="0"/>
              <a:t>11</a:t>
            </a:fld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0" y="3688555"/>
            <a:ext cx="626745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00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5170715" cy="590931"/>
          </a:xfrm>
        </p:spPr>
        <p:txBody>
          <a:bodyPr rtlCol="0"/>
          <a:lstStyle/>
          <a:p>
            <a:r>
              <a:rPr lang="ru-RU" dirty="0" smtClean="0"/>
              <a:t>Паукообразные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5872" y="1572132"/>
            <a:ext cx="10732098" cy="1979103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Тип нервной системы - узловой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Состоит из головного мозга (надглоточного ганглия), </a:t>
            </a:r>
            <a:r>
              <a:rPr lang="ru-RU" sz="1600" dirty="0" err="1"/>
              <a:t>подглоточного</a:t>
            </a:r>
            <a:r>
              <a:rPr lang="ru-RU" sz="1600" dirty="0"/>
              <a:t> ганглия, </a:t>
            </a:r>
            <a:r>
              <a:rPr lang="ru-RU" sz="1600" dirty="0" err="1"/>
              <a:t>коннектив</a:t>
            </a:r>
            <a:r>
              <a:rPr lang="ru-RU" sz="1600" dirty="0"/>
              <a:t>, соединяющих эти два ганглия, - все эти структуры вместе образуют окологлоточное нервное кольцо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Брюшная </a:t>
            </a:r>
            <a:r>
              <a:rPr lang="ru-RU" sz="1600" dirty="0"/>
              <a:t>нервная цепочка, строение </a:t>
            </a:r>
            <a:r>
              <a:rPr lang="ru-RU" sz="1600" dirty="0" smtClean="0"/>
              <a:t>- </a:t>
            </a:r>
            <a:r>
              <a:rPr lang="ru-RU" sz="1600" dirty="0"/>
              <a:t>все нервные узлы сливаются в единственный звездообразный узел.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sp>
        <p:nvSpPr>
          <p:cNvPr id="7" name="Прямоугольник 6" descr="Фоновый блок с номером слайда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smtClean="0">
                <a:solidFill>
                  <a:schemeClr val="bg1"/>
                </a:solidFill>
              </a:rPr>
              <a:pPr rtl="0"/>
              <a:t>12</a:t>
            </a:fld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981" y="3439555"/>
            <a:ext cx="5238750" cy="2647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80888" y="3790591"/>
            <a:ext cx="38882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Органы </a:t>
            </a:r>
            <a:r>
              <a:rPr lang="ru-RU" sz="1400" dirty="0"/>
              <a:t>равновесия </a:t>
            </a:r>
            <a:r>
              <a:rPr lang="ru-RU" sz="1400" dirty="0" smtClean="0"/>
              <a:t>– </a:t>
            </a:r>
            <a:r>
              <a:rPr lang="ru-RU" sz="1400" dirty="0" err="1" smtClean="0"/>
              <a:t>статоцисты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</a:t>
            </a:r>
            <a:r>
              <a:rPr lang="ru-RU" sz="1400" dirty="0" smtClean="0"/>
              <a:t>луха </a:t>
            </a:r>
            <a:r>
              <a:rPr lang="ru-RU" sz="1400" dirty="0"/>
              <a:t>- </a:t>
            </a:r>
            <a:r>
              <a:rPr lang="ru-RU" sz="1400" dirty="0" smtClean="0"/>
              <a:t>слуховые пузырьки</a:t>
            </a:r>
            <a:r>
              <a:rPr lang="ru-RU" sz="14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4 </a:t>
            </a:r>
            <a:r>
              <a:rPr lang="ru-RU" sz="1400" dirty="0"/>
              <a:t>пары простых </a:t>
            </a:r>
            <a:r>
              <a:rPr lang="ru-RU" sz="1400" dirty="0" smtClean="0"/>
              <a:t>глаз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</a:t>
            </a:r>
            <a:r>
              <a:rPr lang="ru-RU" sz="1400" dirty="0" smtClean="0"/>
              <a:t>о </a:t>
            </a:r>
            <a:r>
              <a:rPr lang="ru-RU" sz="1400" dirty="0"/>
              <a:t>всему телу </a:t>
            </a:r>
            <a:r>
              <a:rPr lang="ru-RU" sz="1400" dirty="0" smtClean="0"/>
              <a:t>чувствительные </a:t>
            </a:r>
            <a:r>
              <a:rPr lang="ru-RU" sz="1400" dirty="0"/>
              <a:t>волоски - щетинки</a:t>
            </a:r>
          </a:p>
        </p:txBody>
      </p:sp>
    </p:spTree>
    <p:extLst>
      <p:ext uri="{BB962C8B-B14F-4D97-AF65-F5344CB8AC3E}">
        <p14:creationId xmlns:p14="http://schemas.microsoft.com/office/powerpoint/2010/main" val="1805725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855632" cy="1089529"/>
          </a:xfrm>
        </p:spPr>
        <p:txBody>
          <a:bodyPr rtlCol="0"/>
          <a:lstStyle/>
          <a:p>
            <a:r>
              <a:rPr lang="ru-RU" dirty="0" smtClean="0"/>
              <a:t>Хордовые (ланцетник)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9546" y="1617896"/>
            <a:ext cx="5506074" cy="1979103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Нервная </a:t>
            </a:r>
            <a:r>
              <a:rPr lang="ru-RU" sz="1600" dirty="0"/>
              <a:t>система </a:t>
            </a:r>
            <a:r>
              <a:rPr lang="ru-RU" sz="1600" dirty="0" smtClean="0"/>
              <a:t>трубчатая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Головного мозга нет. В нервной трубке, которая находится над хордой, </a:t>
            </a:r>
            <a:r>
              <a:rPr lang="ru-RU" sz="1600" dirty="0" smtClean="0"/>
              <a:t>есть </a:t>
            </a:r>
            <a:r>
              <a:rPr lang="ru-RU" sz="1600" dirty="0"/>
              <a:t>светочувствительные </a:t>
            </a:r>
            <a:r>
              <a:rPr lang="ru-RU" sz="1600" dirty="0" smtClean="0"/>
              <a:t>клетки. На </a:t>
            </a:r>
            <a:r>
              <a:rPr lang="ru-RU" sz="1600" dirty="0"/>
              <a:t>переднем конце нервной трубки есть обонятельная ямка. Также по всей коже разбросаны осязательные клетки.</a:t>
            </a:r>
          </a:p>
        </p:txBody>
      </p:sp>
      <p:sp>
        <p:nvSpPr>
          <p:cNvPr id="7" name="Прямоугольник 6" descr="Фоновый блок с номером слайда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smtClean="0">
                <a:solidFill>
                  <a:schemeClr val="bg1"/>
                </a:solidFill>
              </a:rPr>
              <a:pPr rtl="0"/>
              <a:t>13</a:t>
            </a:fld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0888" y="3790591"/>
            <a:ext cx="38882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Органы </a:t>
            </a:r>
            <a:r>
              <a:rPr lang="ru-RU" sz="1400" dirty="0"/>
              <a:t>равновесия </a:t>
            </a:r>
            <a:r>
              <a:rPr lang="ru-RU" sz="1400" dirty="0" smtClean="0"/>
              <a:t>– </a:t>
            </a:r>
            <a:r>
              <a:rPr lang="ru-RU" sz="1400" dirty="0" err="1" smtClean="0"/>
              <a:t>статоцисты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</a:t>
            </a:r>
            <a:r>
              <a:rPr lang="ru-RU" sz="1400" dirty="0" smtClean="0"/>
              <a:t>луха </a:t>
            </a:r>
            <a:r>
              <a:rPr lang="ru-RU" sz="1400" dirty="0"/>
              <a:t>- </a:t>
            </a:r>
            <a:r>
              <a:rPr lang="ru-RU" sz="1400" dirty="0" smtClean="0"/>
              <a:t>слуховые пузырьки</a:t>
            </a:r>
            <a:r>
              <a:rPr lang="ru-RU" sz="14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4 </a:t>
            </a:r>
            <a:r>
              <a:rPr lang="ru-RU" sz="1400" dirty="0"/>
              <a:t>пары простых </a:t>
            </a:r>
            <a:r>
              <a:rPr lang="ru-RU" sz="1400" dirty="0" smtClean="0"/>
              <a:t>глаз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</a:t>
            </a:r>
            <a:r>
              <a:rPr lang="ru-RU" sz="1400" dirty="0" smtClean="0"/>
              <a:t>о </a:t>
            </a:r>
            <a:r>
              <a:rPr lang="ru-RU" sz="1400" dirty="0"/>
              <a:t>всему телу </a:t>
            </a:r>
            <a:r>
              <a:rPr lang="ru-RU" sz="1400" dirty="0" smtClean="0"/>
              <a:t>чувствительные </a:t>
            </a:r>
            <a:r>
              <a:rPr lang="ru-RU" sz="1400" dirty="0"/>
              <a:t>волоски - щетинки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620" y="1436333"/>
            <a:ext cx="5715000" cy="3581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63" y="4012425"/>
            <a:ext cx="5532260" cy="207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55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5855632" cy="590931"/>
          </a:xfrm>
        </p:spPr>
        <p:txBody>
          <a:bodyPr rtlCol="0"/>
          <a:lstStyle/>
          <a:p>
            <a:r>
              <a:rPr lang="ru-RU" dirty="0" smtClean="0"/>
              <a:t>Рыбы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9546" y="1617896"/>
            <a:ext cx="10393870" cy="1979103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Нервная </a:t>
            </a:r>
            <a:r>
              <a:rPr lang="ru-RU" sz="1600" dirty="0"/>
              <a:t>система </a:t>
            </a:r>
            <a:r>
              <a:rPr lang="ru-RU" sz="1600" dirty="0" smtClean="0"/>
              <a:t>трубчатая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 Головной мозг состоит из продолговатого, среднего мозга, мозжечка, промежуточного и переднего мозга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Кора </a:t>
            </a:r>
            <a:r>
              <a:rPr lang="ru-RU" sz="1600" dirty="0"/>
              <a:t>переднего мозга отсутствует, вместо нее поверхность мозга покрыта эпителием. Наибольшего развития достигает средний мозг - главный координирующий центр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Хорошо развит </a:t>
            </a:r>
            <a:r>
              <a:rPr lang="ru-RU" sz="1600" dirty="0"/>
              <a:t>мозжечок, который отвечает за координацию движений и ориентацию тела в пространстве. </a:t>
            </a:r>
          </a:p>
        </p:txBody>
      </p:sp>
      <p:sp>
        <p:nvSpPr>
          <p:cNvPr id="7" name="Прямоугольник 6" descr="Фоновый блок с номером слайда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smtClean="0">
                <a:solidFill>
                  <a:schemeClr val="bg1"/>
                </a:solidFill>
              </a:rPr>
              <a:pPr rtl="0"/>
              <a:t>14</a:t>
            </a:fld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893" y="3445044"/>
            <a:ext cx="7551523" cy="3355034"/>
          </a:xfrm>
          <a:prstGeom prst="rect">
            <a:avLst/>
          </a:prstGeom>
        </p:spPr>
      </p:pic>
      <p:pic>
        <p:nvPicPr>
          <p:cNvPr id="1026" name="Picture 2" descr="Ответы Mail.ru: биология-внутреннее строение рыбы. как можно объяснить  небольшие размеры мозговой коробки рыбы, на примере речного окуня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1" y="3880889"/>
            <a:ext cx="34671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806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356621"/>
            <a:ext cx="5855632" cy="590931"/>
          </a:xfrm>
        </p:spPr>
        <p:txBody>
          <a:bodyPr rtlCol="0"/>
          <a:lstStyle/>
          <a:p>
            <a:r>
              <a:rPr lang="ru-RU" dirty="0" smtClean="0"/>
              <a:t>Рыбы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751" y="1161736"/>
            <a:ext cx="5659195" cy="1979103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Органы чувств – боковая линия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Чувствительные </a:t>
            </a:r>
            <a:r>
              <a:rPr lang="ru-RU" sz="1600" dirty="0"/>
              <a:t>клетки (</a:t>
            </a:r>
            <a:r>
              <a:rPr lang="ru-RU" sz="1600" dirty="0" err="1"/>
              <a:t>невромасты</a:t>
            </a:r>
            <a:r>
              <a:rPr lang="ru-RU" sz="1600" dirty="0"/>
              <a:t>) органа боковой линии реагируют на изменения направления и скорости тока воды вблизи рыбы. С помощью нее рыба чувствует направление и скорость течения воды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Специализированный </a:t>
            </a:r>
            <a:r>
              <a:rPr lang="ru-RU" sz="1600" dirty="0"/>
              <a:t>орган слуха - внутреннее ухо. С помощью него они способны различать звуки, ориентируясь в водной среде. </a:t>
            </a: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Органы зрения – шаровидный хрусталик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Имеются органы вкуса на коже и нижней челюсти</a:t>
            </a: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sp>
        <p:nvSpPr>
          <p:cNvPr id="7" name="Прямоугольник 6" descr="Фоновый блок с номером слайда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smtClean="0">
                <a:solidFill>
                  <a:schemeClr val="bg1"/>
                </a:solidFill>
              </a:rPr>
              <a:pPr rtl="0"/>
              <a:t>15</a:t>
            </a:fld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200" y="538119"/>
            <a:ext cx="4438075" cy="39883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562" y="4168431"/>
            <a:ext cx="2677298" cy="25657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4637087"/>
            <a:ext cx="38100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1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17" y="448658"/>
            <a:ext cx="5855632" cy="590931"/>
          </a:xfrm>
        </p:spPr>
        <p:txBody>
          <a:bodyPr rtlCol="0"/>
          <a:lstStyle/>
          <a:p>
            <a:r>
              <a:rPr lang="ru-RU" dirty="0"/>
              <a:t>З</a:t>
            </a:r>
            <a:r>
              <a:rPr lang="ru-RU" dirty="0" smtClean="0"/>
              <a:t>емноводные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119" y="1091924"/>
            <a:ext cx="7074022" cy="1979103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Головной </a:t>
            </a:r>
            <a:r>
              <a:rPr lang="ru-RU" sz="1600" dirty="0" smtClean="0"/>
              <a:t>мозг </a:t>
            </a:r>
            <a:r>
              <a:rPr lang="ru-RU" sz="1600" dirty="0"/>
              <a:t>полностью </a:t>
            </a:r>
            <a:r>
              <a:rPr lang="ru-RU" sz="1600" dirty="0" smtClean="0"/>
              <a:t>разделен </a:t>
            </a:r>
            <a:r>
              <a:rPr lang="ru-RU" sz="1600" dirty="0"/>
              <a:t>на два полушария и более </a:t>
            </a:r>
            <a:r>
              <a:rPr lang="ru-RU" sz="1600" dirty="0" smtClean="0"/>
              <a:t>развит передний мозг.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Мозжечок и средний мозг развиты гораздо слабее, так как земноводные малоподвижны и их движения относительно </a:t>
            </a:r>
            <a:r>
              <a:rPr lang="ru-RU" sz="1600" dirty="0" smtClean="0"/>
              <a:t>простые.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 </a:t>
            </a:r>
            <a:r>
              <a:rPr lang="ru-RU" sz="1600" dirty="0" smtClean="0"/>
              <a:t>Продолговатый </a:t>
            </a:r>
            <a:r>
              <a:rPr lang="ru-RU" sz="1600" dirty="0"/>
              <a:t>мозг является центром дыхательной, кровеносной и пищеварительной системы</a:t>
            </a: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Органы зрения – появляется подвижное </a:t>
            </a:r>
            <a:r>
              <a:rPr lang="ru-RU" sz="1600" dirty="0"/>
              <a:t>веко и мигательная перепонка, движения которых смачивают поверхность глаза и препятствуют высыханию. Хрусталик приобретает форму двояковыпуклой линзы.</a:t>
            </a: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sp>
        <p:nvSpPr>
          <p:cNvPr id="7" name="Прямоугольник 6" descr="Фоновый блок с номером слайда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smtClean="0">
                <a:solidFill>
                  <a:schemeClr val="bg1"/>
                </a:solidFill>
              </a:rPr>
              <a:pPr rtl="0"/>
              <a:t>16</a:t>
            </a:fld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314" y="1091924"/>
            <a:ext cx="2857500" cy="2505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481" y="4292600"/>
            <a:ext cx="5248275" cy="2076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011" y="4155197"/>
            <a:ext cx="3817430" cy="249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06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5855632" cy="590931"/>
          </a:xfrm>
        </p:spPr>
        <p:txBody>
          <a:bodyPr rtlCol="0"/>
          <a:lstStyle/>
          <a:p>
            <a:r>
              <a:rPr lang="ru-RU" dirty="0"/>
              <a:t>З</a:t>
            </a:r>
            <a:r>
              <a:rPr lang="ru-RU" dirty="0" smtClean="0"/>
              <a:t>емноводные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9546" y="1617896"/>
            <a:ext cx="7074022" cy="1979103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Впервые </a:t>
            </a:r>
            <a:r>
              <a:rPr lang="ru-RU" sz="1600" dirty="0"/>
              <a:t>возникает среднее ухо, которое снабжено барабанной перепонкой, чувствительной к колебаниям воздуха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Среднее ухо состоит из одной слуховой косточки </a:t>
            </a:r>
            <a:r>
              <a:rPr lang="ru-RU" sz="1600" dirty="0" smtClean="0"/>
              <a:t>– стремени</a:t>
            </a:r>
            <a:r>
              <a:rPr lang="ru-RU" sz="1600" dirty="0"/>
              <a:t> </a:t>
            </a:r>
            <a:r>
              <a:rPr lang="ru-RU" sz="1600" dirty="0" smtClean="0"/>
              <a:t>и барабанной перепонки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 внутренним ухом сообщается и орган равновесия. </a:t>
            </a: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Чувствительные </a:t>
            </a:r>
            <a:r>
              <a:rPr lang="ru-RU" sz="1600" dirty="0"/>
              <a:t>клетки, служащие вкусовыми рецепторами, расположены на языке и в ротовой полости. Чувствительные клетки кожи способны воспринимать различные химические вещества, механические раздражители, изменения тем­пературы.</a:t>
            </a:r>
          </a:p>
        </p:txBody>
      </p:sp>
      <p:sp>
        <p:nvSpPr>
          <p:cNvPr id="7" name="Прямоугольник 6" descr="Фоновый блок с номером слайда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smtClean="0">
                <a:solidFill>
                  <a:schemeClr val="bg1"/>
                </a:solidFill>
              </a:rPr>
              <a:pPr rtl="0"/>
              <a:t>17</a:t>
            </a:fld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551" y="4381515"/>
            <a:ext cx="7313396" cy="223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56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5855632" cy="590931"/>
          </a:xfrm>
        </p:spPr>
        <p:txBody>
          <a:bodyPr rtlCol="0"/>
          <a:lstStyle/>
          <a:p>
            <a:r>
              <a:rPr lang="ru-RU" dirty="0" smtClean="0"/>
              <a:t>Пресмыкающиеся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9546" y="1617896"/>
            <a:ext cx="7074022" cy="1979103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Мозжечок развит лучше, чем у земноводных. У рептилий появляются зачатки новой коры переднего мозга, он значительно увеличивается в объеме и перестает быть исключительно обонятельным </a:t>
            </a:r>
            <a:r>
              <a:rPr lang="ru-RU" sz="1600" dirty="0" smtClean="0"/>
              <a:t>центром.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Есть адаптивные (условные) рефлексы</a:t>
            </a:r>
          </a:p>
        </p:txBody>
      </p:sp>
      <p:sp>
        <p:nvSpPr>
          <p:cNvPr id="7" name="Прямоугольник 6" descr="Фоновый блок с номером слайда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smtClean="0">
                <a:solidFill>
                  <a:schemeClr val="bg1"/>
                </a:solidFill>
              </a:rPr>
              <a:pPr rtl="0"/>
              <a:t>18</a:t>
            </a:fld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060" y="743075"/>
            <a:ext cx="4789419" cy="3592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7724"/>
          <a:stretch/>
        </p:blipFill>
        <p:spPr>
          <a:xfrm>
            <a:off x="831103" y="3061990"/>
            <a:ext cx="5306086" cy="367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95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71" y="743075"/>
            <a:ext cx="5855632" cy="590931"/>
          </a:xfrm>
        </p:spPr>
        <p:txBody>
          <a:bodyPr rtlCol="0"/>
          <a:lstStyle/>
          <a:p>
            <a:r>
              <a:rPr lang="ru-RU" dirty="0" smtClean="0"/>
              <a:t>Птицы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9546" y="1617896"/>
            <a:ext cx="7074022" cy="1979103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Нервная </a:t>
            </a:r>
            <a:r>
              <a:rPr lang="ru-RU" sz="1600" dirty="0"/>
              <a:t>система птиц - трубчатого </a:t>
            </a:r>
            <a:r>
              <a:rPr lang="ru-RU" sz="1600" dirty="0" smtClean="0"/>
              <a:t>типа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 </a:t>
            </a:r>
            <a:r>
              <a:rPr lang="ru-RU" sz="1600" dirty="0" smtClean="0"/>
              <a:t>У </a:t>
            </a:r>
            <a:r>
              <a:rPr lang="ru-RU" sz="1600" dirty="0"/>
              <a:t>птиц относительные размеры головного мозга увеличиваются: масса возрастает до 5-8% от массы тела. (</a:t>
            </a:r>
            <a:r>
              <a:rPr lang="ru-RU" sz="1600" dirty="0" smtClean="0"/>
              <a:t>развитие </a:t>
            </a:r>
            <a:r>
              <a:rPr lang="ru-RU" sz="1600" dirty="0"/>
              <a:t>больших полушарий переднего мозга, которые отвечают за поведенческие </a:t>
            </a:r>
            <a:r>
              <a:rPr lang="ru-RU" sz="1600" dirty="0" smtClean="0"/>
              <a:t>реакции – забота о потомстве, сложные формы поведения)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Хорошо </a:t>
            </a:r>
            <a:r>
              <a:rPr lang="ru-RU" sz="1600" dirty="0"/>
              <a:t>развит мозжечок, отвечающий за координацию </a:t>
            </a:r>
            <a:r>
              <a:rPr lang="ru-RU" sz="1600" dirty="0" smtClean="0"/>
              <a:t>движений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Мозговые изгибы выражены резко.</a:t>
            </a: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Обонятельные доли слабо </a:t>
            </a:r>
            <a:r>
              <a:rPr lang="ru-RU" sz="1600" dirty="0" smtClean="0"/>
              <a:t>развиты, вместо них зрительные (птиц на него больше полагаются). </a:t>
            </a:r>
            <a:r>
              <a:rPr lang="ru-RU" sz="1600" dirty="0"/>
              <a:t>Зрительные доли - характерные образования среднего </a:t>
            </a:r>
            <a:r>
              <a:rPr lang="ru-RU" sz="1600" dirty="0" smtClean="0"/>
              <a:t>мозга </a:t>
            </a:r>
            <a:r>
              <a:rPr lang="ru-RU" sz="1600" dirty="0"/>
              <a:t>+ </a:t>
            </a:r>
            <a:r>
              <a:rPr lang="ru-RU" sz="1600" dirty="0" smtClean="0"/>
              <a:t>глаза </a:t>
            </a:r>
            <a:r>
              <a:rPr lang="ru-RU" sz="1600" dirty="0"/>
              <a:t>расположены по бокам головы: такая локализация обеспечивает больший угол обзора.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/>
          </a:p>
        </p:txBody>
      </p:sp>
      <p:sp>
        <p:nvSpPr>
          <p:cNvPr id="7" name="Прямоугольник 6" descr="Фоновый блок с номером слайда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smtClean="0">
                <a:solidFill>
                  <a:schemeClr val="bg1"/>
                </a:solidFill>
              </a:rPr>
              <a:pPr rtl="0"/>
              <a:t>19</a:t>
            </a:fld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753" y="1334006"/>
            <a:ext cx="4748247" cy="25719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177" y="4461454"/>
            <a:ext cx="5028476" cy="206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36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2C7B128-5866-4067-9B7F-0E73E6CBF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631" y="962795"/>
            <a:ext cx="9666514" cy="3253198"/>
          </a:xfrm>
        </p:spPr>
        <p:txBody>
          <a:bodyPr rtlCol="0"/>
          <a:lstStyle/>
          <a:p>
            <a:pPr>
              <a:lnSpc>
                <a:spcPct val="150000"/>
              </a:lnSpc>
            </a:pPr>
            <a:r>
              <a:rPr lang="ru-RU" sz="1800" b="1" dirty="0"/>
              <a:t>Нервная система </a:t>
            </a:r>
            <a:r>
              <a:rPr lang="ru-RU" dirty="0"/>
              <a:t>контролирует, координирует и регулирует согласованную работу </a:t>
            </a:r>
            <a:r>
              <a:rPr lang="ru-RU" dirty="0" smtClean="0"/>
              <a:t>всех систем </a:t>
            </a:r>
            <a:r>
              <a:rPr lang="ru-RU" dirty="0"/>
              <a:t>органов, связь организма с внешней средой, поддержание постоянства состава </a:t>
            </a:r>
            <a:r>
              <a:rPr lang="ru-RU" dirty="0" smtClean="0"/>
              <a:t>его внутренней </a:t>
            </a:r>
            <a:r>
              <a:rPr lang="ru-RU" dirty="0"/>
              <a:t>среды</a:t>
            </a:r>
            <a:r>
              <a:rPr lang="ru-RU" dirty="0" smtClean="0"/>
              <a:t>.</a:t>
            </a:r>
          </a:p>
          <a:p>
            <a:endParaRPr lang="ru-RU" i="1" dirty="0"/>
          </a:p>
          <a:p>
            <a:r>
              <a:rPr lang="ru-RU" i="1" dirty="0" smtClean="0"/>
              <a:t>Состоит из нервной ткани - нейронов</a:t>
            </a:r>
          </a:p>
          <a:p>
            <a:endParaRPr lang="ru-RU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Основные функции:</a:t>
            </a:r>
          </a:p>
          <a:p>
            <a:endParaRPr lang="ru-RU" dirty="0" smtClean="0"/>
          </a:p>
          <a:p>
            <a:r>
              <a:rPr lang="ru-RU" dirty="0" smtClean="0"/>
              <a:t>Передача, переработка и хранение </a:t>
            </a:r>
            <a:r>
              <a:rPr lang="ru-RU" dirty="0"/>
              <a:t>информации</a:t>
            </a:r>
          </a:p>
        </p:txBody>
      </p:sp>
      <p:pic>
        <p:nvPicPr>
          <p:cNvPr id="11" name="Рисунок 10" descr="Контрастное изображение слайда-разделителя">
            <a:extLst>
              <a:ext uri="{FF2B5EF4-FFF2-40B4-BE49-F238E27FC236}">
                <a16:creationId xmlns:a16="http://schemas.microsoft.com/office/drawing/2014/main" xmlns="" id="{E8D5AD70-28A1-4A01-AE97-1F4CBFF499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6" name="Прямоугольник 15" descr="Фоновый блок с номером слайда">
            <a:extLst>
              <a:ext uri="{FF2B5EF4-FFF2-40B4-BE49-F238E27FC236}">
                <a16:creationId xmlns:a16="http://schemas.microsoft.com/office/drawing/2014/main" xmlns="" id="{4EB8303B-9502-480C-9C51-6EF9094D5E4F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Номер слайда 5">
            <a:extLst>
              <a:ext uri="{FF2B5EF4-FFF2-40B4-BE49-F238E27FC236}">
                <a16:creationId xmlns:a16="http://schemas.microsoft.com/office/drawing/2014/main" xmlns="" id="{3A910B8A-C82A-4E81-9270-CD27D277859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smtClean="0">
                <a:solidFill>
                  <a:schemeClr val="bg1"/>
                </a:solidFill>
              </a:rPr>
              <a:pPr rtl="0"/>
              <a:t>2</a:t>
            </a:fld>
            <a:endParaRPr lang="ru-RU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85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71" y="743075"/>
            <a:ext cx="5855632" cy="590931"/>
          </a:xfrm>
        </p:spPr>
        <p:txBody>
          <a:bodyPr rtlCol="0"/>
          <a:lstStyle/>
          <a:p>
            <a:r>
              <a:rPr lang="ru-RU" dirty="0" smtClean="0"/>
              <a:t>Птицы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0364" y="1576953"/>
            <a:ext cx="7074022" cy="1979103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Глаза большие, наделены двумя кожистыми веками и прозрачной мигательной перепонкой. Зрение у птиц преимущественно монокулярное и боковое (латеральное), за исключением сов, у которых оно бинокулярное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Имеют </a:t>
            </a:r>
            <a:r>
              <a:rPr lang="ru-RU" sz="1600" dirty="0"/>
              <a:t>колбочки четырех типов: красные, зеленые, синие и колбочки, различающие ультрафиолет</a:t>
            </a: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Двойная </a:t>
            </a:r>
            <a:r>
              <a:rPr lang="ru-RU" sz="1600" dirty="0"/>
              <a:t>аккомодация – изменение формы хрусталика и расстояния между хрусталиком и сетчаткой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Органы </a:t>
            </a:r>
            <a:r>
              <a:rPr lang="ru-RU" sz="1600" dirty="0"/>
              <a:t>слуха включают в себя: внутреннее и среднее ухо с барабанной перепонкой и одну слуховую косточку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Органы обоняния развиты </a:t>
            </a:r>
            <a:r>
              <a:rPr lang="ru-RU" sz="1600" dirty="0" smtClean="0"/>
              <a:t>слабо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Вкус у птиц развит достаточно хорошо. Вкусовые луковицы </a:t>
            </a:r>
            <a:r>
              <a:rPr lang="ru-RU" sz="1600" dirty="0" smtClean="0"/>
              <a:t>располагаются </a:t>
            </a:r>
            <a:r>
              <a:rPr lang="ru-RU" sz="1600" dirty="0"/>
              <a:t>в слизистой оболочке ротовой полости и языка.</a:t>
            </a: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/>
          </a:p>
        </p:txBody>
      </p:sp>
      <p:sp>
        <p:nvSpPr>
          <p:cNvPr id="7" name="Прямоугольник 6" descr="Фоновый блок с номером слайда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smtClean="0">
                <a:solidFill>
                  <a:schemeClr val="bg1"/>
                </a:solidFill>
              </a:rPr>
              <a:pPr rtl="0"/>
              <a:t>20</a:t>
            </a:fld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670" y="1038540"/>
            <a:ext cx="3238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62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71" y="743075"/>
            <a:ext cx="5855632" cy="590931"/>
          </a:xfrm>
        </p:spPr>
        <p:txBody>
          <a:bodyPr rtlCol="0"/>
          <a:lstStyle/>
          <a:p>
            <a:r>
              <a:rPr lang="ru-RU" dirty="0" smtClean="0"/>
              <a:t>Млекопитающие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0364" y="1576953"/>
            <a:ext cx="7074022" cy="1979103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Развитие </a:t>
            </a:r>
            <a:r>
              <a:rPr lang="ru-RU" sz="1600" dirty="0"/>
              <a:t>коры больших полушарий головного </a:t>
            </a:r>
            <a:r>
              <a:rPr lang="ru-RU" sz="1600" dirty="0" smtClean="0"/>
              <a:t>мозга – легкое формирование условных рефлексов, более сложное поведение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Кора образованна несколькими слоями тел нервных клеток и покрывает весь передний мозг</a:t>
            </a: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Благодаря бороздам, углублениям участков головного мозга, и извилинам, волнистым складкам, поверхность больших полушарий значительно </a:t>
            </a:r>
            <a:r>
              <a:rPr lang="ru-RU" sz="1600" dirty="0" smtClean="0"/>
              <a:t>- кортикальный тип мозга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Хорошо развит мозжечок, отвечающий за координацию движений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 </a:t>
            </a:r>
            <a:r>
              <a:rPr lang="ru-RU" sz="1600" dirty="0"/>
              <a:t>Средний мозг относительно небольших </a:t>
            </a:r>
            <a:r>
              <a:rPr lang="ru-RU" sz="1600" dirty="0" smtClean="0"/>
              <a:t>размеров</a:t>
            </a:r>
          </a:p>
        </p:txBody>
      </p:sp>
      <p:sp>
        <p:nvSpPr>
          <p:cNvPr id="7" name="Прямоугольник 6" descr="Фоновый блок с номером слайда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smtClean="0">
                <a:solidFill>
                  <a:schemeClr val="bg1"/>
                </a:solidFill>
              </a:rPr>
              <a:pPr rtl="0"/>
              <a:t>21</a:t>
            </a:fld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386" y="1202454"/>
            <a:ext cx="4329465" cy="23536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314" y="3565525"/>
            <a:ext cx="39528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08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71" y="743075"/>
            <a:ext cx="5855632" cy="590931"/>
          </a:xfrm>
        </p:spPr>
        <p:txBody>
          <a:bodyPr rtlCol="0"/>
          <a:lstStyle/>
          <a:p>
            <a:r>
              <a:rPr lang="ru-RU" dirty="0" smtClean="0"/>
              <a:t>Млекопитающие</a:t>
            </a:r>
            <a:endParaRPr lang="ru-RU" dirty="0"/>
          </a:p>
        </p:txBody>
      </p:sp>
      <p:sp>
        <p:nvSpPr>
          <p:cNvPr id="7" name="Прямоугольник 6" descr="Фоновый блок с номером слайда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smtClean="0">
                <a:solidFill>
                  <a:schemeClr val="bg1"/>
                </a:solidFill>
              </a:rPr>
              <a:pPr rtl="0"/>
              <a:t>22</a:t>
            </a:fld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04" y="1606550"/>
            <a:ext cx="6353175" cy="47625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340679" y="919301"/>
            <a:ext cx="448009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промежуточном мозге находятся: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гипофиз;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эпифиз;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гипоталамус</a:t>
            </a:r>
            <a:r>
              <a:rPr lang="ru-R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r>
              <a:rPr lang="ru-RU" dirty="0"/>
              <a:t>Они регулируют: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рост организма;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обмен веществ;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теплоотдачу;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постоянство внутренней среды организма</a:t>
            </a:r>
            <a:r>
              <a:rPr lang="ru-R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r>
              <a:rPr lang="ru-RU" dirty="0" smtClean="0"/>
              <a:t>В среднем мозге расположены </a:t>
            </a:r>
            <a:r>
              <a:rPr lang="ru-RU" dirty="0"/>
              <a:t>центры слуха и зрения.</a:t>
            </a:r>
          </a:p>
          <a:p>
            <a:endParaRPr lang="ru-RU" dirty="0"/>
          </a:p>
          <a:p>
            <a:r>
              <a:rPr lang="ru-RU" dirty="0"/>
              <a:t>Продолговатый мозг </a:t>
            </a:r>
            <a:r>
              <a:rPr lang="ru-RU" dirty="0" smtClean="0"/>
              <a:t>управляет </a:t>
            </a:r>
            <a:r>
              <a:rPr lang="ru-RU" dirty="0"/>
              <a:t>дыханием, пищеварением и кровообращением.</a:t>
            </a:r>
          </a:p>
        </p:txBody>
      </p:sp>
    </p:spTree>
    <p:extLst>
      <p:ext uri="{BB962C8B-B14F-4D97-AF65-F5344CB8AC3E}">
        <p14:creationId xmlns:p14="http://schemas.microsoft.com/office/powerpoint/2010/main" val="2229748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71" y="743075"/>
            <a:ext cx="5855632" cy="590931"/>
          </a:xfrm>
        </p:spPr>
        <p:txBody>
          <a:bodyPr rtlCol="0"/>
          <a:lstStyle/>
          <a:p>
            <a:r>
              <a:rPr lang="ru-RU" dirty="0" smtClean="0"/>
              <a:t>Млекопитающие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0364" y="1576953"/>
            <a:ext cx="4462012" cy="1979103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Спинной мозг находится в канале позвоночника. Он выполняет проводящую и рефлекторную функции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Спинной мозг передаёт импульсы от головного мозга к органам и назад</a:t>
            </a:r>
            <a:r>
              <a:rPr lang="ru-RU" sz="1600" dirty="0" smtClean="0"/>
              <a:t>.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Рефлексами спинного мозга называют простые реакции на раздражение, например, почёсывание в ответ на чувство зуда.</a:t>
            </a:r>
            <a:endParaRPr lang="ru-RU" sz="1600" dirty="0" smtClean="0"/>
          </a:p>
        </p:txBody>
      </p:sp>
      <p:sp>
        <p:nvSpPr>
          <p:cNvPr id="7" name="Прямоугольник 6" descr="Фоновый блок с номером слайда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smtClean="0">
                <a:solidFill>
                  <a:schemeClr val="bg1"/>
                </a:solidFill>
              </a:rPr>
              <a:pPr rtl="0"/>
              <a:t>23</a:t>
            </a:fld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804" y="1856096"/>
            <a:ext cx="7476196" cy="41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11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71" y="743075"/>
            <a:ext cx="5855632" cy="590931"/>
          </a:xfrm>
        </p:spPr>
        <p:txBody>
          <a:bodyPr rtlCol="0"/>
          <a:lstStyle/>
          <a:p>
            <a:r>
              <a:rPr lang="ru-RU" dirty="0" smtClean="0"/>
              <a:t>Млекопитающие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0364" y="1576953"/>
            <a:ext cx="7218860" cy="1979103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Органы зрения представлены глазами. Аккомодация, настройка глаза на наилучшее видение объекта, у млекопитающих достигается только изменением кривизны хрусталика под влиянием сокращений ресничной мышцы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Органы слуха хорошо развиты, особенно у ночных и сумеречных животных. Внутренне ухо является органом слуха и равновесия. У млекопитающих впервые появляется наружный отдел уха - ушная раковина, которая улавливает звуки и выполняет функцию антенны-фильтра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Среднее ухо содержит уже три слуховых косточки: молоточек, наковальню и стремечко.</a:t>
            </a: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/>
          </a:p>
        </p:txBody>
      </p:sp>
      <p:sp>
        <p:nvSpPr>
          <p:cNvPr id="7" name="Прямоугольник 6" descr="Фоновый блок с номером слайда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smtClean="0">
                <a:solidFill>
                  <a:schemeClr val="bg1"/>
                </a:solidFill>
              </a:rPr>
              <a:pPr rtl="0"/>
              <a:t>24</a:t>
            </a:fld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970" y="1456045"/>
            <a:ext cx="3429000" cy="4000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146" y="4158446"/>
            <a:ext cx="2513889" cy="239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57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71" y="743075"/>
            <a:ext cx="5855632" cy="590931"/>
          </a:xfrm>
        </p:spPr>
        <p:txBody>
          <a:bodyPr rtlCol="0"/>
          <a:lstStyle/>
          <a:p>
            <a:r>
              <a:rPr lang="ru-RU" dirty="0" smtClean="0"/>
              <a:t>Млекопитающие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0364" y="1576953"/>
            <a:ext cx="5963266" cy="1979103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Органы </a:t>
            </a:r>
            <a:r>
              <a:rPr lang="ru-RU" sz="1600" dirty="0"/>
              <a:t>осязания млекопитающих - </a:t>
            </a:r>
            <a:r>
              <a:rPr lang="ru-RU" sz="1600" dirty="0" err="1"/>
              <a:t>вибриссы</a:t>
            </a:r>
            <a:r>
              <a:rPr lang="ru-RU" sz="1600" dirty="0"/>
              <a:t> </a:t>
            </a:r>
            <a:r>
              <a:rPr lang="ru-RU" sz="1600" dirty="0" smtClean="0"/>
              <a:t>или </a:t>
            </a:r>
            <a:r>
              <a:rPr lang="ru-RU" sz="1600" dirty="0"/>
              <a:t>осязательные волоски. Это длинные жесткие волосы, возвышающиеся над поверхностью шерстного покрова, расположенные пучками около глаз. Каждой </a:t>
            </a:r>
            <a:r>
              <a:rPr lang="ru-RU" sz="1600" dirty="0" err="1" smtClean="0"/>
              <a:t>вибриссе</a:t>
            </a:r>
            <a:r>
              <a:rPr lang="ru-RU" sz="1600" dirty="0" smtClean="0"/>
              <a:t> </a:t>
            </a:r>
            <a:r>
              <a:rPr lang="ru-RU" sz="1600" dirty="0"/>
              <a:t>отведен свой участок мозга</a:t>
            </a:r>
            <a:r>
              <a:rPr lang="ru-RU" sz="1600" dirty="0" smtClean="0"/>
              <a:t>.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Улавливают </a:t>
            </a:r>
            <a:r>
              <a:rPr lang="ru-RU" sz="1600" dirty="0"/>
              <a:t>воздушные потоки, которые отражаются от объектов окружающей среды. С помощью </a:t>
            </a:r>
            <a:r>
              <a:rPr lang="ru-RU" sz="1600" dirty="0" err="1"/>
              <a:t>вибрисс</a:t>
            </a:r>
            <a:r>
              <a:rPr lang="ru-RU" sz="1600" dirty="0"/>
              <a:t> и при участии органов зрения головной мозг строит картину трехмерного мира, благодаря чему животное в полной темноте может успешно обходить препятствия.</a:t>
            </a:r>
            <a:endParaRPr lang="ru-RU" sz="1600" dirty="0" smtClean="0"/>
          </a:p>
        </p:txBody>
      </p:sp>
      <p:sp>
        <p:nvSpPr>
          <p:cNvPr id="7" name="Прямоугольник 6" descr="Фоновый блок с номером слайда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smtClean="0">
                <a:solidFill>
                  <a:schemeClr val="bg1"/>
                </a:solidFill>
              </a:rPr>
              <a:pPr rtl="0"/>
              <a:t>25</a:t>
            </a:fld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812" y="2566504"/>
            <a:ext cx="4895158" cy="338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07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 descr="Фоновый блок с номером слайда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smtClean="0">
                <a:solidFill>
                  <a:schemeClr val="bg1"/>
                </a:solidFill>
              </a:rPr>
              <a:pPr rtl="0"/>
              <a:t>26</a:t>
            </a:fld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19" y="1345856"/>
            <a:ext cx="7428792" cy="4049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068" y="578264"/>
            <a:ext cx="3738948" cy="615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26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Строение нервной системы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7819" y="3816631"/>
            <a:ext cx="9784080" cy="1737360"/>
          </a:xfrm>
        </p:spPr>
        <p:txBody>
          <a:bodyPr rtlCol="0"/>
          <a:lstStyle/>
          <a:p>
            <a:r>
              <a:rPr lang="ru-RU" sz="1800" dirty="0" smtClean="0"/>
              <a:t>Главные свойства нервной ткани - возбудимость </a:t>
            </a:r>
            <a:r>
              <a:rPr lang="ru-RU" sz="1800" dirty="0"/>
              <a:t>и проводимость</a:t>
            </a:r>
            <a:r>
              <a:rPr lang="ru-RU" sz="1800" dirty="0" smtClean="0"/>
              <a:t>.</a:t>
            </a:r>
          </a:p>
          <a:p>
            <a:r>
              <a:rPr lang="ru-RU" sz="1800" dirty="0"/>
              <a:t>Структурно-функциональная единица нервной системы - нейрон - </a:t>
            </a:r>
            <a:r>
              <a:rPr lang="ru-RU" sz="1800" dirty="0" err="1"/>
              <a:t>отростчатая</a:t>
            </a:r>
            <a:r>
              <a:rPr lang="ru-RU" sz="1800" dirty="0"/>
              <a:t> клетка, имеющая дендрит - отросток, по которому нервный импульс перемещается к телу нейрона, и аксон, по которому нервный импульс перемещается от тела нейрона.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6921" b="3692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86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Строение нервной системы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61" y="1091146"/>
            <a:ext cx="4889961" cy="33340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80003" y="1264904"/>
            <a:ext cx="534882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Длинный единичный отросток, предающий нервный </a:t>
            </a:r>
            <a:r>
              <a:rPr lang="ru-RU" dirty="0" smtClean="0"/>
              <a:t>импульс от </a:t>
            </a:r>
            <a:r>
              <a:rPr lang="ru-RU" dirty="0"/>
              <a:t>тела нейрона к другим нервным клеткам, называется </a:t>
            </a:r>
            <a:r>
              <a:rPr lang="ru-RU" dirty="0" smtClean="0"/>
              <a:t>аксоном. 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Короткие </a:t>
            </a:r>
            <a:r>
              <a:rPr lang="ru-RU" dirty="0"/>
              <a:t>отростки, </a:t>
            </a:r>
            <a:r>
              <a:rPr lang="ru-RU" dirty="0" smtClean="0"/>
              <a:t>по которым </a:t>
            </a:r>
            <a:r>
              <a:rPr lang="ru-RU" dirty="0"/>
              <a:t>импульс проводится к телу нейрона, называются </a:t>
            </a:r>
            <a:r>
              <a:rPr lang="ru-RU" dirty="0" smtClean="0"/>
              <a:t>дендритами. 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Аксоны</a:t>
            </a:r>
            <a:r>
              <a:rPr lang="ru-RU" dirty="0"/>
              <a:t>, объединяясь в пучки, образуют нервы . </a:t>
            </a:r>
            <a:endParaRPr lang="ru-RU" dirty="0" smtClean="0"/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Места на аксоне, в которых прерывается миелиновая оболочка, называются перехватами </a:t>
            </a:r>
            <a:r>
              <a:rPr lang="ru-RU" dirty="0" err="1" smtClean="0"/>
              <a:t>Ранвье</a:t>
            </a:r>
            <a:r>
              <a:rPr lang="ru-RU" dirty="0" smtClean="0"/>
              <a:t>. Они очень </a:t>
            </a:r>
            <a:r>
              <a:rPr lang="ru-RU" dirty="0"/>
              <a:t>богаты ионными каналами, что позволяет им принимать участие в обмене ионов, необходимых для восстановления потенциала действия.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8747" y="458889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Клетки </a:t>
            </a:r>
            <a:r>
              <a:rPr lang="ru-RU" dirty="0"/>
              <a:t>нейроглии (глиальные </a:t>
            </a:r>
            <a:r>
              <a:rPr lang="ru-RU" dirty="0" smtClean="0"/>
              <a:t>клетки) формируют </a:t>
            </a:r>
            <a:r>
              <a:rPr lang="ru-RU" dirty="0"/>
              <a:t>миелиновые оболочки вокруг </a:t>
            </a:r>
            <a:r>
              <a:rPr lang="ru-RU" dirty="0" smtClean="0"/>
              <a:t>аксонов: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вспомогательные </a:t>
            </a:r>
            <a:r>
              <a:rPr lang="ru-RU" dirty="0"/>
              <a:t>функции: опорная, трофическая (питательная</a:t>
            </a:r>
            <a:r>
              <a:rPr lang="ru-RU" dirty="0" smtClean="0"/>
              <a:t>), защитная</a:t>
            </a:r>
            <a:r>
              <a:rPr lang="ru-RU" dirty="0"/>
              <a:t>.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Нейроны </a:t>
            </a:r>
            <a:r>
              <a:rPr lang="ru-RU" dirty="0"/>
              <a:t>составляют лишь 25 % от всех клеток мозга, остальные </a:t>
            </a:r>
            <a:r>
              <a:rPr lang="ru-RU" dirty="0" smtClean="0"/>
              <a:t>75% </a:t>
            </a:r>
            <a:r>
              <a:rPr lang="ru-RU" dirty="0"/>
              <a:t>клеток относятся к нейроглии</a:t>
            </a:r>
          </a:p>
        </p:txBody>
      </p:sp>
    </p:spTree>
    <p:extLst>
      <p:ext uri="{BB962C8B-B14F-4D97-AF65-F5344CB8AC3E}">
        <p14:creationId xmlns:p14="http://schemas.microsoft.com/office/powerpoint/2010/main" val="2710330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Строение нервной системы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478137" y="1629416"/>
            <a:ext cx="55364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Нейроны связаны между собой синапсами – пространством между </a:t>
            </a:r>
            <a:r>
              <a:rPr lang="ru-RU" dirty="0" smtClean="0"/>
              <a:t>соседними клетками</a:t>
            </a:r>
            <a:r>
              <a:rPr lang="ru-RU" dirty="0"/>
              <a:t>, в котором осуществляется химическая передача нервного импульса с </a:t>
            </a:r>
            <a:r>
              <a:rPr lang="ru-RU" dirty="0" smtClean="0"/>
              <a:t>одного нейрона </a:t>
            </a:r>
            <a:r>
              <a:rPr lang="ru-RU" dirty="0"/>
              <a:t>на </a:t>
            </a:r>
            <a:r>
              <a:rPr lang="ru-RU" dirty="0" smtClean="0"/>
              <a:t>другой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Импульсы передаются </a:t>
            </a:r>
            <a:r>
              <a:rPr lang="ru-RU" dirty="0"/>
              <a:t>с помощью </a:t>
            </a:r>
            <a:r>
              <a:rPr lang="ru-RU" dirty="0" err="1"/>
              <a:t>нейромедиаторов</a:t>
            </a:r>
            <a:r>
              <a:rPr lang="ru-RU" dirty="0"/>
              <a:t> – </a:t>
            </a:r>
            <a:r>
              <a:rPr lang="ru-RU" dirty="0" smtClean="0"/>
              <a:t>биологически активных </a:t>
            </a:r>
            <a:r>
              <a:rPr lang="ru-RU" dirty="0"/>
              <a:t>веществ – норадреналина, ацетилхолина и др.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Существуют синапсы, которые </a:t>
            </a:r>
            <a:r>
              <a:rPr lang="ru-RU" dirty="0"/>
              <a:t>тормозят передачу нервного импульса.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14" y="1486397"/>
            <a:ext cx="5991133" cy="442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37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роцесс очистки мозга от погибших нейронов впервые смогли записать на видео  » 24Gadget.Ru :: Гаджеты и технологии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7" b="8367"/>
          <a:stretch>
            <a:fillRect/>
          </a:stretch>
        </p:blipFill>
        <p:spPr bwMode="auto">
          <a:xfrm>
            <a:off x="-74613" y="0"/>
            <a:ext cx="1219200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 descr="Фоновый блок с номером слайда">
            <a:extLst>
              <a:ext uri="{FF2B5EF4-FFF2-40B4-BE49-F238E27FC236}">
                <a16:creationId xmlns:a16="http://schemas.microsoft.com/office/drawing/2014/main" xmlns="" id="{AC2B5667-FA20-49C2-A3CD-B275BB41F618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smtClean="0">
                <a:solidFill>
                  <a:schemeClr val="bg1"/>
                </a:solidFill>
              </a:rPr>
              <a:pPr rtl="0"/>
              <a:t>3</a:t>
            </a:fld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Эволюция нервной системы</a:t>
            </a:r>
            <a:endParaRPr lang="ru-RU" dirty="0"/>
          </a:p>
        </p:txBody>
      </p:sp>
      <p:sp>
        <p:nvSpPr>
          <p:cNvPr id="11" name="Прямоугольник 10" descr="Контрастный блок заголовка">
            <a:extLst>
              <a:ext uri="{FF2B5EF4-FFF2-40B4-BE49-F238E27FC236}">
                <a16:creationId xmlns:a16="http://schemas.microsoft.com/office/drawing/2014/main" xmlns="" id="{DF754616-DC65-1841-9419-6C0DCBEB6DFB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611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Типы нейронов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923128" y="1966514"/>
            <a:ext cx="62688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– </a:t>
            </a:r>
            <a:r>
              <a:rPr lang="ru-RU" dirty="0"/>
              <a:t>чувствительные , или рецепторные , тела которых лежат вне ЦНС. Они </a:t>
            </a:r>
            <a:r>
              <a:rPr lang="ru-RU" dirty="0" smtClean="0"/>
              <a:t>передают импульс </a:t>
            </a:r>
            <a:r>
              <a:rPr lang="ru-RU" dirty="0"/>
              <a:t>от рецепторов в ЦНС;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– вставочные , осуществляющие передачу возбуждения с чувствительного </a:t>
            </a:r>
            <a:r>
              <a:rPr lang="ru-RU" dirty="0" smtClean="0"/>
              <a:t>на исполнительный </a:t>
            </a:r>
            <a:r>
              <a:rPr lang="ru-RU" dirty="0"/>
              <a:t>нейрон. Эти нейроны лежат в пределах ЦНС;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– исполнительные , или </a:t>
            </a:r>
            <a:r>
              <a:rPr lang="ru-RU" dirty="0" smtClean="0"/>
              <a:t>двигательные, тела которых </a:t>
            </a:r>
            <a:r>
              <a:rPr lang="ru-RU" dirty="0"/>
              <a:t>находятся в ЦНС или </a:t>
            </a:r>
            <a:r>
              <a:rPr lang="ru-RU" dirty="0" smtClean="0"/>
              <a:t>в симпатических </a:t>
            </a:r>
            <a:r>
              <a:rPr lang="ru-RU" dirty="0"/>
              <a:t>и парасимпатических узлах. Они обеспечивают передачу импульсов </a:t>
            </a:r>
            <a:r>
              <a:rPr lang="ru-RU" dirty="0" smtClean="0"/>
              <a:t>от ЦНС </a:t>
            </a:r>
            <a:r>
              <a:rPr lang="ru-RU" dirty="0"/>
              <a:t>к рабочим органам.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83" y="1691509"/>
            <a:ext cx="4919105" cy="368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62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Рефлекторная дуга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746804" y="791163"/>
            <a:ext cx="626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Путь, по которому нервные импульсы идут </a:t>
            </a:r>
            <a:r>
              <a:rPr lang="ru-RU" dirty="0" smtClean="0"/>
              <a:t>от рецепторов </a:t>
            </a:r>
            <a:r>
              <a:rPr lang="ru-RU" dirty="0"/>
              <a:t>к исполнительным </a:t>
            </a:r>
            <a:r>
              <a:rPr lang="ru-RU" dirty="0" smtClean="0"/>
              <a:t>органам (эффекторам</a:t>
            </a:r>
            <a:r>
              <a:rPr lang="ru-RU" dirty="0"/>
              <a:t>), называется рефлекторной дугой.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83" y="1691509"/>
            <a:ext cx="4919105" cy="36893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46804" y="2282440"/>
            <a:ext cx="62688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Рефлекторная дуга состоит из пяти отделов: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/>
              <a:t>Рецептор</a:t>
            </a:r>
            <a:r>
              <a:rPr lang="ru-RU" dirty="0"/>
              <a:t> (окончание дендрита чувствительного нейрона, воспринимает раздражение);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/>
              <a:t>чувствительный (центростремительный) </a:t>
            </a:r>
            <a:r>
              <a:rPr lang="ru-RU" b="1" i="1" dirty="0" smtClean="0"/>
              <a:t>нейрон </a:t>
            </a:r>
            <a:r>
              <a:rPr lang="ru-RU" i="1" dirty="0" smtClean="0"/>
              <a:t>- </a:t>
            </a:r>
            <a:r>
              <a:rPr lang="ru-RU" dirty="0"/>
              <a:t>передает возбуждение к ЦНС;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/>
              <a:t>вставочный </a:t>
            </a:r>
            <a:r>
              <a:rPr lang="ru-RU" b="1" i="1" dirty="0" smtClean="0"/>
              <a:t>нейрон </a:t>
            </a:r>
            <a:r>
              <a:rPr lang="ru-RU" dirty="0" smtClean="0"/>
              <a:t>- </a:t>
            </a:r>
            <a:r>
              <a:rPr lang="ru-RU" dirty="0"/>
              <a:t>происходит переключение возбуждения с чувствительных нейронов </a:t>
            </a:r>
            <a:r>
              <a:rPr lang="ru-RU" dirty="0" smtClean="0"/>
              <a:t>на двигательные</a:t>
            </a:r>
            <a:r>
              <a:rPr lang="ru-RU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/>
              <a:t>двигательный (центробежный) </a:t>
            </a:r>
            <a:r>
              <a:rPr lang="ru-RU" b="1" i="1" dirty="0" smtClean="0"/>
              <a:t>нейро</a:t>
            </a:r>
            <a:r>
              <a:rPr lang="ru-RU" b="1" dirty="0" smtClean="0"/>
              <a:t>н </a:t>
            </a:r>
            <a:r>
              <a:rPr lang="ru-RU" dirty="0" smtClean="0"/>
              <a:t>- </a:t>
            </a:r>
            <a:r>
              <a:rPr lang="ru-RU" dirty="0"/>
              <a:t>несет возбуждение (сигнал) от ЦНС к рабочему органу;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/>
              <a:t>эффектор (рабочий орган</a:t>
            </a:r>
            <a:r>
              <a:rPr lang="ru-RU" i="1" dirty="0"/>
              <a:t>)</a:t>
            </a:r>
            <a:r>
              <a:rPr lang="ru-RU" dirty="0"/>
              <a:t>- осуществляет эффект, реакцию в ответ на раздражение рецептора.</a:t>
            </a:r>
          </a:p>
        </p:txBody>
      </p:sp>
    </p:spTree>
    <p:extLst>
      <p:ext uri="{BB962C8B-B14F-4D97-AF65-F5344CB8AC3E}">
        <p14:creationId xmlns:p14="http://schemas.microsoft.com/office/powerpoint/2010/main" val="2370196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258" y="0"/>
            <a:ext cx="8563971" cy="641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66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533257"/>
            <a:ext cx="9464722" cy="593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21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ЦНС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74100" y="1477222"/>
            <a:ext cx="626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Головной и спинной мозг состоит из серого и белого вещества.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7361"/>
            <a:ext cx="5238750" cy="34385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60536" y="2356723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Серое </a:t>
            </a:r>
            <a:r>
              <a:rPr lang="ru-RU" b="1" dirty="0" smtClean="0"/>
              <a:t>вещество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Вставочные нейроны, тела и </a:t>
            </a:r>
            <a:r>
              <a:rPr lang="ru-RU" dirty="0" smtClean="0"/>
              <a:t>дендриты двигательных нейронов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спинном мозге находится в </a:t>
            </a:r>
            <a:r>
              <a:rPr lang="ru-RU" dirty="0" smtClean="0"/>
              <a:t>центре, вокруг </a:t>
            </a:r>
            <a:r>
              <a:rPr lang="ru-RU" dirty="0"/>
              <a:t>спинно-мозгового </a:t>
            </a:r>
            <a:r>
              <a:rPr lang="ru-RU" dirty="0" smtClean="0"/>
              <a:t>канала, в </a:t>
            </a:r>
            <a:r>
              <a:rPr lang="ru-RU" dirty="0"/>
              <a:t>головном мозге – на </a:t>
            </a:r>
            <a:r>
              <a:rPr lang="ru-RU" dirty="0" smtClean="0"/>
              <a:t>поверхности, образуя </a:t>
            </a:r>
            <a:r>
              <a:rPr lang="ru-RU" dirty="0"/>
              <a:t>кору и отдельные скопления </a:t>
            </a:r>
            <a:r>
              <a:rPr lang="ru-RU" dirty="0" smtClean="0"/>
              <a:t>– ядра</a:t>
            </a:r>
            <a:r>
              <a:rPr lang="ru-RU" dirty="0"/>
              <a:t>, в белом веществе;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431" y="4388048"/>
            <a:ext cx="2581052" cy="228555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9601" y="488210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b="1" dirty="0"/>
              <a:t>Белое </a:t>
            </a:r>
            <a:r>
              <a:rPr lang="ru-RU" b="1" dirty="0" smtClean="0"/>
              <a:t>вещество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</a:t>
            </a:r>
            <a:r>
              <a:rPr lang="ru-RU" dirty="0" smtClean="0"/>
              <a:t>остоит </a:t>
            </a:r>
            <a:r>
              <a:rPr lang="ru-RU" dirty="0"/>
              <a:t>из аксонов</a:t>
            </a:r>
            <a:r>
              <a:rPr lang="ru-R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Оно представляет собой проводящие пути для импульсов. В спинном мозге оно окружает серое вещество, а в головном — спрятано под корой. </a:t>
            </a:r>
          </a:p>
        </p:txBody>
      </p:sp>
    </p:spTree>
    <p:extLst>
      <p:ext uri="{BB962C8B-B14F-4D97-AF65-F5344CB8AC3E}">
        <p14:creationId xmlns:p14="http://schemas.microsoft.com/office/powerpoint/2010/main" val="4247217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ЦНС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14" y="1285231"/>
            <a:ext cx="4867091" cy="33721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65689" y="1091146"/>
            <a:ext cx="389134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Спинной мозг выполняет две основные функции: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Проводниковая–проведение импульсов от головного мозга к органам и обратно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Рефлекторная–замыкаются дуги безусловных рефлексов</a:t>
            </a:r>
            <a:r>
              <a:rPr lang="ru-RU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455" y="1682077"/>
            <a:ext cx="2129351" cy="428249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6648" y="4685195"/>
            <a:ext cx="75788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 человека 31—33 сегмента: 8 шейных, 12 грудных, 5 поясничных, 5 крестцовых и 1—3 копчиковых.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От </a:t>
            </a:r>
            <a:r>
              <a:rPr lang="ru-RU" dirty="0"/>
              <a:t>каждого сегмента отходит группа нервных волокон — корешковые нити, которые, соединяясь, образуют спинномозговые корешки. Каждая пара корешков соответствует одному из позвонков и выходит из позвоночного канала через отверстие между ними</a:t>
            </a:r>
          </a:p>
        </p:txBody>
      </p:sp>
    </p:spTree>
    <p:extLst>
      <p:ext uri="{BB962C8B-B14F-4D97-AF65-F5344CB8AC3E}">
        <p14:creationId xmlns:p14="http://schemas.microsoft.com/office/powerpoint/2010/main" val="2074104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ЦНС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282" y="1021492"/>
            <a:ext cx="7506927" cy="56301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361" y="1820714"/>
            <a:ext cx="5812200" cy="43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56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ЦНС (строение головного мозга)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417274" y="1820215"/>
            <a:ext cx="53463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головном мозге различают пять отделов: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продолговатый мозг;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задний (мост и мозжечок);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средний мозг;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промежуточный мозг;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конечный мозг (большие полушария).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26" y="1648570"/>
            <a:ext cx="6045610" cy="427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368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ЦНС (строение головного мозга)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8411" y="1493268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1" dirty="0"/>
              <a:t>Ствол мозга</a:t>
            </a:r>
          </a:p>
          <a:p>
            <a:r>
              <a:rPr lang="ru-RU" dirty="0"/>
              <a:t>Состав: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продолговатый мозг;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мост;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мозжечок;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Функции </a:t>
            </a:r>
            <a:r>
              <a:rPr lang="ru-RU" dirty="0"/>
              <a:t>ствола мозга: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/>
              <a:t>рефлекторная: </a:t>
            </a:r>
            <a:r>
              <a:rPr lang="ru-RU" dirty="0"/>
              <a:t>поведенческие рефлексы;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/>
              <a:t>проводниковая: </a:t>
            </a:r>
            <a:r>
              <a:rPr lang="ru-RU" dirty="0"/>
              <a:t>восходящие и нисходящие нервные пути ЦНС;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/>
              <a:t>ассоциативная:</a:t>
            </a:r>
            <a:r>
              <a:rPr lang="ru-RU" dirty="0"/>
              <a:t> обеспечивает взаимодействие спинного мозга, ствола и больших полушарий головного мозга.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843" y="1347740"/>
            <a:ext cx="5366951" cy="370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903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ЦНС (строение головного мозга)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8411" y="1493268"/>
            <a:ext cx="6096000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1" dirty="0"/>
              <a:t>Продолговатый </a:t>
            </a:r>
            <a:r>
              <a:rPr lang="ru-RU" sz="2800" b="1" i="1" dirty="0" smtClean="0"/>
              <a:t>мозг</a:t>
            </a:r>
          </a:p>
          <a:p>
            <a:endParaRPr lang="ru-RU" sz="2800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основании заднего мозга располагается</a:t>
            </a:r>
          </a:p>
          <a:p>
            <a:r>
              <a:rPr lang="ru-RU" dirty="0"/>
              <a:t>продолговатый мозг, который является</a:t>
            </a:r>
          </a:p>
          <a:p>
            <a:r>
              <a:rPr lang="ru-RU" dirty="0"/>
              <a:t>продолжением </a:t>
            </a:r>
            <a:r>
              <a:rPr lang="ru-RU" dirty="0" smtClean="0"/>
              <a:t>спинного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Продолговатый мозг контролирует базовые</a:t>
            </a:r>
          </a:p>
          <a:p>
            <a:r>
              <a:rPr lang="ru-RU" dirty="0"/>
              <a:t>биологические функции организма:</a:t>
            </a:r>
          </a:p>
          <a:p>
            <a:r>
              <a:rPr lang="ru-RU" dirty="0"/>
              <a:t>деятельность сердечно-сосудистой и</a:t>
            </a:r>
          </a:p>
          <a:p>
            <a:r>
              <a:rPr lang="ru-RU" dirty="0"/>
              <a:t>дыхательных систем, рефлексы (глотание,</a:t>
            </a:r>
          </a:p>
          <a:p>
            <a:r>
              <a:rPr lang="ru-RU" dirty="0"/>
              <a:t>кашель, чихание и др.) и т.п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Серое вещество располагается отдельными скоплениями ядер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561" y="1091146"/>
            <a:ext cx="5495925" cy="37242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870" y="4112737"/>
            <a:ext cx="3748987" cy="258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3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Простейшие</a:t>
            </a:r>
            <a:endParaRPr lang="ru-RU" dirty="0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xmlns="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ru-RU" dirty="0" smtClean="0"/>
              <a:t>Нет нервной системы, но есть хемотаксис </a:t>
            </a:r>
            <a:r>
              <a:rPr lang="ru-RU" dirty="0"/>
              <a:t>– двигательная реакция микроорганизмов на химический раздражитель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Положительный хемотаксис – стремление к химическому раздражителю (свет, пит. вещества)</a:t>
            </a:r>
          </a:p>
          <a:p>
            <a:r>
              <a:rPr lang="ru-RU" dirty="0" smtClean="0"/>
              <a:t>Отрицательный – от раздражителя (токсины, соль)</a:t>
            </a:r>
            <a:endParaRPr lang="ru-RU" dirty="0"/>
          </a:p>
          <a:p>
            <a:pPr rtl="0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624" y="795680"/>
            <a:ext cx="42100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97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ЦНС (строение головного мозга)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8411" y="1493268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1" dirty="0" smtClean="0"/>
              <a:t>Варолиев Мост</a:t>
            </a:r>
          </a:p>
          <a:p>
            <a:endParaRPr lang="ru-RU" sz="2800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Мост лежит выше продолговатого мозга. Это утолщенный валик с поперечно расположенными волокнами, которые образуют его белое вещество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i="1" dirty="0"/>
              <a:t>Функции </a:t>
            </a:r>
            <a:r>
              <a:rPr lang="ru-RU" i="1" dirty="0" err="1"/>
              <a:t>Варолиева</a:t>
            </a:r>
            <a:r>
              <a:rPr lang="ru-RU" i="1" dirty="0"/>
              <a:t> моста: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передача информации из спинного мозга в отделы головного мозга;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сознательный контроль за движениями тела;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восприятие положения тела в пространстве;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чувствительность языковых сосочков, кожи лица, слизистой носа, конъюнктив глаз;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мимика;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акт принятия пищи.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255" y="1768570"/>
            <a:ext cx="4849648" cy="428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40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ЦНС (строение головного мозга)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6649" y="1354768"/>
            <a:ext cx="4621427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Мозжечок</a:t>
            </a:r>
          </a:p>
          <a:p>
            <a:endParaRPr lang="ru-RU" sz="2800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Состоит из двух полушарий и червя, который соединяет полушария между собой. Белое вещество мозжечка покрыто корой из серого вещества. Поверхность мозжечка испещрена бороздами</a:t>
            </a:r>
            <a:r>
              <a:rPr lang="ru-R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r>
              <a:rPr lang="ru-RU" dirty="0"/>
              <a:t>Функции мозжечка: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координация движений;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поддержание мышечного тонуса.</a:t>
            </a: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1921088"/>
            <a:ext cx="666750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943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ЦНС (строение головного мозга)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5989" y="1214724"/>
            <a:ext cx="7652951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/>
              <a:t>Средний </a:t>
            </a:r>
            <a:r>
              <a:rPr lang="ru-RU" sz="2800" b="1" i="1" dirty="0" smtClean="0"/>
              <a:t>мозг</a:t>
            </a:r>
          </a:p>
          <a:p>
            <a:endParaRPr lang="ru-RU" sz="2800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Средний мозг соединяет задний мозг с промежуточным</a:t>
            </a:r>
            <a:r>
              <a:rPr lang="ru-R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На территории среднего мозга </a:t>
            </a:r>
            <a:r>
              <a:rPr lang="ru-RU" dirty="0" smtClean="0"/>
              <a:t>находятся таламус </a:t>
            </a:r>
            <a:r>
              <a:rPr lang="ru-RU" dirty="0"/>
              <a:t>и гипоталамус (составляют </a:t>
            </a:r>
            <a:r>
              <a:rPr lang="ru-RU" dirty="0" smtClean="0"/>
              <a:t>основу важнейшей </a:t>
            </a:r>
            <a:r>
              <a:rPr lang="ru-RU" dirty="0"/>
              <a:t>мозговой структуры </a:t>
            </a:r>
            <a:r>
              <a:rPr lang="ru-RU" dirty="0" smtClean="0"/>
              <a:t>− </a:t>
            </a:r>
            <a:r>
              <a:rPr lang="ru-RU" dirty="0" err="1" smtClean="0"/>
              <a:t>лимбической</a:t>
            </a:r>
            <a:r>
              <a:rPr lang="ru-RU" dirty="0" smtClean="0"/>
              <a:t> </a:t>
            </a:r>
            <a:r>
              <a:rPr lang="ru-RU" dirty="0"/>
              <a:t>системы.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 err="1"/>
              <a:t>Лимбическая</a:t>
            </a:r>
            <a:r>
              <a:rPr lang="ru-RU" dirty="0"/>
              <a:t> система отвечает </a:t>
            </a:r>
            <a:r>
              <a:rPr lang="ru-RU" dirty="0" smtClean="0"/>
              <a:t>за функционирова­ние </a:t>
            </a:r>
            <a:r>
              <a:rPr lang="ru-RU" dirty="0"/>
              <a:t>важнейшего </a:t>
            </a:r>
            <a:r>
              <a:rPr lang="ru-RU" dirty="0" smtClean="0"/>
              <a:t>элемента психической </a:t>
            </a:r>
            <a:r>
              <a:rPr lang="ru-RU" dirty="0"/>
              <a:t>структуры человека −эмоции.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Функции: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сенсорная функция: проведение зрительной и слуховой информации; ориентировочные рефлексы;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проводниковая функция: через него проходят все восходящие пути к вышележащим таламусу, большим полушариям и мозжечку. Нисходящие пути идут через средний мозг к продолговатому и спинному мозгу;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двигательная функция: например движение глазных яблок.</a:t>
            </a:r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394" y="1843217"/>
            <a:ext cx="3265243" cy="297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053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ЦНС (строение головного мозга)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8897" y="1181773"/>
            <a:ext cx="7652951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Таламус</a:t>
            </a:r>
            <a:endParaRPr lang="ru-RU" sz="2800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Таламус </a:t>
            </a:r>
            <a:r>
              <a:rPr lang="ru-RU" dirty="0" smtClean="0"/>
              <a:t>– главны</a:t>
            </a:r>
            <a:r>
              <a:rPr lang="ru-RU" dirty="0"/>
              <a:t>й</a:t>
            </a:r>
            <a:r>
              <a:rPr lang="ru-RU" dirty="0" smtClean="0"/>
              <a:t> контролер </a:t>
            </a:r>
            <a:r>
              <a:rPr lang="ru-RU" dirty="0"/>
              <a:t>тела. С</a:t>
            </a:r>
            <a:r>
              <a:rPr lang="ru-RU" dirty="0" smtClean="0"/>
              <a:t>обирает </a:t>
            </a:r>
            <a:r>
              <a:rPr lang="ru-RU" dirty="0"/>
              <a:t>информацию от </a:t>
            </a:r>
            <a:r>
              <a:rPr lang="ru-RU" dirty="0" smtClean="0"/>
              <a:t>органов, </a:t>
            </a:r>
            <a:r>
              <a:rPr lang="ru-RU" dirty="0"/>
              <a:t>сенсорных систем и решает, какую из полученной информации ему нужно передать дальше в центре принятия решений в коре больших </a:t>
            </a:r>
            <a:r>
              <a:rPr lang="ru-RU" dirty="0" smtClean="0"/>
              <a:t>полушарий, чтобы она дальше </a:t>
            </a:r>
            <a:r>
              <a:rPr lang="ru-RU" dirty="0"/>
              <a:t>использовалась в регулировке программ поведения</a:t>
            </a:r>
            <a:r>
              <a:rPr lang="ru-R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r>
              <a:rPr lang="ru-RU" i="1" dirty="0"/>
              <a:t>Функции таламуса: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первичная обработка зрительных, слуховых и вкусовых сигналов;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запоминание;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двигательные реакции: сосание, жевание, глотание, смех;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центр организации и реализации инстинктов, влечений, эмоций.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Повреждение таламуса может привести к амнезии, вызвать </a:t>
            </a:r>
            <a:r>
              <a:rPr lang="ru-RU" dirty="0" smtClean="0"/>
              <a:t>тремор.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993" y="2036161"/>
            <a:ext cx="3920278" cy="283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218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ЦНС (строение головного мозга)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8897" y="1181773"/>
            <a:ext cx="7652951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Гипоталамус</a:t>
            </a:r>
          </a:p>
          <a:p>
            <a:r>
              <a:rPr lang="ru-RU" dirty="0"/>
              <a:t>Гипоталамус − передаточная станция </a:t>
            </a:r>
            <a:r>
              <a:rPr lang="ru-RU" dirty="0" smtClean="0"/>
              <a:t>для внутренних </a:t>
            </a:r>
            <a:r>
              <a:rPr lang="ru-RU" dirty="0"/>
              <a:t>регуляторных систем (</a:t>
            </a:r>
            <a:r>
              <a:rPr lang="ru-RU" dirty="0" smtClean="0"/>
              <a:t>контроль химического </a:t>
            </a:r>
            <a:r>
              <a:rPr lang="ru-RU" dirty="0"/>
              <a:t>состава крови и </a:t>
            </a:r>
            <a:r>
              <a:rPr lang="ru-RU" dirty="0" smtClean="0"/>
              <a:t>прием инструкций </a:t>
            </a:r>
            <a:r>
              <a:rPr lang="ru-RU" dirty="0"/>
              <a:t>от других частей мозга</a:t>
            </a:r>
            <a:r>
              <a:rPr lang="ru-RU" dirty="0" smtClean="0"/>
              <a:t>).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 </a:t>
            </a:r>
            <a:r>
              <a:rPr lang="ru-RU" dirty="0"/>
              <a:t>гипота­ламусе располагаются центры гомеостаза, теплорегуляции, голода и насыщения, жажды и ее удовлетворения, полового поведения, страха, ярости</a:t>
            </a:r>
            <a:r>
              <a:rPr lang="ru-RU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Является </a:t>
            </a:r>
            <a:r>
              <a:rPr lang="ru-RU" dirty="0"/>
              <a:t>центром регуляции цикла бодрство­вание — сон. При этом задний гипоталамус активизирует бодрствова­ние; передний — сон.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регулирует деятельность гипофиза;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гипоталамусе и гипофизе образуются </a:t>
            </a:r>
            <a:r>
              <a:rPr lang="ru-RU" dirty="0" err="1"/>
              <a:t>нейрорегуляторные</a:t>
            </a:r>
            <a:r>
              <a:rPr lang="ru-RU" dirty="0"/>
              <a:t> пептиды — </a:t>
            </a:r>
            <a:r>
              <a:rPr lang="ru-RU" dirty="0" err="1"/>
              <a:t>энкефалины</a:t>
            </a:r>
            <a:r>
              <a:rPr lang="ru-RU" dirty="0"/>
              <a:t> и </a:t>
            </a:r>
            <a:r>
              <a:rPr lang="ru-RU" dirty="0" err="1"/>
              <a:t>эндорфины</a:t>
            </a:r>
            <a:r>
              <a:rPr lang="ru-RU" dirty="0"/>
              <a:t>, обладающие морфиноподобным действием и способствующие снижению стресса.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574" y="1568741"/>
            <a:ext cx="5003386" cy="375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132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ЦНС (строение головного мозга)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8897" y="1181773"/>
            <a:ext cx="765295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Гипофиз</a:t>
            </a:r>
          </a:p>
          <a:p>
            <a:endParaRPr lang="ru-RU" sz="2800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гипофиз посредством гормонов дирижирует работу эндокринных желез, которые, в свою очередь, вырабатывают собственные гормоны.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Выделяет </a:t>
            </a:r>
            <a:r>
              <a:rPr lang="ru-RU" dirty="0" err="1" smtClean="0"/>
              <a:t>эффекторные</a:t>
            </a:r>
            <a:r>
              <a:rPr lang="ru-RU" dirty="0" smtClean="0"/>
              <a:t> </a:t>
            </a:r>
            <a:r>
              <a:rPr lang="ru-RU" dirty="0"/>
              <a:t>гормоны, которые оказывают непосредственное влияние на органы-мишени. Например, гормон роста стимулирует рост костей в длину.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996" y="3888501"/>
            <a:ext cx="3548686" cy="26615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622" y="1091146"/>
            <a:ext cx="4677269" cy="399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859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ЦНС (строение головного мозга)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086" y="1330044"/>
            <a:ext cx="825817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595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ЦНС (строение головного мозга)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6562" y="1008778"/>
            <a:ext cx="7652951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/>
              <a:t>Передний </a:t>
            </a:r>
            <a:r>
              <a:rPr lang="ru-RU" sz="2800" b="1" i="1" dirty="0" smtClean="0"/>
              <a:t>мозг</a:t>
            </a:r>
          </a:p>
          <a:p>
            <a:endParaRPr lang="ru-RU" sz="2800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Состоит из правого и левого полушарий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Полушария </a:t>
            </a:r>
            <a:r>
              <a:rPr lang="ru-RU" dirty="0"/>
              <a:t>соединены несколькими </a:t>
            </a:r>
            <a:r>
              <a:rPr lang="ru-RU" dirty="0" smtClean="0"/>
              <a:t>пучками нервных </a:t>
            </a:r>
            <a:r>
              <a:rPr lang="ru-RU" dirty="0"/>
              <a:t>волокон − мозолистым </a:t>
            </a:r>
            <a:r>
              <a:rPr lang="ru-RU" dirty="0" smtClean="0"/>
              <a:t>телом, которое </a:t>
            </a:r>
            <a:r>
              <a:rPr lang="ru-RU" dirty="0"/>
              <a:t>служит каналом связи между ними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Каждое полушарие представляет </a:t>
            </a:r>
            <a:r>
              <a:rPr lang="ru-RU" dirty="0" smtClean="0"/>
              <a:t>собой зеркальное </a:t>
            </a:r>
            <a:r>
              <a:rPr lang="ru-RU" dirty="0"/>
              <a:t>отображение другого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Л</a:t>
            </a:r>
            <a:r>
              <a:rPr lang="ru-RU" dirty="0" smtClean="0"/>
              <a:t>евое </a:t>
            </a:r>
            <a:r>
              <a:rPr lang="ru-RU" dirty="0"/>
              <a:t>полушарие контролирует правую </a:t>
            </a:r>
            <a:r>
              <a:rPr lang="ru-RU" dirty="0" smtClean="0"/>
              <a:t>сторону тела</a:t>
            </a:r>
            <a:r>
              <a:rPr lang="ru-RU" dirty="0"/>
              <a:t>, правое − левую сторону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Общая </a:t>
            </a:r>
            <a:r>
              <a:rPr lang="ru-RU" dirty="0"/>
              <a:t>поверхность коры головного мозга увеличивается за счет многочисленных борозд, которые делят всю поверхность полушария на доли.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590" y="1830561"/>
            <a:ext cx="4901513" cy="34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637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8" y="236604"/>
            <a:ext cx="11174186" cy="590931"/>
          </a:xfrm>
        </p:spPr>
        <p:txBody>
          <a:bodyPr rtlCol="0"/>
          <a:lstStyle/>
          <a:p>
            <a:pPr rtl="0"/>
            <a:r>
              <a:rPr lang="ru-RU" dirty="0" smtClean="0"/>
              <a:t>ЦНС (строение головного мозга)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0088" y="827535"/>
            <a:ext cx="654908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/>
              <a:t>Передний </a:t>
            </a:r>
            <a:r>
              <a:rPr lang="ru-RU" sz="2800" b="1" i="1" dirty="0" smtClean="0"/>
              <a:t>мозг</a:t>
            </a:r>
          </a:p>
          <a:p>
            <a:r>
              <a:rPr lang="ru-RU" dirty="0"/>
              <a:t>Три главные борозды — центральная, боковая и теменно-затылочная — делят каждое полушарие на четыре доли: лобную, теменную, затылочную и височную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каждой доли мозга </a:t>
            </a:r>
            <a:r>
              <a:rPr lang="ru-RU" dirty="0" smtClean="0"/>
              <a:t>локализованы определенные </a:t>
            </a:r>
            <a:r>
              <a:rPr lang="ru-RU" dirty="0"/>
              <a:t>функции</a:t>
            </a:r>
            <a:r>
              <a:rPr lang="ru-RU" dirty="0" smtClean="0"/>
              <a:t>:</a:t>
            </a:r>
          </a:p>
          <a:p>
            <a:r>
              <a:rPr lang="ru-RU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затылочная</a:t>
            </a:r>
            <a:r>
              <a:rPr lang="ru-RU" sz="1600" dirty="0" smtClean="0"/>
              <a:t> отвечает </a:t>
            </a:r>
            <a:r>
              <a:rPr lang="ru-RU" sz="1600" dirty="0"/>
              <a:t>за </a:t>
            </a:r>
            <a:r>
              <a:rPr lang="ru-RU" sz="1600" dirty="0" smtClean="0"/>
              <a:t>зрение. </a:t>
            </a:r>
            <a:r>
              <a:rPr lang="ru-RU" sz="1600" dirty="0"/>
              <a:t>Ф</a:t>
            </a:r>
            <a:r>
              <a:rPr lang="ru-RU" sz="1600" dirty="0" smtClean="0"/>
              <a:t>ормируется </a:t>
            </a:r>
            <a:r>
              <a:rPr lang="ru-RU" sz="1600" dirty="0"/>
              <a:t>зрительное изображение. </a:t>
            </a: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височная</a:t>
            </a:r>
            <a:r>
              <a:rPr lang="ru-RU" sz="1600" dirty="0" smtClean="0"/>
              <a:t> </a:t>
            </a:r>
            <a:r>
              <a:rPr lang="ru-RU" sz="1600" dirty="0"/>
              <a:t>− за </a:t>
            </a:r>
            <a:r>
              <a:rPr lang="ru-RU" sz="1600" dirty="0" smtClean="0"/>
              <a:t>слух. Центры </a:t>
            </a:r>
            <a:r>
              <a:rPr lang="ru-RU" sz="1600" dirty="0"/>
              <a:t>вкуса и обоняния расположены на внутренней </a:t>
            </a:r>
            <a:r>
              <a:rPr lang="ru-RU" sz="1600" dirty="0" smtClean="0"/>
              <a:t>поверхности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теменная</a:t>
            </a:r>
            <a:r>
              <a:rPr lang="ru-RU" sz="1600" dirty="0" smtClean="0"/>
              <a:t> </a:t>
            </a:r>
            <a:r>
              <a:rPr lang="ru-RU" sz="1600" dirty="0"/>
              <a:t>− за реакцию </a:t>
            </a:r>
            <a:r>
              <a:rPr lang="ru-RU" sz="1600" dirty="0" smtClean="0"/>
              <a:t>на сенсорные </a:t>
            </a:r>
            <a:r>
              <a:rPr lang="ru-RU" sz="1600" dirty="0"/>
              <a:t>стимулы и </a:t>
            </a:r>
            <a:r>
              <a:rPr lang="ru-RU" sz="1600" dirty="0" smtClean="0"/>
              <a:t>управление движениями</a:t>
            </a:r>
            <a:r>
              <a:rPr lang="ru-RU" sz="1600" dirty="0"/>
              <a:t>, </a:t>
            </a: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лобная </a:t>
            </a:r>
            <a:r>
              <a:rPr lang="ru-RU" sz="1600" dirty="0" smtClean="0"/>
              <a:t>координирует функции </a:t>
            </a:r>
            <a:r>
              <a:rPr lang="ru-RU" sz="1600" dirty="0"/>
              <a:t>других областей коры. </a:t>
            </a:r>
            <a:r>
              <a:rPr lang="ru-RU" sz="1600" dirty="0" smtClean="0"/>
              <a:t> Приходит </a:t>
            </a:r>
            <a:r>
              <a:rPr lang="ru-RU" sz="1600" dirty="0"/>
              <a:t>информация обо всех ощущениях. П</a:t>
            </a:r>
            <a:r>
              <a:rPr lang="ru-RU" sz="1600" dirty="0" smtClean="0"/>
              <a:t>роисходит </a:t>
            </a:r>
            <a:r>
              <a:rPr lang="ru-RU" sz="1600" dirty="0"/>
              <a:t>ее суммарный анализ и создается целостное представление об образе. Поэтому эту зону коры называют ассоциативной. </a:t>
            </a:r>
            <a:r>
              <a:rPr lang="ru-RU" sz="1600" dirty="0" smtClean="0"/>
              <a:t>Связана </a:t>
            </a:r>
            <a:r>
              <a:rPr lang="ru-RU" sz="1600" dirty="0"/>
              <a:t>способность к обучению</a:t>
            </a: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964" y="2545491"/>
            <a:ext cx="4600536" cy="308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983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48" y="364388"/>
            <a:ext cx="11174186" cy="590931"/>
          </a:xfrm>
        </p:spPr>
        <p:txBody>
          <a:bodyPr rtlCol="0"/>
          <a:lstStyle/>
          <a:p>
            <a:r>
              <a:rPr lang="ru-RU" dirty="0"/>
              <a:t>Вегетативная нервная система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71848" y="955319"/>
            <a:ext cx="751291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Функционально нервная система подразделяется на соматическую и вегетативную (автономную</a:t>
            </a:r>
            <a:r>
              <a:rPr lang="ru-RU" dirty="0" smtClean="0"/>
              <a:t>).</a:t>
            </a:r>
          </a:p>
          <a:p>
            <a:endParaRPr lang="ru-RU" dirty="0"/>
          </a:p>
          <a:p>
            <a:r>
              <a:rPr lang="ru-RU" b="1" dirty="0"/>
              <a:t>Соматическая </a:t>
            </a:r>
            <a:endParaRPr lang="ru-RU" b="1" dirty="0" smtClean="0"/>
          </a:p>
          <a:p>
            <a:r>
              <a:rPr lang="ru-RU" dirty="0" smtClean="0"/>
              <a:t>Регулирует </a:t>
            </a:r>
            <a:r>
              <a:rPr lang="ru-RU" dirty="0"/>
              <a:t>мышцы туловища, конечностей, головы и некоторых внутренних органов (гортань, язык, глотка). С </a:t>
            </a:r>
            <a:r>
              <a:rPr lang="ru-RU" dirty="0" smtClean="0"/>
              <a:t>ней </a:t>
            </a:r>
            <a:r>
              <a:rPr lang="ru-RU" dirty="0"/>
              <a:t>человек осуществляет произвольный контроль собственного организма, </a:t>
            </a:r>
            <a:r>
              <a:rPr lang="ru-RU" dirty="0" smtClean="0"/>
              <a:t>может </a:t>
            </a:r>
            <a:r>
              <a:rPr lang="ru-RU" dirty="0"/>
              <a:t>перемещаться в пространстве, выражать эмоции, говорить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dirty="0" smtClean="0"/>
              <a:t>Вегетативная</a:t>
            </a:r>
          </a:p>
          <a:p>
            <a:r>
              <a:rPr lang="ru-RU" dirty="0" smtClean="0"/>
              <a:t>Отдел нервной </a:t>
            </a:r>
            <a:r>
              <a:rPr lang="ru-RU" dirty="0"/>
              <a:t>системы, регулирующий деятельность внутренних органов, желез внутренней и внешней секреции, кровеносных и лимфатических сосудов. </a:t>
            </a:r>
            <a:r>
              <a:rPr lang="ru-RU" dirty="0" smtClean="0"/>
              <a:t>Не зависит </a:t>
            </a:r>
            <a:r>
              <a:rPr lang="ru-RU" dirty="0"/>
              <a:t>от </a:t>
            </a:r>
            <a:r>
              <a:rPr lang="ru-RU" dirty="0" smtClean="0"/>
              <a:t>воли. </a:t>
            </a:r>
            <a:r>
              <a:rPr lang="ru-RU" dirty="0"/>
              <a:t>В</a:t>
            </a:r>
            <a:r>
              <a:rPr lang="ru-RU" dirty="0" smtClean="0"/>
              <a:t>се </a:t>
            </a:r>
            <a:r>
              <a:rPr lang="ru-RU" dirty="0"/>
              <a:t>функции подчиняются </a:t>
            </a:r>
            <a:r>
              <a:rPr lang="ru-RU" dirty="0" smtClean="0"/>
              <a:t>ЦНС, </a:t>
            </a:r>
            <a:r>
              <a:rPr lang="ru-RU" dirty="0"/>
              <a:t>в первую очередь — коре больших </a:t>
            </a:r>
            <a:r>
              <a:rPr lang="ru-RU" dirty="0" smtClean="0"/>
              <a:t>полушарий. 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нервная регуляция функций всех органов и тканей организма (кроме скелетных мышц);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регуляция обмена веществ;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поддержание гомеостаза организма;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приспособительные реакции всех позвоночных.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758" y="1351133"/>
            <a:ext cx="410527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38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Кишечнополостные</a:t>
            </a:r>
            <a:endParaRPr lang="ru-RU" dirty="0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xmlns="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6" y="1463040"/>
            <a:ext cx="6712366" cy="4770098"/>
          </a:xfrm>
        </p:spPr>
        <p:txBody>
          <a:bodyPr rtlCol="0"/>
          <a:lstStyle/>
          <a:p>
            <a:r>
              <a:rPr lang="ru-RU" dirty="0"/>
              <a:t>В</a:t>
            </a:r>
            <a:r>
              <a:rPr lang="ru-RU" dirty="0" smtClean="0"/>
              <a:t>первые появляется нервная система. </a:t>
            </a:r>
            <a:r>
              <a:rPr lang="ru-RU" dirty="0"/>
              <a:t>Она диффузного (сетчатого) типа, то есть нервные клетки распределены в эктодерме </a:t>
            </a:r>
            <a:r>
              <a:rPr lang="ru-RU" dirty="0" smtClean="0"/>
              <a:t>равномерно. Нет скоплений </a:t>
            </a:r>
            <a:r>
              <a:rPr lang="ru-RU" dirty="0"/>
              <a:t>нервных клеток (нервных узлов, нервных стволов</a:t>
            </a:r>
            <a:r>
              <a:rPr lang="ru-RU" dirty="0" smtClean="0"/>
              <a:t>).</a:t>
            </a:r>
          </a:p>
          <a:p>
            <a:r>
              <a:rPr lang="ru-RU" dirty="0"/>
              <a:t>В энтодерме есть отдельные нервные клетки. Всего у гидры около 5000 нейронов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Есть простые </a:t>
            </a:r>
            <a:r>
              <a:rPr lang="ru-RU" dirty="0"/>
              <a:t>рефлексы. Гидра реагирует на механическое раздражение, температуру, </a:t>
            </a:r>
            <a:r>
              <a:rPr lang="ru-RU" dirty="0" smtClean="0"/>
              <a:t>освещённость, </a:t>
            </a:r>
            <a:r>
              <a:rPr lang="ru-RU" dirty="0"/>
              <a:t>наличие в воде химических </a:t>
            </a:r>
            <a:r>
              <a:rPr lang="ru-RU" dirty="0" smtClean="0"/>
              <a:t>веществ.</a:t>
            </a:r>
            <a:endParaRPr lang="ru-RU" dirty="0"/>
          </a:p>
        </p:txBody>
      </p:sp>
      <p:pic>
        <p:nvPicPr>
          <p:cNvPr id="2050" name="Picture 2" descr="О.К.№4.Тип Кишечнополостны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4774985"/>
            <a:ext cx="5119900" cy="183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095" y="918152"/>
            <a:ext cx="5022955" cy="32951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7620000" y="864974"/>
            <a:ext cx="1631092" cy="395416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4051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Вегетативная нервная система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684" y="1484850"/>
            <a:ext cx="6363011" cy="47722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1911" y="148485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Вегетативная нервная система подразделяется на два отдела: </a:t>
            </a:r>
            <a:r>
              <a:rPr lang="ru-RU" b="1" dirty="0"/>
              <a:t>симпатический</a:t>
            </a:r>
            <a:r>
              <a:rPr lang="ru-RU" dirty="0"/>
              <a:t> и </a:t>
            </a:r>
            <a:r>
              <a:rPr lang="ru-RU" b="1" dirty="0"/>
              <a:t>парасимпатический</a:t>
            </a:r>
            <a:r>
              <a:rPr lang="ru-RU" dirty="0"/>
              <a:t>. Высшие центры регуляции симпатических и парасимпатических влияний расположены в </a:t>
            </a:r>
            <a:r>
              <a:rPr lang="ru-RU" dirty="0" smtClean="0"/>
              <a:t>гипоталамусе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1911" y="330257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Ядра </a:t>
            </a:r>
            <a:r>
              <a:rPr lang="ru-RU" i="1" u="sng" dirty="0"/>
              <a:t>симпатического</a:t>
            </a:r>
            <a:r>
              <a:rPr lang="ru-RU" dirty="0"/>
              <a:t> отдела располагаются в боковых рогах спинного мозга на уровне грудного и поясничного отделов </a:t>
            </a:r>
            <a:r>
              <a:rPr lang="ru-RU" dirty="0" smtClean="0"/>
              <a:t>позвоночника. </a:t>
            </a:r>
            <a:r>
              <a:rPr lang="ru-RU" dirty="0"/>
              <a:t>А</a:t>
            </a:r>
            <a:r>
              <a:rPr lang="ru-RU" dirty="0" smtClean="0"/>
              <a:t>ктивируется </a:t>
            </a:r>
            <a:r>
              <a:rPr lang="ru-RU" dirty="0"/>
              <a:t>в условиях стресса (вообразите волнение на экзамене, бег).</a:t>
            </a:r>
          </a:p>
        </p:txBody>
      </p:sp>
    </p:spTree>
    <p:extLst>
      <p:ext uri="{BB962C8B-B14F-4D97-AF65-F5344CB8AC3E}">
        <p14:creationId xmlns:p14="http://schemas.microsoft.com/office/powerpoint/2010/main" val="35754351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Вегетативная нервная система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692" y="1157049"/>
            <a:ext cx="8343128" cy="539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331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Вегетативная нервная система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1911" y="1484850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Ядра </a:t>
            </a:r>
            <a:r>
              <a:rPr lang="ru-RU" i="1" u="sng" dirty="0"/>
              <a:t>парасимпатического</a:t>
            </a:r>
            <a:r>
              <a:rPr lang="ru-RU" dirty="0"/>
              <a:t> отдела расположены в продолговатом и среднем мозге, а также в крестцовом отделе спинного мозга. Парасимпатический отдел </a:t>
            </a:r>
            <a:r>
              <a:rPr lang="ru-RU" dirty="0" smtClean="0"/>
              <a:t>активируется </a:t>
            </a:r>
            <a:r>
              <a:rPr lang="ru-RU" dirty="0"/>
              <a:t>в </a:t>
            </a:r>
            <a:r>
              <a:rPr lang="ru-RU" dirty="0" smtClean="0"/>
              <a:t>покое</a:t>
            </a:r>
          </a:p>
          <a:p>
            <a:endParaRPr lang="ru-RU" dirty="0" smtClean="0"/>
          </a:p>
          <a:p>
            <a:r>
              <a:rPr lang="ru-RU" dirty="0"/>
              <a:t>Парасимпатический отдел ослабляет сокращения сердца и </a:t>
            </a:r>
            <a:r>
              <a:rPr lang="ru-RU" dirty="0" err="1"/>
              <a:t>урежает</a:t>
            </a:r>
            <a:r>
              <a:rPr lang="ru-RU" dirty="0"/>
              <a:t> их ритм, кровеносные сосуды расширяются, при этом уровень артериального давления понижается, активируется секреция желез ЖКТ и перистальтика кишечника.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743" y="2084945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Вегетативная нервная система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504" y="1044146"/>
            <a:ext cx="7751805" cy="581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1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Черепаха в океане">
            <a:extLst>
              <a:ext uri="{FF2B5EF4-FFF2-40B4-BE49-F238E27FC236}">
                <a16:creationId xmlns:a16="http://schemas.microsoft.com/office/drawing/2014/main" xmlns="" id="{C7A54B61-8541-AB40-BD1C-F80E8A4240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20921" b="4079"/>
          <a:stretch/>
        </p:blipFill>
        <p:spPr>
          <a:xfrm>
            <a:off x="0" y="0"/>
            <a:ext cx="12192000" cy="6858000"/>
          </a:xfrm>
        </p:spPr>
      </p:pic>
      <p:sp>
        <p:nvSpPr>
          <p:cNvPr id="32" name="Рисунок 13">
            <a:extLst>
              <a:ext uri="{FF2B5EF4-FFF2-40B4-BE49-F238E27FC236}">
                <a16:creationId xmlns:a16="http://schemas.microsoft.com/office/drawing/2014/main" xmlns="" id="{8DBDD9F7-3B84-F743-95F4-C9FA74DA597F}"/>
              </a:ext>
            </a:extLst>
          </p:cNvPr>
          <p:cNvSpPr txBox="1">
            <a:spLocks/>
          </p:cNvSpPr>
          <p:nvPr/>
        </p:nvSpPr>
        <p:spPr>
          <a:xfrm flipH="1">
            <a:off x="0" y="3895249"/>
            <a:ext cx="12192000" cy="2962751"/>
          </a:xfrm>
          <a:custGeom>
            <a:avLst/>
            <a:gdLst>
              <a:gd name="connsiteX0" fmla="*/ 12486732 w 13339868"/>
              <a:gd name="connsiteY0" fmla="*/ 1914 h 2962751"/>
              <a:gd name="connsiteX1" fmla="*/ 6703529 w 13339868"/>
              <a:gd name="connsiteY1" fmla="*/ 827870 h 2962751"/>
              <a:gd name="connsiteX2" fmla="*/ 704617 w 13339868"/>
              <a:gd name="connsiteY2" fmla="*/ 1735152 h 2962751"/>
              <a:gd name="connsiteX3" fmla="*/ 0 w 13339868"/>
              <a:gd name="connsiteY3" fmla="*/ 1775657 h 2962751"/>
              <a:gd name="connsiteX4" fmla="*/ 0 w 13339868"/>
              <a:gd name="connsiteY4" fmla="*/ 2962751 h 2962751"/>
              <a:gd name="connsiteX5" fmla="*/ 13339868 w 13339868"/>
              <a:gd name="connsiteY5" fmla="*/ 2962751 h 2962751"/>
              <a:gd name="connsiteX6" fmla="*/ 13339868 w 13339868"/>
              <a:gd name="connsiteY6" fmla="*/ 13763 h 2962751"/>
              <a:gd name="connsiteX7" fmla="*/ 12991874 w 13339868"/>
              <a:gd name="connsiteY7" fmla="*/ 2211 h 2962751"/>
              <a:gd name="connsiteX8" fmla="*/ 12486732 w 13339868"/>
              <a:gd name="connsiteY8" fmla="*/ 1914 h 296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39868" h="2962751">
                <a:moveTo>
                  <a:pt x="12486732" y="1914"/>
                </a:moveTo>
                <a:cubicBezTo>
                  <a:pt x="11089145" y="23578"/>
                  <a:pt x="9273241" y="233112"/>
                  <a:pt x="6703529" y="827870"/>
                </a:cubicBezTo>
                <a:cubicBezTo>
                  <a:pt x="4500510" y="1337758"/>
                  <a:pt x="2693772" y="1601336"/>
                  <a:pt x="704617" y="1735152"/>
                </a:cubicBezTo>
                <a:lnTo>
                  <a:pt x="0" y="1775657"/>
                </a:lnTo>
                <a:lnTo>
                  <a:pt x="0" y="2962751"/>
                </a:lnTo>
                <a:lnTo>
                  <a:pt x="13339868" y="2962751"/>
                </a:lnTo>
                <a:lnTo>
                  <a:pt x="13339868" y="13763"/>
                </a:lnTo>
                <a:lnTo>
                  <a:pt x="12991874" y="2211"/>
                </a:lnTo>
                <a:cubicBezTo>
                  <a:pt x="12829592" y="-567"/>
                  <a:pt x="12661430" y="-794"/>
                  <a:pt x="12486732" y="1914"/>
                </a:cubicBezTo>
                <a:close/>
              </a:path>
            </a:pathLst>
          </a:custGeom>
          <a:solidFill>
            <a:schemeClr val="tx1">
              <a:alpha val="62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1800" b="0" kern="1200" dirty="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ru-RU"/>
              <a:t>Вставка изображения</a:t>
            </a:r>
          </a:p>
        </p:txBody>
      </p:sp>
      <p:sp>
        <p:nvSpPr>
          <p:cNvPr id="12" name="Прямоугольник 11" descr="Контрастный блок снизу для изображения слайда">
            <a:extLst>
              <a:ext uri="{FF2B5EF4-FFF2-40B4-BE49-F238E27FC236}">
                <a16:creationId xmlns:a16="http://schemas.microsoft.com/office/drawing/2014/main" xmlns="" id="{D7F67FDF-D697-3249-AD21-75F6353FFBA5}"/>
              </a:ext>
            </a:extLst>
          </p:cNvPr>
          <p:cNvSpPr/>
          <p:nvPr/>
        </p:nvSpPr>
        <p:spPr>
          <a:xfrm>
            <a:off x="438912" y="4690872"/>
            <a:ext cx="73152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Заголовок 50">
            <a:extLst>
              <a:ext uri="{FF2B5EF4-FFF2-40B4-BE49-F238E27FC236}">
                <a16:creationId xmlns:a16="http://schemas.microsoft.com/office/drawing/2014/main" xmlns="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71" y="4901450"/>
            <a:ext cx="4907643" cy="701731"/>
          </a:xfrm>
        </p:spPr>
        <p:txBody>
          <a:bodyPr rtlCol="0"/>
          <a:lstStyle/>
          <a:p>
            <a:r>
              <a:rPr lang="ru-RU" dirty="0" err="1" smtClean="0"/>
              <a:t>ЧеРеПаШкА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21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noProof="1" smtClean="0"/>
              <a:t>Плоские </a:t>
            </a:r>
            <a:r>
              <a:rPr lang="ru-RU" noProof="1"/>
              <a:t>черви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xmlns="" id="{AC4CB2C1-7DE3-44DC-A4F5-55C9466AE9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ru-RU" noProof="1"/>
              <a:t>Подпись 1</a:t>
            </a:r>
          </a:p>
        </p:txBody>
      </p:sp>
      <p:sp>
        <p:nvSpPr>
          <p:cNvPr id="41" name="Текст 40">
            <a:extLst>
              <a:ext uri="{FF2B5EF4-FFF2-40B4-BE49-F238E27FC236}">
                <a16:creationId xmlns:a16="http://schemas.microsoft.com/office/drawing/2014/main" xmlns="" id="{DFFB9D38-CDF6-45F7-A615-007F303B1A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5256" y="1963859"/>
            <a:ext cx="5565688" cy="3490455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noProof="1"/>
              <a:t>Лестничный тип нервной системы (</a:t>
            </a:r>
            <a:r>
              <a:rPr lang="ru-RU" sz="1600" noProof="1" smtClean="0"/>
              <a:t>ортогон или стволовой тип)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noProof="1"/>
              <a:t>Состоит из парных мозговых </a:t>
            </a:r>
            <a:r>
              <a:rPr lang="ru-RU" sz="1600" noProof="1" smtClean="0"/>
              <a:t>ганглиев, от </a:t>
            </a:r>
            <a:r>
              <a:rPr lang="ru-RU" sz="1600" noProof="1"/>
              <a:t>которых отходят два продольных нервных ствола (коннективы), соединяющиеся между собой поперечными нервными стволами (комиссурами</a:t>
            </a:r>
            <a:r>
              <a:rPr lang="ru-RU" sz="1600" noProof="1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noProof="1"/>
              <a:t>Головной отдел несколько обособляется за счет большей концентрации нервных клеток в мозговых </a:t>
            </a:r>
            <a:r>
              <a:rPr lang="ru-RU" sz="1600" noProof="1" smtClean="0"/>
              <a:t>ганглиях.</a:t>
            </a:r>
            <a:endParaRPr lang="ru-RU" sz="1600" noProof="1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1558"/>
            <a:ext cx="6214951" cy="466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31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14" y="1272379"/>
            <a:ext cx="4900386" cy="3561943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Головные нервные узлы (ганглии) соединены друг с другом множеством перемычек, образуя окологлоточное нервное кольцо. От него отходят спинной и брюшной нервные стволы, соединенные поперечными перемычками - комиссурами</a:t>
            </a:r>
            <a:r>
              <a:rPr lang="ru-R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Сигналы внешней среды воспринимают специальные органы – сенсиллы, которые могут различать запах, механическое воздействие, а в некоторых случаях – воспринимать свет.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 smtClean="0"/>
              <a:t>Круглые </a:t>
            </a:r>
            <a:r>
              <a:rPr lang="ru-RU" dirty="0"/>
              <a:t>черви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146" y="1390520"/>
            <a:ext cx="4545540" cy="4647815"/>
          </a:xfrm>
          <a:prstGeom prst="rect">
            <a:avLst/>
          </a:prstGeom>
        </p:spPr>
      </p:pic>
      <p:pic>
        <p:nvPicPr>
          <p:cNvPr id="3074" name="Picture 2" descr="Строение нервной системы немато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162" y="3766502"/>
            <a:ext cx="5093128" cy="286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428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rtlCol="0"/>
          <a:lstStyle/>
          <a:p>
            <a:r>
              <a:rPr lang="ru-RU" dirty="0" smtClean="0"/>
              <a:t>Кольчатые </a:t>
            </a:r>
            <a:r>
              <a:rPr lang="ru-RU" dirty="0"/>
              <a:t>черви</a:t>
            </a:r>
            <a:br>
              <a:rPr lang="ru-RU" dirty="0"/>
            </a:br>
            <a:r>
              <a:rPr lang="ru-RU" dirty="0"/>
              <a:t> 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14" y="1711449"/>
            <a:ext cx="6242810" cy="3561943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Нервная </a:t>
            </a:r>
            <a:r>
              <a:rPr lang="ru-RU" sz="1600" dirty="0"/>
              <a:t>система узлового </a:t>
            </a:r>
            <a:r>
              <a:rPr lang="ru-RU" sz="1600" dirty="0" smtClean="0"/>
              <a:t>типа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Нервная система представлена крупным головным ганглием - мозгом, от которого отходит брюшная нервная цепочка, представленная нервными узлами (ганглиями) в каждом сегменте.</a:t>
            </a:r>
          </a:p>
        </p:txBody>
      </p:sp>
      <p:sp>
        <p:nvSpPr>
          <p:cNvPr id="7" name="Прямоугольник 6" descr="Фоновый блок с номером слайда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smtClean="0">
                <a:solidFill>
                  <a:schemeClr val="bg1"/>
                </a:solidFill>
              </a:rPr>
              <a:pPr rtl="0"/>
              <a:t>8</a:t>
            </a:fld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4098" name="Picture 2" descr="Узловая нервная система кольчатых черв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237" y="3059131"/>
            <a:ext cx="5965779" cy="227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818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5170715" cy="590931"/>
          </a:xfrm>
        </p:spPr>
        <p:txBody>
          <a:bodyPr rtlCol="0"/>
          <a:lstStyle/>
          <a:p>
            <a:r>
              <a:rPr lang="ru-RU" dirty="0" smtClean="0"/>
              <a:t>Моллюски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14" y="1711449"/>
            <a:ext cx="6242810" cy="3561943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Нервная система моллюсков разбросанно-узлового </a:t>
            </a:r>
            <a:r>
              <a:rPr lang="ru-RU" sz="1600" dirty="0" smtClean="0"/>
              <a:t>типа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Состоит </a:t>
            </a:r>
            <a:r>
              <a:rPr lang="ru-RU" sz="1600" dirty="0"/>
              <a:t>из 5-7 пар ганглиев - нервных узлов, разбросанных по всему телу и соединенных друг с другом перемычками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Выделяют церебральные (мозговые), педальные отвечают за мускулатуру ноги, плевральные - мантию, висцеральные -внутренние органы, париетальные - органы дыхания, органы чувств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Органы чувств – глаза и губные щупальца, есть органы равновесия (</a:t>
            </a:r>
            <a:r>
              <a:rPr lang="ru-RU" sz="1600" dirty="0" err="1" smtClean="0"/>
              <a:t>статоцисты</a:t>
            </a:r>
            <a:r>
              <a:rPr lang="ru-RU" sz="1600" dirty="0" smtClean="0"/>
              <a:t>) </a:t>
            </a:r>
            <a:r>
              <a:rPr lang="ru-RU" sz="1600" dirty="0"/>
              <a:t>и  химического </a:t>
            </a:r>
            <a:r>
              <a:rPr lang="ru-RU" sz="1600" dirty="0" smtClean="0"/>
              <a:t>чувства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sp>
        <p:nvSpPr>
          <p:cNvPr id="7" name="Прямоугольник 6" descr="Фоновый блок с номером слайда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ru-RU" b="1" smtClean="0">
                <a:solidFill>
                  <a:schemeClr val="bg1"/>
                </a:solidFill>
              </a:rPr>
              <a:pPr rtl="0"/>
              <a:t>9</a:t>
            </a:fld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970" y="1106407"/>
            <a:ext cx="381000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67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675_TF89715846" id="{92F6EAD4-3C27-4051-8634-3570A448E734}" vid="{EB9E4A0E-C50B-4DC6-A8B6-B30044062E1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0439D9-8631-4FC1-BCE0-1BDB23425EE1}">
  <ds:schemaRefs>
    <ds:schemaRef ds:uri="http://purl.org/dc/terms/"/>
    <ds:schemaRef ds:uri="fb0879af-3eba-417a-a55a-ffe6dcd6ca77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dc4bcd6-49db-4c07-9060-8acfc67cef9f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7D8A4B1-1036-4F2B-9C1A-A86F68D314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в морском стиле</Template>
  <TotalTime>0</TotalTime>
  <Words>3073</Words>
  <Application>Microsoft Office PowerPoint</Application>
  <PresentationFormat>Широкоэкранный</PresentationFormat>
  <Paragraphs>389</Paragraphs>
  <Slides>54</Slides>
  <Notes>54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8" baseType="lpstr">
      <vt:lpstr>Arial</vt:lpstr>
      <vt:lpstr>Calibri</vt:lpstr>
      <vt:lpstr>Century Gothic</vt:lpstr>
      <vt:lpstr>Тема Office</vt:lpstr>
      <vt:lpstr>Нервная система</vt:lpstr>
      <vt:lpstr>Презентация PowerPoint</vt:lpstr>
      <vt:lpstr>Эволюция нервной системы</vt:lpstr>
      <vt:lpstr>Простейшие</vt:lpstr>
      <vt:lpstr>Кишечнополостные</vt:lpstr>
      <vt:lpstr>Плоские черви</vt:lpstr>
      <vt:lpstr>Круглые черви</vt:lpstr>
      <vt:lpstr>Кольчатые черви  </vt:lpstr>
      <vt:lpstr>Моллюски</vt:lpstr>
      <vt:lpstr>Ракообразные</vt:lpstr>
      <vt:lpstr>Насекомые</vt:lpstr>
      <vt:lpstr>Паукообразные</vt:lpstr>
      <vt:lpstr>Хордовые (ланцетник)</vt:lpstr>
      <vt:lpstr>Рыбы</vt:lpstr>
      <vt:lpstr>Рыбы</vt:lpstr>
      <vt:lpstr>Земноводные</vt:lpstr>
      <vt:lpstr>Земноводные</vt:lpstr>
      <vt:lpstr>Пресмыкающиеся</vt:lpstr>
      <vt:lpstr>Птицы</vt:lpstr>
      <vt:lpstr>Птицы</vt:lpstr>
      <vt:lpstr>Млекопитающие</vt:lpstr>
      <vt:lpstr>Млекопитающие</vt:lpstr>
      <vt:lpstr>Млекопитающие</vt:lpstr>
      <vt:lpstr>Млекопитающие</vt:lpstr>
      <vt:lpstr>Млекопитающие</vt:lpstr>
      <vt:lpstr>Презентация PowerPoint</vt:lpstr>
      <vt:lpstr>Строение нервной системы</vt:lpstr>
      <vt:lpstr>Строение нервной системы</vt:lpstr>
      <vt:lpstr>Строение нервной системы</vt:lpstr>
      <vt:lpstr>Типы нейронов</vt:lpstr>
      <vt:lpstr>Рефлекторная дуга</vt:lpstr>
      <vt:lpstr>Презентация PowerPoint</vt:lpstr>
      <vt:lpstr>Презентация PowerPoint</vt:lpstr>
      <vt:lpstr>ЦНС</vt:lpstr>
      <vt:lpstr>ЦНС</vt:lpstr>
      <vt:lpstr>ЦНС</vt:lpstr>
      <vt:lpstr>ЦНС (строение головного мозга)</vt:lpstr>
      <vt:lpstr>ЦНС (строение головного мозга)</vt:lpstr>
      <vt:lpstr>ЦНС (строение головного мозга)</vt:lpstr>
      <vt:lpstr>ЦНС (строение головного мозга)</vt:lpstr>
      <vt:lpstr>ЦНС (строение головного мозга)</vt:lpstr>
      <vt:lpstr>ЦНС (строение головного мозга)</vt:lpstr>
      <vt:lpstr>ЦНС (строение головного мозга)</vt:lpstr>
      <vt:lpstr>ЦНС (строение головного мозга)</vt:lpstr>
      <vt:lpstr>ЦНС (строение головного мозга)</vt:lpstr>
      <vt:lpstr>ЦНС (строение головного мозга)</vt:lpstr>
      <vt:lpstr>ЦНС (строение головного мозга)</vt:lpstr>
      <vt:lpstr>ЦНС (строение головного мозга)</vt:lpstr>
      <vt:lpstr>Вегетативная нервная система</vt:lpstr>
      <vt:lpstr>Вегетативная нервная система</vt:lpstr>
      <vt:lpstr>Вегетативная нервная система</vt:lpstr>
      <vt:lpstr>Вегетативная нервная система</vt:lpstr>
      <vt:lpstr>Вегетативная нервная система</vt:lpstr>
      <vt:lpstr>ЧеРеПаШкА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2022-10-15T12:57:31Z</dcterms:created>
  <dcterms:modified xsi:type="dcterms:W3CDTF">2022-10-20T15:17:40Z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