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1" r:id="rId3"/>
    <p:sldId id="262" r:id="rId4"/>
    <p:sldId id="257" r:id="rId5"/>
    <p:sldId id="284" r:id="rId6"/>
    <p:sldId id="264" r:id="rId7"/>
    <p:sldId id="263" r:id="rId8"/>
    <p:sldId id="270" r:id="rId9"/>
    <p:sldId id="285" r:id="rId10"/>
    <p:sldId id="274" r:id="rId11"/>
    <p:sldId id="275" r:id="rId12"/>
    <p:sldId id="279" r:id="rId13"/>
    <p:sldId id="266" r:id="rId14"/>
    <p:sldId id="286" r:id="rId15"/>
    <p:sldId id="273" r:id="rId16"/>
    <p:sldId id="296" r:id="rId17"/>
    <p:sldId id="290" r:id="rId18"/>
    <p:sldId id="291" r:id="rId19"/>
    <p:sldId id="292" r:id="rId20"/>
    <p:sldId id="293" r:id="rId21"/>
    <p:sldId id="295" r:id="rId22"/>
    <p:sldId id="282" r:id="rId23"/>
    <p:sldId id="268" r:id="rId24"/>
    <p:sldId id="287" r:id="rId25"/>
    <p:sldId id="271" r:id="rId26"/>
    <p:sldId id="272" r:id="rId27"/>
    <p:sldId id="277" r:id="rId28"/>
    <p:sldId id="288" r:id="rId29"/>
    <p:sldId id="278" r:id="rId30"/>
    <p:sldId id="267" r:id="rId31"/>
    <p:sldId id="269" r:id="rId32"/>
    <p:sldId id="289" r:id="rId33"/>
    <p:sldId id="260" r:id="rId34"/>
    <p:sldId id="276" r:id="rId35"/>
    <p:sldId id="280" r:id="rId36"/>
    <p:sldId id="281" r:id="rId37"/>
    <p:sldId id="259" r:id="rId38"/>
    <p:sldId id="297" r:id="rId39"/>
    <p:sldId id="265" r:id="rId40"/>
  </p:sldIdLst>
  <p:sldSz cx="9144000" cy="5143500" type="screen16x9"/>
  <p:notesSz cx="6858000" cy="9144000"/>
  <p:embeddedFontLst>
    <p:embeddedFont>
      <p:font typeface="a_MonumentoTitul" charset="-52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6600"/>
    <a:srgbClr val="FFFF66"/>
    <a:srgbClr val="FFFF99"/>
    <a:srgbClr val="336600"/>
    <a:srgbClr val="008000"/>
    <a:srgbClr val="FFFFFF"/>
    <a:srgbClr val="FF0000"/>
    <a:srgbClr val="FFFF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216" y="14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5E0A-1647-4228-A7FD-1FD44B9636A6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B6B0-6513-4F45-B295-2DC2E6088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6C81-03EB-4EE3-9634-588B2DA0F20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DF6D-4457-4B3B-B975-31CE18E16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B6AD-B39C-45D4-8380-76A59074C48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356F-41CF-43CD-891C-962D37E1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0442-7047-4BB8-8CC3-157DEF08308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A8F1-6212-4DFA-A0A3-A047731BB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B2A5-9A88-43A6-83E2-61F214F0A3A2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A7F4-743B-4163-A65E-1A8F658E3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5DCE-E20E-4E00-B284-DA08D323B4B6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FC43-397E-4C6F-B83D-BC64E70C4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5522-7B4E-4295-A87A-8943E405A1B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D275-9282-42D1-85BB-EB4EB849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476D-D3C3-40F2-892C-8495604A9251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6EB4-6C24-4799-86B6-4A033C86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Рамка 2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52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 userDrawn="1"/>
        </p:nvSpPr>
        <p:spPr>
          <a:xfrm>
            <a:off x="142844" y="142858"/>
            <a:ext cx="8858312" cy="4857784"/>
          </a:xfrm>
          <a:prstGeom prst="frame">
            <a:avLst>
              <a:gd name="adj1" fmla="val 2105"/>
            </a:avLst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EDA3-E6EB-4A49-8090-8DC1BCDC79D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A5D3-4755-4600-9AFB-7C65AACF3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F0D9-061C-4D89-AB16-6D36D26A423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8D26-40F1-4D61-88A4-212E88F09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7566-4606-4DF7-AE57-5CC8E4E94278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486E-1C6D-491D-B8F2-19C587C0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B84B845-F190-4E41-BD71-301158DB9EC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2D82F36-2A5B-4A9F-8D94-ECA9035DA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5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slide" Target="slide17.xml"/><Relationship Id="rId4" Type="http://schemas.openxmlformats.org/officeDocument/2006/relationships/slide" Target="slide21.xml"/><Relationship Id="rId9" Type="http://schemas.openxmlformats.org/officeDocument/2006/relationships/image" Target="../media/image26.jpeg"/><Relationship Id="rId1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slide" Target="slide34.xml"/><Relationship Id="rId4" Type="http://schemas.openxmlformats.org/officeDocument/2006/relationships/slide" Target="slide23.xml"/><Relationship Id="rId9" Type="http://schemas.openxmlformats.org/officeDocument/2006/relationships/image" Target="../media/image9.jpeg"/><Relationship Id="rId1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puteshestvievmirprirodi.com/wp-content/uploads/2014/03/sobol.jpg" TargetMode="External"/><Relationship Id="rId13" Type="http://schemas.openxmlformats.org/officeDocument/2006/relationships/hyperlink" Target="http://ecologyperm.ru/theme/eco/images/listva.png" TargetMode="External"/><Relationship Id="rId3" Type="http://schemas.openxmlformats.org/officeDocument/2006/relationships/hyperlink" Target="http://snovadoma.ru/upload/files/500/pechora-ilych03.jpg" TargetMode="External"/><Relationship Id="rId7" Type="http://schemas.openxmlformats.org/officeDocument/2006/relationships/hyperlink" Target="http://programmes.putin.kremlin.ru/media/2014/4/8/57388/photolenta_big_photo.jpeg" TargetMode="External"/><Relationship Id="rId12" Type="http://schemas.openxmlformats.org/officeDocument/2006/relationships/hyperlink" Target="http://img-fotki.yandex.ru/get/9062/37366204.57d/0_124eb3_cfc4d6f5_L.png" TargetMode="External"/><Relationship Id="rId2" Type="http://schemas.openxmlformats.org/officeDocument/2006/relationships/hyperlink" Target="http://imp.ac.ir/Uploads/News/_News03012017042656815387010.jpg" TargetMode="External"/><Relationship Id="rId16" Type="http://schemas.openxmlformats.org/officeDocument/2006/relationships/hyperlink" Target="http://zadonsk.su/showplace/images/image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nkomi.ru/content/news/images/53409/4.jpg" TargetMode="External"/><Relationship Id="rId11" Type="http://schemas.openxmlformats.org/officeDocument/2006/relationships/hyperlink" Target="http://school76.tyumen-edu.ru/sites/default/files/field/image/2.jpg" TargetMode="External"/><Relationship Id="rId5" Type="http://schemas.openxmlformats.org/officeDocument/2006/relationships/hyperlink" Target="http://www.colors.life/upload/blogs/ea/cc/eacc84be01f0510ecca170f2fc8104a2_RSZ_690.jpg" TargetMode="External"/><Relationship Id="rId15" Type="http://schemas.openxmlformats.org/officeDocument/2006/relationships/hyperlink" Target="http://mostga.am/images/2017/52/06/ostrov/fullsize.jpg" TargetMode="External"/><Relationship Id="rId10" Type="http://schemas.openxmlformats.org/officeDocument/2006/relationships/hyperlink" Target="http://www.patioscout.cl/wp-content/uploads/2011/03/LogoWWF-1024x819.gif" TargetMode="External"/><Relationship Id="rId4" Type="http://schemas.openxmlformats.org/officeDocument/2006/relationships/hyperlink" Target="http://www.rba.ru/cms_rba/news/img/2356.jpeg" TargetMode="External"/><Relationship Id="rId9" Type="http://schemas.openxmlformats.org/officeDocument/2006/relationships/hyperlink" Target="http://strana.ru/media/images/uploaded/gallery_promo20977994.jpg" TargetMode="External"/><Relationship Id="rId14" Type="http://schemas.openxmlformats.org/officeDocument/2006/relationships/hyperlink" Target="http://static.ngs.ru/cache/turizm/images/1bdef332a86b9c95818defd8701c0f77_1024_768.jp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dostoyanie.info/wp-content/uploads/2016/01/2-4-660x437.jpg" TargetMode="External"/><Relationship Id="rId13" Type="http://schemas.openxmlformats.org/officeDocument/2006/relationships/hyperlink" Target="https://mirpriroda.ru/wp-content/uploads/2013/05/113910.jpg" TargetMode="External"/><Relationship Id="rId3" Type="http://schemas.openxmlformats.org/officeDocument/2006/relationships/hyperlink" Target="http://www.floranimal.ru/national/images/418.jpg" TargetMode="External"/><Relationship Id="rId7" Type="http://schemas.openxmlformats.org/officeDocument/2006/relationships/hyperlink" Target="http://victoria.gorod.tomsk.ru/uploads/47343/1307864381/Baikal_Barguzinskij_28.jpg" TargetMode="External"/><Relationship Id="rId12" Type="http://schemas.openxmlformats.org/officeDocument/2006/relationships/hyperlink" Target="http://puteshectvuy.ru/wp-content/uploads/2016/06/Velikoe_ozero_Baikal-19.jpg" TargetMode="External"/><Relationship Id="rId2" Type="http://schemas.openxmlformats.org/officeDocument/2006/relationships/hyperlink" Target="http://www.nat-geo.ru/upload/iblock/edf/edf6bd0885b21ba67289c9cc5b014571.jpg" TargetMode="External"/><Relationship Id="rId16" Type="http://schemas.openxmlformats.org/officeDocument/2006/relationships/hyperlink" Target="http://img1.liveinternet.ru/images/attach/c/5/86/445/86445755_4316166_v_dolin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alru.ru/images/photos/medium/f948096c80b0c0f02aba5c05ff35a0a8.jpg" TargetMode="External"/><Relationship Id="rId11" Type="http://schemas.openxmlformats.org/officeDocument/2006/relationships/hyperlink" Target="https://pbs.twimg.com/media/B2jpZ7lIgAA6DTH.jpg" TargetMode="External"/><Relationship Id="rId5" Type="http://schemas.openxmlformats.org/officeDocument/2006/relationships/hyperlink" Target="https://storage.cdn.bookyourhunt.com/images/d5f00061-03c8-4280-8f00-04fd19cf393d/e25498b5-dbec-43b4-a844-26363badf762.jpg" TargetMode="External"/><Relationship Id="rId15" Type="http://schemas.openxmlformats.org/officeDocument/2006/relationships/hyperlink" Target="http://&#1083;&#1077;&#1089;&#1085;&#1099;&#1077;.&#1088;&#1092;/upload/000/u1/f2/f3/kosulja-photo-bigger.jpg" TargetMode="External"/><Relationship Id="rId10" Type="http://schemas.openxmlformats.org/officeDocument/2006/relationships/hyperlink" Target="https://liptur.ru/storage/2017/01/19/a905137771a786d4c33d4c6e0fa2ba427481bf66.jpg" TargetMode="External"/><Relationship Id="rId4" Type="http://schemas.openxmlformats.org/officeDocument/2006/relationships/hyperlink" Target="http://national-travel.ru/images/bazar(5).jpg" TargetMode="External"/><Relationship Id="rId9" Type="http://schemas.openxmlformats.org/officeDocument/2006/relationships/hyperlink" Target="http://www.science.vsu.ru/resources/ghill/ghill-021.jpg" TargetMode="External"/><Relationship Id="rId14" Type="http://schemas.openxmlformats.org/officeDocument/2006/relationships/hyperlink" Target="http://www.nat-geo.ru/upload/iblock/2bc/2bc5cf002ecda6c503cde42fa00ea906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vestiprim.ru/uploads/posts/2016-10/thumbs/1476953335_amurskiy-tigr-zemlya-leoparda.jpg" TargetMode="External"/><Relationship Id="rId13" Type="http://schemas.openxmlformats.org/officeDocument/2006/relationships/hyperlink" Target="http://curious-world.ru/images/content/animals/08-2016/dv_cat/14.jpg" TargetMode="External"/><Relationship Id="rId3" Type="http://schemas.openxmlformats.org/officeDocument/2006/relationships/hyperlink" Target="http://animalreader.ru/wp-content/uploads/2015/04/arkticheskij-zapovednik-animalreader.ru-002.jpg" TargetMode="External"/><Relationship Id="rId7" Type="http://schemas.openxmlformats.org/officeDocument/2006/relationships/hyperlink" Target="https://baikal24.ru/public/images/upload/image1404181626306_i1.jpg" TargetMode="External"/><Relationship Id="rId12" Type="http://schemas.openxmlformats.org/officeDocument/2006/relationships/slide" Target="slide1.xml"/><Relationship Id="rId17" Type="http://schemas.openxmlformats.org/officeDocument/2006/relationships/hyperlink" Target="http://rfmaps.ru/images/fizicheskaja-karta-rossii.jpg" TargetMode="External"/><Relationship Id="rId2" Type="http://schemas.openxmlformats.org/officeDocument/2006/relationships/hyperlink" Target="http://www.zapoved.ru/photos/2db9/ee5a/da20/f7d2/a5fd/acd0/13da/1b42/large.jpg" TargetMode="External"/><Relationship Id="rId16" Type="http://schemas.openxmlformats.org/officeDocument/2006/relationships/hyperlink" Target="http://cdn.fishki.net/upload/post/2016/04/29/1935676/6959d3e9e8093c8f89f3f04ec890cee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rmator.news/wp-content/uploads/2017/09/l.jpg" TargetMode="External"/><Relationship Id="rId11" Type="http://schemas.openxmlformats.org/officeDocument/2006/relationships/hyperlink" Target="http://img.rosbalt.ru/photobank/4/9/5/6/hdmPyjnR-580.jpg" TargetMode="External"/><Relationship Id="rId5" Type="http://schemas.openxmlformats.org/officeDocument/2006/relationships/hyperlink" Target="http://www.arctic-info.ru/cached_image/h5m1qkh4vud.jpg" TargetMode="External"/><Relationship Id="rId15" Type="http://schemas.openxmlformats.org/officeDocument/2006/relationships/hyperlink" Target="https://i1.wp.com/motleydogs.com/wp-content/uploads/2011/10/raccoon-dog.jpg" TargetMode="External"/><Relationship Id="rId10" Type="http://schemas.openxmlformats.org/officeDocument/2006/relationships/hyperlink" Target="https://www.myplanet-ua.com/wp-content/uploads/2015/11/3116.jpg" TargetMode="External"/><Relationship Id="rId4" Type="http://schemas.openxmlformats.org/officeDocument/2006/relationships/hyperlink" Target="https://new.wwf.ru/resources/news/okhranyaemye-territorii/wwf-rossii-vybral-7-samykh-primechatelnykh-zapovednikov-i-natsparkov/" TargetMode="External"/><Relationship Id="rId9" Type="http://schemas.openxmlformats.org/officeDocument/2006/relationships/hyperlink" Target="https://www.rgo.ru/sites/default/files/styles/full_view/public/media/2015/04/viktor_storozhuk.jpg?itok=7RU97tcw" TargetMode="External"/><Relationship Id="rId14" Type="http://schemas.openxmlformats.org/officeDocument/2006/relationships/hyperlink" Target="http://www.tepid.ru/images/asian-black-bear-2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ecologyperm.ru/theme/eco/images/list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142858"/>
            <a:ext cx="4357718" cy="401414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5" name="Picture 7" descr="http://img-fotki.yandex.ru/get/9062/37366204.57d/0_124eb3_cfc4d6f5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214313"/>
            <a:ext cx="1344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571486"/>
            <a:ext cx="8215370" cy="2585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MonumentoTitul" pitchFamily="18" charset="-52"/>
              </a:rPr>
              <a:t>Необычные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MonumentoTitul" pitchFamily="18" charset="-52"/>
              </a:rPr>
              <a:t>особо охраняемые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MonumentoTitul" pitchFamily="18" charset="-52"/>
              </a:rPr>
              <a:t>территории России</a:t>
            </a:r>
            <a:endParaRPr lang="ru-RU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5" descr="http://school76.tyumen-edu.ru/sites/default/files/field/image/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857500"/>
            <a:ext cx="17859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142844" y="142858"/>
            <a:ext cx="8858312" cy="4857784"/>
          </a:xfrm>
          <a:prstGeom prst="frame">
            <a:avLst>
              <a:gd name="adj1" fmla="val 2105"/>
            </a:avLst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сведения 14">
            <a:hlinkClick r:id="rId5" action="ppaction://hlinksldjump" highlightClick="1"/>
          </p:cNvPr>
          <p:cNvSpPr/>
          <p:nvPr/>
        </p:nvSpPr>
        <p:spPr>
          <a:xfrm>
            <a:off x="285720" y="285734"/>
            <a:ext cx="285752" cy="357190"/>
          </a:xfrm>
          <a:prstGeom prst="actionButtonInformation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85720" y="4143386"/>
            <a:ext cx="8501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На территории заповедника находится </a:t>
            </a:r>
            <a:r>
              <a:rPr lang="ru-RU" sz="2000" dirty="0">
                <a:solidFill>
                  <a:srgbClr val="006600"/>
                </a:solidFill>
              </a:rPr>
              <a:t>самое «богатое» белыми медведями место в Евразии. </a:t>
            </a:r>
          </a:p>
        </p:txBody>
      </p:sp>
      <p:pic>
        <p:nvPicPr>
          <p:cNvPr id="30722" name="Picture 2" descr="https://cdn.thinglink.me/api/image/599903811296821249/1240/10/scaletowid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270" y="500048"/>
            <a:ext cx="66734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7188" y="4143375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Тут сохранились </a:t>
            </a:r>
            <a:r>
              <a:rPr lang="ru-RU" sz="2000" dirty="0">
                <a:solidFill>
                  <a:srgbClr val="006600"/>
                </a:solidFill>
              </a:rPr>
              <a:t>популяции арктических </a:t>
            </a:r>
            <a:r>
              <a:rPr lang="ru-RU" sz="2000" dirty="0" smtClean="0">
                <a:solidFill>
                  <a:srgbClr val="006600"/>
                </a:solidFill>
              </a:rPr>
              <a:t>немигрирующих </a:t>
            </a:r>
            <a:r>
              <a:rPr lang="ru-RU" sz="2000" dirty="0">
                <a:solidFill>
                  <a:srgbClr val="006600"/>
                </a:solidFill>
              </a:rPr>
              <a:t>диких северных оленей.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28674" name="Picture 2" descr="http://www.nat-geo.ru/upload/iblock/edf/edf6bd0885b21ba67289c9cc5b014571.jpg"/>
          <p:cNvPicPr>
            <a:picLocks noChangeAspect="1" noChangeArrowheads="1"/>
          </p:cNvPicPr>
          <p:nvPr/>
        </p:nvPicPr>
        <p:blipFill>
          <a:blip r:embed="rId2"/>
          <a:srcRect b="5136"/>
          <a:stretch>
            <a:fillRect/>
          </a:stretch>
        </p:blipFill>
        <p:spPr bwMode="auto">
          <a:xfrm>
            <a:off x="1643042" y="428610"/>
            <a:ext cx="587379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85750" y="4214813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Встречаются редкие виды птиц: черная казарка, краснозобая казарка, орлан-белохвост, сапсан, малый лебедь.</a:t>
            </a:r>
            <a:endParaRPr lang="ru-RU">
              <a:solidFill>
                <a:srgbClr val="0066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national-travel.ru/images/bazar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928" y="428610"/>
            <a:ext cx="537814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643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Национальный парк «Земля леопардов»   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Приморский край</a:t>
            </a:r>
          </a:p>
        </p:txBody>
      </p:sp>
      <p:pic>
        <p:nvPicPr>
          <p:cNvPr id="6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5117"/>
          <a:stretch>
            <a:fillRect/>
          </a:stretch>
        </p:blipFill>
        <p:spPr bwMode="auto">
          <a:xfrm>
            <a:off x="1357290" y="1142990"/>
            <a:ext cx="642942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олилиния 16"/>
          <p:cNvSpPr/>
          <p:nvPr/>
        </p:nvSpPr>
        <p:spPr>
          <a:xfrm>
            <a:off x="6956952" y="4457880"/>
            <a:ext cx="69337" cy="207294"/>
          </a:xfrm>
          <a:custGeom>
            <a:avLst/>
            <a:gdLst>
              <a:gd name="connsiteX0" fmla="*/ 20223 w 69337"/>
              <a:gd name="connsiteY0" fmla="*/ 205127 h 207294"/>
              <a:gd name="connsiteX1" fmla="*/ 11556 w 69337"/>
              <a:gd name="connsiteY1" fmla="*/ 109786 h 207294"/>
              <a:gd name="connsiteX2" fmla="*/ 11556 w 69337"/>
              <a:gd name="connsiteY2" fmla="*/ 75117 h 207294"/>
              <a:gd name="connsiteX3" fmla="*/ 2889 w 69337"/>
              <a:gd name="connsiteY3" fmla="*/ 18780 h 207294"/>
              <a:gd name="connsiteX4" fmla="*/ 28891 w 69337"/>
              <a:gd name="connsiteY4" fmla="*/ 1445 h 207294"/>
              <a:gd name="connsiteX5" fmla="*/ 67893 w 69337"/>
              <a:gd name="connsiteY5" fmla="*/ 10112 h 207294"/>
              <a:gd name="connsiteX6" fmla="*/ 67893 w 69337"/>
              <a:gd name="connsiteY6" fmla="*/ 10112 h 207294"/>
              <a:gd name="connsiteX7" fmla="*/ 67893 w 69337"/>
              <a:gd name="connsiteY7" fmla="*/ 53449 h 207294"/>
              <a:gd name="connsiteX8" fmla="*/ 59226 w 69337"/>
              <a:gd name="connsiteY8" fmla="*/ 96785 h 207294"/>
              <a:gd name="connsiteX9" fmla="*/ 20223 w 69337"/>
              <a:gd name="connsiteY9" fmla="*/ 205127 h 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37" h="207294">
                <a:moveTo>
                  <a:pt x="20223" y="205127"/>
                </a:moveTo>
                <a:cubicBezTo>
                  <a:pt x="12278" y="207294"/>
                  <a:pt x="13001" y="131454"/>
                  <a:pt x="11556" y="109786"/>
                </a:cubicBezTo>
                <a:cubicBezTo>
                  <a:pt x="10112" y="88118"/>
                  <a:pt x="13001" y="90285"/>
                  <a:pt x="11556" y="75117"/>
                </a:cubicBezTo>
                <a:cubicBezTo>
                  <a:pt x="10111" y="59949"/>
                  <a:pt x="0" y="31059"/>
                  <a:pt x="2889" y="18780"/>
                </a:cubicBezTo>
                <a:cubicBezTo>
                  <a:pt x="5778" y="6501"/>
                  <a:pt x="18057" y="2890"/>
                  <a:pt x="28891" y="1445"/>
                </a:cubicBezTo>
                <a:cubicBezTo>
                  <a:pt x="39725" y="0"/>
                  <a:pt x="67893" y="10112"/>
                  <a:pt x="67893" y="10112"/>
                </a:cubicBezTo>
                <a:lnTo>
                  <a:pt x="67893" y="10112"/>
                </a:lnTo>
                <a:cubicBezTo>
                  <a:pt x="67893" y="17335"/>
                  <a:pt x="69337" y="39004"/>
                  <a:pt x="67893" y="53449"/>
                </a:cubicBezTo>
                <a:cubicBezTo>
                  <a:pt x="66449" y="67894"/>
                  <a:pt x="63560" y="78006"/>
                  <a:pt x="59226" y="96785"/>
                </a:cubicBezTo>
                <a:cubicBezTo>
                  <a:pt x="54893" y="115564"/>
                  <a:pt x="28168" y="202960"/>
                  <a:pt x="20223" y="205127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57188" y="3857625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Единственное место в России, где обитают два представителя подсемейства «большие кошки»: амурский тигр и дальневосточный леопард.</a:t>
            </a:r>
          </a:p>
        </p:txBody>
      </p:sp>
      <p:pic>
        <p:nvPicPr>
          <p:cNvPr id="13316" name="Picture 7" descr="https://baikal24.ru/public/images/upload/image1404181626306_i1.jpg"/>
          <p:cNvPicPr>
            <a:picLocks noChangeAspect="1" noChangeArrowheads="1"/>
          </p:cNvPicPr>
          <p:nvPr/>
        </p:nvPicPr>
        <p:blipFill>
          <a:blip r:embed="rId2"/>
          <a:srcRect l="19354" t="29033"/>
          <a:stretch>
            <a:fillRect/>
          </a:stretch>
        </p:blipFill>
        <p:spPr bwMode="auto">
          <a:xfrm>
            <a:off x="357158" y="714362"/>
            <a:ext cx="4145536" cy="273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9" descr="http://vestiprim.ru/uploads/posts/2016-10/thumbs/1476953335_amurskiy-tigr-zemlya-leoparda.jpg"/>
          <p:cNvPicPr>
            <a:picLocks noChangeAspect="1" noChangeArrowheads="1"/>
          </p:cNvPicPr>
          <p:nvPr/>
        </p:nvPicPr>
        <p:blipFill>
          <a:blip r:embed="rId3"/>
          <a:srcRect l="10417" r="4166"/>
          <a:stretch>
            <a:fillRect/>
          </a:stretch>
        </p:blipFill>
        <p:spPr bwMode="auto">
          <a:xfrm>
            <a:off x="4572000" y="716740"/>
            <a:ext cx="4214842" cy="273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rId14" action="ppaction://hlinksldjump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2428860" y="428610"/>
            <a:ext cx="4572032" cy="3643338"/>
            <a:chOff x="-1321603" y="-1071570"/>
            <a:chExt cx="2643206" cy="214314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-1321603" y="-1071570"/>
              <a:ext cx="2643206" cy="2143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96" name="Picture 12" descr="http://cdn.fishki.net/upload/post/2016/04/29/1935676/6959d3e9e8093c8f89f3f04ec890ceec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317095" y="-945503"/>
              <a:ext cx="2600191" cy="18007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357554" y="350044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горал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noaction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40"/>
          <p:cNvGrpSpPr/>
          <p:nvPr/>
        </p:nvGrpSpPr>
        <p:grpSpPr>
          <a:xfrm>
            <a:off x="2285984" y="428610"/>
            <a:ext cx="4500594" cy="3643338"/>
            <a:chOff x="2357422" y="500048"/>
            <a:chExt cx="4500594" cy="364333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357422" y="500048"/>
              <a:ext cx="4500594" cy="364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10" descr="https://i1.wp.com/motleydogs.com/wp-content/uploads/2011/10/raccoon-dog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2331" y="714362"/>
              <a:ext cx="3944983" cy="2964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2428860" y="350044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енотовидная</a:t>
            </a:r>
            <a:r>
              <a:rPr lang="ru-RU" sz="2400" b="1" dirty="0" smtClean="0">
                <a:solidFill>
                  <a:srgbClr val="336600"/>
                </a:solidFill>
              </a:rPr>
              <a:t> собака</a:t>
            </a:r>
            <a:endParaRPr lang="ru-RU" sz="2400" b="1" dirty="0">
              <a:solidFill>
                <a:srgbClr val="336600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39"/>
          <p:cNvGrpSpPr/>
          <p:nvPr/>
        </p:nvGrpSpPr>
        <p:grpSpPr>
          <a:xfrm>
            <a:off x="498950" y="357172"/>
            <a:ext cx="4930306" cy="3857652"/>
            <a:chOff x="2287066" y="500048"/>
            <a:chExt cx="4641304" cy="364333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357422" y="500048"/>
              <a:ext cx="4500594" cy="364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://curious-world.ru/images/content/animals/08-2016/dv_cat/14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7066" y="642924"/>
              <a:ext cx="4641304" cy="3035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571472" y="357188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дальневосточный лесной кот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38"/>
          <p:cNvGrpSpPr/>
          <p:nvPr/>
        </p:nvGrpSpPr>
        <p:grpSpPr>
          <a:xfrm>
            <a:off x="4143372" y="500048"/>
            <a:ext cx="4429156" cy="3500462"/>
            <a:chOff x="2357422" y="500048"/>
            <a:chExt cx="4500594" cy="364333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357422" y="500048"/>
              <a:ext cx="4500594" cy="364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8" descr="http://xn--e1aaqjt5d.xn--p1ai/upload/000/u1/f2/f3/kosulja-photo-bigger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8926" y="500048"/>
              <a:ext cx="3214710" cy="32147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29190" y="350044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косуля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643306" y="500048"/>
            <a:ext cx="50720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В 2017 </a:t>
            </a:r>
            <a:r>
              <a:rPr lang="ru-RU" sz="2400" dirty="0">
                <a:solidFill>
                  <a:srgbClr val="006600"/>
                </a:solidFill>
              </a:rPr>
              <a:t>году заповедная система России отмечает свой юбилей. 100 лет тому назад был создан первый в стране заповедник</a:t>
            </a:r>
            <a:r>
              <a:rPr lang="ru-RU" sz="2400" dirty="0" smtClean="0">
                <a:solidFill>
                  <a:srgbClr val="006600"/>
                </a:solidFill>
              </a:rPr>
              <a:t>.</a:t>
            </a:r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r>
              <a:rPr lang="en-US" sz="2400" dirty="0">
                <a:solidFill>
                  <a:srgbClr val="006600"/>
                </a:solidFill>
              </a:rPr>
              <a:t>	</a:t>
            </a:r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Всемирный фонд дикой природы (</a:t>
            </a:r>
            <a:r>
              <a:rPr lang="en-US" sz="2400" dirty="0" smtClean="0">
                <a:solidFill>
                  <a:srgbClr val="006600"/>
                </a:solidFill>
              </a:rPr>
              <a:t>WWF)</a:t>
            </a:r>
            <a:r>
              <a:rPr lang="ru-RU" sz="2400" dirty="0" smtClean="0">
                <a:solidFill>
                  <a:srgbClr val="006600"/>
                </a:solidFill>
              </a:rPr>
              <a:t> в России выбрал семь самых примечательных, а также особо  охраняемых природных территорий страны.</a:t>
            </a:r>
          </a:p>
          <a:p>
            <a:pPr algn="just"/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4099" name="Picture 4" descr="http://www.patioscout.cl/wp-content/uploads/2011/03/LogoWWF-1024x819.gif"/>
          <p:cNvPicPr>
            <a:picLocks noChangeAspect="1" noChangeArrowheads="1"/>
          </p:cNvPicPr>
          <p:nvPr/>
        </p:nvPicPr>
        <p:blipFill>
          <a:blip r:embed="rId2"/>
          <a:srcRect l="20090" r="22153"/>
          <a:stretch>
            <a:fillRect/>
          </a:stretch>
        </p:blipFill>
        <p:spPr bwMode="auto">
          <a:xfrm>
            <a:off x="428596" y="500048"/>
            <a:ext cx="2928958" cy="405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500034" y="357172"/>
            <a:ext cx="4071966" cy="3643338"/>
            <a:chOff x="4357686" y="357172"/>
            <a:chExt cx="4071966" cy="364333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357686" y="357172"/>
              <a:ext cx="4071966" cy="364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http://www.tepid.ru/images/asian-black-bear-2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6314" y="428610"/>
              <a:ext cx="3143272" cy="3143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571472" y="357188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гималайский медведь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noaction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7159" y="4214824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Из населяющих парк животных 40 видов относится к редким и вымирающим. </a:t>
            </a:r>
          </a:p>
        </p:txBody>
      </p:sp>
      <p:pic>
        <p:nvPicPr>
          <p:cNvPr id="16386" name="Picture 2" descr="http://curious-world.ru/images/content/animals/08-2016/dv_cat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15174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bs.twimg.com/media/B2jpZ7lIgAA6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06000"/>
            <a:ext cx="2062284" cy="169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xn--e1aaqjt5d.xn--p1ai/upload/000/u1/f2/f3/kosulja-photo-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tepid.ru/images/asian-black-bea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00024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1.wp.com/motleydogs.com/wp-content/uploads/2011/10/raccoon-d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5391" y="500048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://cdn.fishki.net/upload/post/2016/04/29/1935676/6959d3e9e8093c8f89f3f04ec890ce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1871" y="2265053"/>
            <a:ext cx="2118198" cy="173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4" name="Группа 43"/>
          <p:cNvGrpSpPr/>
          <p:nvPr/>
        </p:nvGrpSpPr>
        <p:grpSpPr>
          <a:xfrm>
            <a:off x="3857620" y="500048"/>
            <a:ext cx="4786346" cy="3643338"/>
            <a:chOff x="4214810" y="500048"/>
            <a:chExt cx="4500594" cy="364333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214810" y="500048"/>
              <a:ext cx="4500594" cy="3643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6" descr="https://pbs.twimg.com/media/B2jpZ7lIgAA6DTH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07719" y="571486"/>
              <a:ext cx="3738542" cy="31052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8572528" y="4572014"/>
            <a:ext cx="285752" cy="285752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14876" y="357188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кабарга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14313" y="4214813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Здесь можно встретить древние реликтовые растения, а также представителей тропической фауны.</a:t>
            </a:r>
          </a:p>
        </p:txBody>
      </p:sp>
      <p:pic>
        <p:nvPicPr>
          <p:cNvPr id="15363" name="Picture 4" descr="https://www.rgo.ru/sites/default/files/styles/full_view/public/media/2015/04/viktor_storozhuk.jpg?itok=7RU97tcw"/>
          <p:cNvPicPr>
            <a:picLocks noChangeAspect="1" noChangeArrowheads="1"/>
          </p:cNvPicPr>
          <p:nvPr/>
        </p:nvPicPr>
        <p:blipFill>
          <a:blip r:embed="rId2" cstate="print"/>
          <a:srcRect l="12486" b="10497"/>
          <a:stretch>
            <a:fillRect/>
          </a:stretch>
        </p:blipFill>
        <p:spPr bwMode="auto">
          <a:xfrm>
            <a:off x="1222375" y="357188"/>
            <a:ext cx="669925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643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Баргузинский заповедник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Бурятия</a:t>
            </a:r>
          </a:p>
        </p:txBody>
      </p:sp>
      <p:pic>
        <p:nvPicPr>
          <p:cNvPr id="5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7945"/>
          <a:stretch>
            <a:fillRect/>
          </a:stretch>
        </p:blipFill>
        <p:spPr bwMode="auto">
          <a:xfrm>
            <a:off x="1357290" y="1071552"/>
            <a:ext cx="6429420" cy="35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>
            <a:off x="5452610" y="3910681"/>
            <a:ext cx="60684" cy="93784"/>
          </a:xfrm>
          <a:custGeom>
            <a:avLst/>
            <a:gdLst>
              <a:gd name="connsiteX0" fmla="*/ 8965 w 60684"/>
              <a:gd name="connsiteY0" fmla="*/ 3448 h 93784"/>
              <a:gd name="connsiteX1" fmla="*/ 4827 w 60684"/>
              <a:gd name="connsiteY1" fmla="*/ 57236 h 93784"/>
              <a:gd name="connsiteX2" fmla="*/ 33790 w 60684"/>
              <a:gd name="connsiteY2" fmla="*/ 90336 h 93784"/>
              <a:gd name="connsiteX3" fmla="*/ 46203 w 60684"/>
              <a:gd name="connsiteY3" fmla="*/ 77924 h 93784"/>
              <a:gd name="connsiteX4" fmla="*/ 58615 w 60684"/>
              <a:gd name="connsiteY4" fmla="*/ 36548 h 93784"/>
              <a:gd name="connsiteX5" fmla="*/ 8965 w 60684"/>
              <a:gd name="connsiteY5" fmla="*/ 3448 h 9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84" h="93784">
                <a:moveTo>
                  <a:pt x="8965" y="3448"/>
                </a:moveTo>
                <a:cubicBezTo>
                  <a:pt x="0" y="6896"/>
                  <a:pt x="690" y="42755"/>
                  <a:pt x="4827" y="57236"/>
                </a:cubicBezTo>
                <a:cubicBezTo>
                  <a:pt x="8965" y="71717"/>
                  <a:pt x="26894" y="86888"/>
                  <a:pt x="33790" y="90336"/>
                </a:cubicBezTo>
                <a:cubicBezTo>
                  <a:pt x="40686" y="93784"/>
                  <a:pt x="42066" y="86889"/>
                  <a:pt x="46203" y="77924"/>
                </a:cubicBezTo>
                <a:cubicBezTo>
                  <a:pt x="50340" y="68959"/>
                  <a:pt x="56546" y="48271"/>
                  <a:pt x="58615" y="36548"/>
                </a:cubicBezTo>
                <a:cubicBezTo>
                  <a:pt x="60684" y="24825"/>
                  <a:pt x="17930" y="0"/>
                  <a:pt x="8965" y="344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14313" y="3857625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Баргузинский – первый в России заповедник. Создавался с целью сохранения соболя, которого охотники за пушниной довели до грани исчезновения. </a:t>
            </a:r>
          </a:p>
        </p:txBody>
      </p:sp>
      <p:pic>
        <p:nvPicPr>
          <p:cNvPr id="16388" name="Picture 4" descr="C:\Users\dmitr\Desktop\7 особых мест\so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236" y="428610"/>
            <a:ext cx="5145528" cy="342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14313" y="3857625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К моменту создания заповедника на его территории оставалось лишь 20-30 особей. Сегодня здесь обитает несколько тысяч особей всевозможного окраса.</a:t>
            </a:r>
          </a:p>
        </p:txBody>
      </p:sp>
      <p:pic>
        <p:nvPicPr>
          <p:cNvPr id="17411" name="Picture 4" descr="http://img.rosbalt.ru/photobank/4/9/5/6/hdmPyjnR-580.jpg"/>
          <p:cNvPicPr>
            <a:picLocks noChangeAspect="1" noChangeArrowheads="1"/>
          </p:cNvPicPr>
          <p:nvPr/>
        </p:nvPicPr>
        <p:blipFill>
          <a:blip r:embed="rId2"/>
          <a:srcRect l="7692" r="11539"/>
          <a:stretch>
            <a:fillRect/>
          </a:stretch>
        </p:blipFill>
        <p:spPr bwMode="auto">
          <a:xfrm>
            <a:off x="285720" y="357172"/>
            <a:ext cx="3000396" cy="279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6" descr="http://zapovednoe-podlemorye.ru/upload/resize_cache/iblock/012/600_6000_1/0124dc71182dc7e3bb632a4c28783267.jpg"/>
          <p:cNvPicPr>
            <a:picLocks noChangeAspect="1" noChangeArrowheads="1"/>
          </p:cNvPicPr>
          <p:nvPr/>
        </p:nvPicPr>
        <p:blipFill>
          <a:blip r:embed="rId3"/>
          <a:srcRect r="20000"/>
          <a:stretch>
            <a:fillRect/>
          </a:stretch>
        </p:blipFill>
        <p:spPr bwMode="auto">
          <a:xfrm>
            <a:off x="5500694" y="357172"/>
            <a:ext cx="3333747" cy="250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www.baikalfund.ru/mediacache/57fd9d45-ce3d-4574-961c-9636c1775a25.jpg"/>
          <p:cNvPicPr>
            <a:picLocks noChangeAspect="1" noChangeArrowheads="1"/>
          </p:cNvPicPr>
          <p:nvPr/>
        </p:nvPicPr>
        <p:blipFill>
          <a:blip r:embed="rId4"/>
          <a:srcRect r="10174"/>
          <a:stretch>
            <a:fillRect/>
          </a:stretch>
        </p:blipFill>
        <p:spPr bwMode="auto">
          <a:xfrm>
            <a:off x="2836579" y="1428742"/>
            <a:ext cx="313981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57158" y="4357700"/>
            <a:ext cx="8429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В заповеднике можно </a:t>
            </a:r>
            <a:r>
              <a:rPr lang="ru-RU" sz="2000" dirty="0">
                <a:solidFill>
                  <a:srgbClr val="006600"/>
                </a:solidFill>
              </a:rPr>
              <a:t>встретить </a:t>
            </a:r>
            <a:r>
              <a:rPr lang="ru-RU" sz="2000" dirty="0" smtClean="0">
                <a:solidFill>
                  <a:srgbClr val="006600"/>
                </a:solidFill>
              </a:rPr>
              <a:t> много разных животных.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071670" y="785800"/>
            <a:ext cx="5000660" cy="3333772"/>
            <a:chOff x="2071670" y="500048"/>
            <a:chExt cx="5000660" cy="3333772"/>
          </a:xfrm>
        </p:grpSpPr>
        <p:pic>
          <p:nvPicPr>
            <p:cNvPr id="18435" name="Picture 6" descr="http://www.nat-geo.ru/upload/iblock/2bc/2bc5cf002ecda6c503cde42fa00ea90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1670" y="500048"/>
              <a:ext cx="5000660" cy="3333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571868" y="3214692"/>
              <a:ext cx="2000264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</a:rPr>
                <a:t>медведь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00232" y="857238"/>
            <a:ext cx="5000660" cy="3330440"/>
            <a:chOff x="2071670" y="500048"/>
            <a:chExt cx="5000660" cy="3330440"/>
          </a:xfrm>
        </p:grpSpPr>
        <p:pic>
          <p:nvPicPr>
            <p:cNvPr id="13314" name="Picture 2" descr="http://baikalib.ru/images/virt_razdel/vystavki/barguzin/bar_Image0000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1670" y="500048"/>
              <a:ext cx="5000660" cy="3330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571868" y="3286130"/>
              <a:ext cx="2000264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</a:rPr>
                <a:t>лось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928794" y="928676"/>
            <a:ext cx="5143536" cy="3214710"/>
            <a:chOff x="2000232" y="571486"/>
            <a:chExt cx="5143536" cy="3214710"/>
          </a:xfrm>
        </p:grpSpPr>
        <p:pic>
          <p:nvPicPr>
            <p:cNvPr id="13320" name="Picture 8" descr="http://puteshectvuy.ru/wp-content/uploads/2016/06/Velikoe_ozero_Baikal-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0232" y="571486"/>
              <a:ext cx="5143536" cy="3214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500430" y="3286130"/>
              <a:ext cx="2000264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</a:rPr>
                <a:t>росомаха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857356" y="785800"/>
            <a:ext cx="5268255" cy="3500462"/>
            <a:chOff x="1928794" y="500048"/>
            <a:chExt cx="5268255" cy="3500462"/>
          </a:xfrm>
        </p:grpSpPr>
        <p:pic>
          <p:nvPicPr>
            <p:cNvPr id="2" name="Picture 2" descr="https://storage.cdn.bookyourhunt.com/images/d5f00061-03c8-4280-8f00-04fd19cf393d/e25498b5-dbec-43b4-a844-26363badf76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8794" y="500048"/>
              <a:ext cx="5268255" cy="3500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652830" y="3438530"/>
              <a:ext cx="2000264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</a:rPr>
                <a:t>рысь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214546" y="857238"/>
            <a:ext cx="4617632" cy="3429024"/>
            <a:chOff x="2285984" y="571486"/>
            <a:chExt cx="4617632" cy="3429024"/>
          </a:xfrm>
        </p:grpSpPr>
        <p:pic>
          <p:nvPicPr>
            <p:cNvPr id="3" name="Picture 4" descr="https://baikalru.ru/images/photos/medium/f948096c80b0c0f02aba5c05ff35a0a8.jpg"/>
            <p:cNvPicPr>
              <a:picLocks noChangeAspect="1" noChangeArrowheads="1"/>
            </p:cNvPicPr>
            <p:nvPr/>
          </p:nvPicPr>
          <p:blipFill>
            <a:blip r:embed="rId7"/>
            <a:srcRect b="2040"/>
            <a:stretch>
              <a:fillRect/>
            </a:stretch>
          </p:blipFill>
          <p:spPr bwMode="auto">
            <a:xfrm>
              <a:off x="2285984" y="571486"/>
              <a:ext cx="4617632" cy="3429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571868" y="3429006"/>
              <a:ext cx="2000264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</a:rPr>
                <a:t>выдра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000232" y="714362"/>
            <a:ext cx="5045055" cy="3571900"/>
            <a:chOff x="2000232" y="500048"/>
            <a:chExt cx="5045055" cy="3571900"/>
          </a:xfrm>
        </p:grpSpPr>
        <p:pic>
          <p:nvPicPr>
            <p:cNvPr id="4" name="Picture 6" descr="http://victoria.gorod.tomsk.ru/uploads/47343/1307864381/Baikal_Barguzinskij_28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00232" y="500048"/>
              <a:ext cx="5045055" cy="3571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500430" y="3429006"/>
              <a:ext cx="2000264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</a:rPr>
                <a:t>бурундук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643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Заповедник «Остров Врангеля»   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Чукотка</a:t>
            </a:r>
          </a:p>
        </p:txBody>
      </p:sp>
      <p:pic>
        <p:nvPicPr>
          <p:cNvPr id="5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7945"/>
          <a:stretch>
            <a:fillRect/>
          </a:stretch>
        </p:blipFill>
        <p:spPr bwMode="auto">
          <a:xfrm>
            <a:off x="1357290" y="1071552"/>
            <a:ext cx="6429420" cy="35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6715140" y="1214428"/>
            <a:ext cx="97507" cy="148067"/>
          </a:xfrm>
          <a:custGeom>
            <a:avLst/>
            <a:gdLst>
              <a:gd name="connsiteX0" fmla="*/ 36836 w 97507"/>
              <a:gd name="connsiteY0" fmla="*/ 5056 h 148067"/>
              <a:gd name="connsiteX1" fmla="*/ 88840 w 97507"/>
              <a:gd name="connsiteY1" fmla="*/ 31058 h 148067"/>
              <a:gd name="connsiteX2" fmla="*/ 88840 w 97507"/>
              <a:gd name="connsiteY2" fmla="*/ 44059 h 148067"/>
              <a:gd name="connsiteX3" fmla="*/ 88840 w 97507"/>
              <a:gd name="connsiteY3" fmla="*/ 65728 h 148067"/>
              <a:gd name="connsiteX4" fmla="*/ 84506 w 97507"/>
              <a:gd name="connsiteY4" fmla="*/ 104730 h 148067"/>
              <a:gd name="connsiteX5" fmla="*/ 84506 w 97507"/>
              <a:gd name="connsiteY5" fmla="*/ 130732 h 148067"/>
              <a:gd name="connsiteX6" fmla="*/ 58504 w 97507"/>
              <a:gd name="connsiteY6" fmla="*/ 143733 h 148067"/>
              <a:gd name="connsiteX7" fmla="*/ 45504 w 97507"/>
              <a:gd name="connsiteY7" fmla="*/ 148067 h 148067"/>
              <a:gd name="connsiteX8" fmla="*/ 10834 w 97507"/>
              <a:gd name="connsiteY8" fmla="*/ 143733 h 148067"/>
              <a:gd name="connsiteX9" fmla="*/ 2167 w 97507"/>
              <a:gd name="connsiteY9" fmla="*/ 130732 h 148067"/>
              <a:gd name="connsiteX10" fmla="*/ 2167 w 97507"/>
              <a:gd name="connsiteY10" fmla="*/ 83062 h 148067"/>
              <a:gd name="connsiteX11" fmla="*/ 2167 w 97507"/>
              <a:gd name="connsiteY11" fmla="*/ 61394 h 148067"/>
              <a:gd name="connsiteX12" fmla="*/ 36836 w 97507"/>
              <a:gd name="connsiteY12" fmla="*/ 5056 h 14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507" h="148067">
                <a:moveTo>
                  <a:pt x="36836" y="5056"/>
                </a:moveTo>
                <a:cubicBezTo>
                  <a:pt x="51281" y="0"/>
                  <a:pt x="80173" y="24558"/>
                  <a:pt x="88840" y="31058"/>
                </a:cubicBezTo>
                <a:cubicBezTo>
                  <a:pt x="97507" y="37558"/>
                  <a:pt x="88840" y="44059"/>
                  <a:pt x="88840" y="44059"/>
                </a:cubicBezTo>
                <a:cubicBezTo>
                  <a:pt x="88840" y="49837"/>
                  <a:pt x="89562" y="55616"/>
                  <a:pt x="88840" y="65728"/>
                </a:cubicBezTo>
                <a:cubicBezTo>
                  <a:pt x="88118" y="75840"/>
                  <a:pt x="85228" y="93896"/>
                  <a:pt x="84506" y="104730"/>
                </a:cubicBezTo>
                <a:cubicBezTo>
                  <a:pt x="83784" y="115564"/>
                  <a:pt x="88840" y="124232"/>
                  <a:pt x="84506" y="130732"/>
                </a:cubicBezTo>
                <a:cubicBezTo>
                  <a:pt x="80172" y="137232"/>
                  <a:pt x="65004" y="140844"/>
                  <a:pt x="58504" y="143733"/>
                </a:cubicBezTo>
                <a:cubicBezTo>
                  <a:pt x="52004" y="146622"/>
                  <a:pt x="53449" y="148067"/>
                  <a:pt x="45504" y="148067"/>
                </a:cubicBezTo>
                <a:cubicBezTo>
                  <a:pt x="37559" y="148067"/>
                  <a:pt x="18057" y="146622"/>
                  <a:pt x="10834" y="143733"/>
                </a:cubicBezTo>
                <a:cubicBezTo>
                  <a:pt x="3611" y="140844"/>
                  <a:pt x="3611" y="140844"/>
                  <a:pt x="2167" y="130732"/>
                </a:cubicBezTo>
                <a:cubicBezTo>
                  <a:pt x="723" y="120620"/>
                  <a:pt x="2167" y="83062"/>
                  <a:pt x="2167" y="83062"/>
                </a:cubicBezTo>
                <a:cubicBezTo>
                  <a:pt x="2167" y="71506"/>
                  <a:pt x="0" y="72228"/>
                  <a:pt x="2167" y="61394"/>
                </a:cubicBezTo>
                <a:cubicBezTo>
                  <a:pt x="4334" y="50560"/>
                  <a:pt x="22391" y="10112"/>
                  <a:pt x="36836" y="505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357188" y="4214813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Остров Врангеля называют главным родильным домом белых медведей.</a:t>
            </a:r>
          </a:p>
        </p:txBody>
      </p:sp>
      <p:pic>
        <p:nvPicPr>
          <p:cNvPr id="19460" name="Picture 2" descr="C:\Users\dmitr\Desktop\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110" y="500048"/>
            <a:ext cx="5041780" cy="37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57188" y="4214813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На территории заповедника расположено </a:t>
            </a:r>
            <a:r>
              <a:rPr lang="ru-RU" sz="2000" dirty="0">
                <a:solidFill>
                  <a:srgbClr val="006600"/>
                </a:solidFill>
              </a:rPr>
              <a:t>крупнейшее в мире лежбище тихоокеанского моржа.</a:t>
            </a:r>
          </a:p>
        </p:txBody>
      </p:sp>
      <p:pic>
        <p:nvPicPr>
          <p:cNvPr id="20483" name="Picture 2" descr="C:\Users\dmitr\Desktop\1bdef332a86b9c95818defd8701c0f77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500063"/>
            <a:ext cx="53086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2" action="ppaction://hlinksldjump"/>
          </p:cNvPr>
          <p:cNvSpPr/>
          <p:nvPr/>
        </p:nvSpPr>
        <p:spPr bwMode="auto">
          <a:xfrm>
            <a:off x="6357938" y="428625"/>
            <a:ext cx="2214562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Самая кошачья</a:t>
            </a:r>
            <a:endParaRPr lang="ru-RU" sz="2400" b="1" dirty="0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 bwMode="auto">
          <a:xfrm>
            <a:off x="6357938" y="1928813"/>
            <a:ext cx="2214562" cy="128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Самая пушная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 bwMode="auto">
          <a:xfrm>
            <a:off x="3357554" y="3429000"/>
            <a:ext cx="2428891" cy="1285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Самая высокогорная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 bwMode="auto">
          <a:xfrm>
            <a:off x="6357950" y="3429000"/>
            <a:ext cx="2214550" cy="1285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Самая</a:t>
            </a:r>
            <a:r>
              <a:rPr lang="ru-RU" sz="2400" b="1" dirty="0" smtClean="0"/>
              <a:t> мистическая</a:t>
            </a:r>
            <a:endParaRPr lang="ru-RU" sz="2400" b="1" dirty="0"/>
          </a:p>
        </p:txBody>
      </p:sp>
      <p:sp>
        <p:nvSpPr>
          <p:cNvPr id="2" name="Прямоугольник 1">
            <a:hlinkClick r:id="rId10" action="ppaction://hlinksldjump"/>
          </p:cNvPr>
          <p:cNvSpPr/>
          <p:nvPr/>
        </p:nvSpPr>
        <p:spPr bwMode="auto">
          <a:xfrm>
            <a:off x="571500" y="428625"/>
            <a:ext cx="2214563" cy="1285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Самая маленькая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 bwMode="auto">
          <a:xfrm>
            <a:off x="571500" y="1928813"/>
            <a:ext cx="2214563" cy="12858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Самая большая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hlinkClick r:id="rId14" action="ppaction://hlinksldjump"/>
          </p:cNvPr>
          <p:cNvSpPr/>
          <p:nvPr/>
        </p:nvSpPr>
        <p:spPr bwMode="auto">
          <a:xfrm>
            <a:off x="571472" y="3429006"/>
            <a:ext cx="2214563" cy="1285875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Самая плодовитая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TextBox 23"/>
          <p:cNvSpPr txBox="1">
            <a:spLocks noChangeArrowheads="1"/>
          </p:cNvSpPr>
          <p:nvPr/>
        </p:nvSpPr>
        <p:spPr bwMode="auto">
          <a:xfrm>
            <a:off x="3178175" y="714375"/>
            <a:ext cx="27876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Необычные особо охраняемые территории России</a:t>
            </a:r>
          </a:p>
        </p:txBody>
      </p:sp>
      <p:sp>
        <p:nvSpPr>
          <p:cNvPr id="29" name="Умножение 28">
            <a:hlinkClick r:id="" action="ppaction://hlinkshowjump?jump=endshow" highlightClick="1"/>
          </p:cNvPr>
          <p:cNvSpPr/>
          <p:nvPr/>
        </p:nvSpPr>
        <p:spPr>
          <a:xfrm>
            <a:off x="8643966" y="4643452"/>
            <a:ext cx="285752" cy="285752"/>
          </a:xfrm>
          <a:prstGeom prst="mathMultiply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dmitr\Desktop\7 особых мест\gu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428625"/>
            <a:ext cx="5048250" cy="37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57158" y="4429138"/>
            <a:ext cx="8501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Здесь находятся </a:t>
            </a:r>
            <a:r>
              <a:rPr lang="ru-RU" sz="2000" dirty="0">
                <a:solidFill>
                  <a:srgbClr val="006600"/>
                </a:solidFill>
              </a:rPr>
              <a:t>самые большие в Чукотском море птичьи базары. 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50825" y="214313"/>
            <a:ext cx="8643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Национальный парк «Приэльбрусье»  </a:t>
            </a:r>
            <a:r>
              <a:rPr lang="ru-RU" sz="3200" b="1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Кабардино-Балкарская республика</a:t>
            </a:r>
          </a:p>
        </p:txBody>
      </p:sp>
      <p:pic>
        <p:nvPicPr>
          <p:cNvPr id="5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7945"/>
          <a:stretch>
            <a:fillRect/>
          </a:stretch>
        </p:blipFill>
        <p:spPr bwMode="auto">
          <a:xfrm>
            <a:off x="1357290" y="1142990"/>
            <a:ext cx="6429420" cy="35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олилиния 9"/>
          <p:cNvSpPr/>
          <p:nvPr/>
        </p:nvSpPr>
        <p:spPr>
          <a:xfrm>
            <a:off x="1521111" y="3440195"/>
            <a:ext cx="124953" cy="131687"/>
          </a:xfrm>
          <a:custGeom>
            <a:avLst/>
            <a:gdLst>
              <a:gd name="connsiteX0" fmla="*/ 13001 w 124953"/>
              <a:gd name="connsiteY0" fmla="*/ 9390 h 180569"/>
              <a:gd name="connsiteX1" fmla="*/ 108341 w 124953"/>
              <a:gd name="connsiteY1" fmla="*/ 13723 h 180569"/>
              <a:gd name="connsiteX2" fmla="*/ 112675 w 124953"/>
              <a:gd name="connsiteY2" fmla="*/ 87396 h 180569"/>
              <a:gd name="connsiteX3" fmla="*/ 99674 w 124953"/>
              <a:gd name="connsiteY3" fmla="*/ 135066 h 180569"/>
              <a:gd name="connsiteX4" fmla="*/ 86673 w 124953"/>
              <a:gd name="connsiteY4" fmla="*/ 161068 h 180569"/>
              <a:gd name="connsiteX5" fmla="*/ 65005 w 124953"/>
              <a:gd name="connsiteY5" fmla="*/ 178402 h 180569"/>
              <a:gd name="connsiteX6" fmla="*/ 39003 w 124953"/>
              <a:gd name="connsiteY6" fmla="*/ 148067 h 180569"/>
              <a:gd name="connsiteX7" fmla="*/ 21668 w 124953"/>
              <a:gd name="connsiteY7" fmla="*/ 113397 h 180569"/>
              <a:gd name="connsiteX8" fmla="*/ 30335 w 124953"/>
              <a:gd name="connsiteY8" fmla="*/ 70061 h 180569"/>
              <a:gd name="connsiteX9" fmla="*/ 13001 w 124953"/>
              <a:gd name="connsiteY9" fmla="*/ 9390 h 18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953" h="180569">
                <a:moveTo>
                  <a:pt x="13001" y="9390"/>
                </a:moveTo>
                <a:cubicBezTo>
                  <a:pt x="26002" y="0"/>
                  <a:pt x="91729" y="722"/>
                  <a:pt x="108341" y="13723"/>
                </a:cubicBezTo>
                <a:cubicBezTo>
                  <a:pt x="124953" y="26724"/>
                  <a:pt x="114119" y="67172"/>
                  <a:pt x="112675" y="87396"/>
                </a:cubicBezTo>
                <a:cubicBezTo>
                  <a:pt x="111231" y="107620"/>
                  <a:pt x="104008" y="122787"/>
                  <a:pt x="99674" y="135066"/>
                </a:cubicBezTo>
                <a:cubicBezTo>
                  <a:pt x="95340" y="147345"/>
                  <a:pt x="92451" y="153845"/>
                  <a:pt x="86673" y="161068"/>
                </a:cubicBezTo>
                <a:cubicBezTo>
                  <a:pt x="80895" y="168291"/>
                  <a:pt x="72950" y="180569"/>
                  <a:pt x="65005" y="178402"/>
                </a:cubicBezTo>
                <a:cubicBezTo>
                  <a:pt x="57060" y="176235"/>
                  <a:pt x="46226" y="158901"/>
                  <a:pt x="39003" y="148067"/>
                </a:cubicBezTo>
                <a:cubicBezTo>
                  <a:pt x="31780" y="137233"/>
                  <a:pt x="23113" y="126398"/>
                  <a:pt x="21668" y="113397"/>
                </a:cubicBezTo>
                <a:cubicBezTo>
                  <a:pt x="20223" y="100396"/>
                  <a:pt x="28168" y="83062"/>
                  <a:pt x="30335" y="70061"/>
                </a:cubicBezTo>
                <a:cubicBezTo>
                  <a:pt x="32502" y="57060"/>
                  <a:pt x="0" y="18780"/>
                  <a:pt x="13001" y="939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57158" y="4214824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На территории заповедника находится самая </a:t>
            </a:r>
            <a:r>
              <a:rPr lang="ru-RU" dirty="0">
                <a:solidFill>
                  <a:srgbClr val="006600"/>
                </a:solidFill>
              </a:rPr>
              <a:t>высокая вершина страны – Эльбрус. </a:t>
            </a:r>
          </a:p>
        </p:txBody>
      </p:sp>
      <p:pic>
        <p:nvPicPr>
          <p:cNvPr id="22532" name="Picture 7" descr="https://informator.news/wp-content/uploads/2017/09/l.jpg"/>
          <p:cNvPicPr>
            <a:picLocks noChangeAspect="1" noChangeArrowheads="1"/>
          </p:cNvPicPr>
          <p:nvPr/>
        </p:nvPicPr>
        <p:blipFill>
          <a:blip r:embed="rId2" cstate="print"/>
          <a:srcRect b="7587"/>
          <a:stretch>
            <a:fillRect/>
          </a:stretch>
        </p:blipFill>
        <p:spPr bwMode="auto">
          <a:xfrm>
            <a:off x="1857356" y="357172"/>
            <a:ext cx="539214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14338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6600"/>
                </a:solidFill>
              </a:rPr>
              <a:t>Значительная часть территории занята лесами. Здесь есть водопады, озёра, целебные минеральные источники, альпийские луга.</a:t>
            </a:r>
            <a:endParaRPr lang="ru-RU" dirty="0"/>
          </a:p>
        </p:txBody>
      </p:sp>
      <p:pic>
        <p:nvPicPr>
          <p:cNvPr id="7174" name="Picture 6" descr="http://img1.liveinternet.ru/images/attach/c/5/86/445/86445755_4316166_v_do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72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643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Заповедник «Галичья гора»  </a:t>
            </a:r>
            <a:r>
              <a:rPr lang="ru-RU" sz="3200" b="1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Липецкая область</a:t>
            </a:r>
          </a:p>
        </p:txBody>
      </p:sp>
      <p:pic>
        <p:nvPicPr>
          <p:cNvPr id="5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7945"/>
          <a:stretch>
            <a:fillRect/>
          </a:stretch>
        </p:blipFill>
        <p:spPr bwMode="auto">
          <a:xfrm>
            <a:off x="1357290" y="1142990"/>
            <a:ext cx="6429420" cy="35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2008784" y="2813538"/>
            <a:ext cx="62886" cy="45719"/>
          </a:xfrm>
          <a:custGeom>
            <a:avLst/>
            <a:gdLst>
              <a:gd name="connsiteX0" fmla="*/ 31031 w 72406"/>
              <a:gd name="connsiteY0" fmla="*/ 0 h 53100"/>
              <a:gd name="connsiteX1" fmla="*/ 68269 w 72406"/>
              <a:gd name="connsiteY1" fmla="*/ 45514 h 53100"/>
              <a:gd name="connsiteX2" fmla="*/ 6206 w 72406"/>
              <a:gd name="connsiteY2" fmla="*/ 45514 h 53100"/>
              <a:gd name="connsiteX3" fmla="*/ 31031 w 72406"/>
              <a:gd name="connsiteY3" fmla="*/ 0 h 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06" h="53100">
                <a:moveTo>
                  <a:pt x="31031" y="0"/>
                </a:moveTo>
                <a:cubicBezTo>
                  <a:pt x="41375" y="0"/>
                  <a:pt x="72406" y="37928"/>
                  <a:pt x="68269" y="45514"/>
                </a:cubicBezTo>
                <a:cubicBezTo>
                  <a:pt x="64132" y="53100"/>
                  <a:pt x="12412" y="51720"/>
                  <a:pt x="6206" y="45514"/>
                </a:cubicBezTo>
                <a:cubicBezTo>
                  <a:pt x="0" y="39308"/>
                  <a:pt x="20687" y="0"/>
                  <a:pt x="31031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85720" y="3571882"/>
            <a:ext cx="8643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На территории самого маленького заповедника произрастает </a:t>
            </a:r>
            <a:r>
              <a:rPr lang="ru-RU" sz="2000" dirty="0">
                <a:solidFill>
                  <a:srgbClr val="006600"/>
                </a:solidFill>
              </a:rPr>
              <a:t>более 650 видов растений. Здесь представлена кавказская, алтайская и даже альпийская флора. Учёные спорят о том, как могли сюда попасть растения, не типичные для этих широт.</a:t>
            </a:r>
          </a:p>
        </p:txBody>
      </p:sp>
      <p:pic>
        <p:nvPicPr>
          <p:cNvPr id="4" name="Picture 1" descr="C:\Users\dmitr\Desktop\7 особых мест\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24"/>
            <a:ext cx="4244635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dostoyanie.info/wp-content/uploads/2016/01/2-4-660x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6"/>
            <a:ext cx="431570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85750" y="3929063"/>
            <a:ext cx="857253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В «Галичей горе» невероятно большое количество насекомых. </a:t>
            </a:r>
            <a:r>
              <a:rPr lang="ru-RU" sz="2000" dirty="0" smtClean="0">
                <a:solidFill>
                  <a:srgbClr val="006600"/>
                </a:solidFill>
              </a:rPr>
              <a:t>Также здесь можно </a:t>
            </a:r>
            <a:r>
              <a:rPr lang="ru-RU" sz="2000" dirty="0">
                <a:solidFill>
                  <a:srgbClr val="006600"/>
                </a:solidFill>
              </a:rPr>
              <a:t>встретить чёрного коршуна, скопу, лисицу, енотовидную собаку, кабана и даже лося.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www.science.vsu.ru/resources/ghill/ghill-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6"/>
            <a:ext cx="2377893" cy="333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liptur.ru/storage/2017/01/19/a905137771a786d4c33d4c6e0fa2ba427481bf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71486"/>
            <a:ext cx="5000502" cy="333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85751" y="642924"/>
            <a:ext cx="871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http://imp.ac.ir/Uploads/News/_News03012017042656815387010.jpg</a:t>
            </a:r>
            <a:r>
              <a:rPr lang="ru-RU" sz="1200" dirty="0"/>
              <a:t> фон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85751" y="2046164"/>
            <a:ext cx="8643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http://snovadoma.ru/upload/files/500/pechora-ilych03.jpg</a:t>
            </a:r>
            <a:r>
              <a:rPr lang="ru-RU" sz="1200"/>
              <a:t> столбы выветривания</a:t>
            </a: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285751" y="2326812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4"/>
              </a:rPr>
              <a:t>http://www.rba.ru/cms_rba/news/img/2356.jpeg</a:t>
            </a:r>
            <a:r>
              <a:rPr lang="ru-RU" sz="1200"/>
              <a:t> столбы выветривания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285751" y="288810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5"/>
              </a:rPr>
              <a:t>http://www.colors.life/upload/blogs/ea/cc/eacc84be01f0510ecca170f2fc8104a2_RSZ_690.jpg</a:t>
            </a:r>
            <a:r>
              <a:rPr lang="ru-RU" sz="1200"/>
              <a:t> Печоро-Илычский заповедник</a:t>
            </a:r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285751" y="2607460"/>
            <a:ext cx="8643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https://www.bnkomi.ru/content/news/images/53409/4.jpg</a:t>
            </a:r>
            <a:r>
              <a:rPr lang="ru-RU" sz="1200"/>
              <a:t> столбы выветривания</a:t>
            </a:r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285751" y="3449404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7"/>
              </a:rPr>
              <a:t>http://programmes.putin.kremlin.ru/media/2014/4/8/57388/photolenta_big_photo.jpeg</a:t>
            </a:r>
            <a:r>
              <a:rPr lang="ru-RU" sz="1200"/>
              <a:t> земля леопарда</a:t>
            </a:r>
          </a:p>
        </p:txBody>
      </p:sp>
      <p:sp>
        <p:nvSpPr>
          <p:cNvPr id="27656" name="Прямоугольник 8"/>
          <p:cNvSpPr>
            <a:spLocks noChangeArrowheads="1"/>
          </p:cNvSpPr>
          <p:nvPr/>
        </p:nvSpPr>
        <p:spPr bwMode="auto">
          <a:xfrm>
            <a:off x="285751" y="3168756"/>
            <a:ext cx="8643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8"/>
              </a:rPr>
              <a:t>http://puteshestvievmirprirodi.com/wp-content/uploads/2014/03/sobol.jpg</a:t>
            </a:r>
            <a:r>
              <a:rPr lang="ru-RU" sz="1200"/>
              <a:t> соболь</a:t>
            </a:r>
          </a:p>
        </p:txBody>
      </p:sp>
      <p:sp>
        <p:nvSpPr>
          <p:cNvPr id="27657" name="Прямоугольник 9"/>
          <p:cNvSpPr>
            <a:spLocks noChangeArrowheads="1"/>
          </p:cNvSpPr>
          <p:nvPr/>
        </p:nvSpPr>
        <p:spPr bwMode="auto">
          <a:xfrm>
            <a:off x="285751" y="3730052"/>
            <a:ext cx="871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9"/>
              </a:rPr>
              <a:t>http://strana.ru/media/images/uploaded/gallery_promo20977994.jpg</a:t>
            </a:r>
            <a:r>
              <a:rPr lang="ru-RU" sz="1200"/>
              <a:t> Приэльбрусье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85750" y="285750"/>
            <a:ext cx="478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rgbClr val="006600"/>
                </a:solidFill>
              </a:rPr>
              <a:t>Интернет-источники</a:t>
            </a:r>
            <a:r>
              <a:rPr lang="ru-RU" sz="2000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27659" name="Прямоугольник 4"/>
          <p:cNvSpPr>
            <a:spLocks noChangeArrowheads="1"/>
          </p:cNvSpPr>
          <p:nvPr/>
        </p:nvSpPr>
        <p:spPr bwMode="auto">
          <a:xfrm>
            <a:off x="285751" y="923572"/>
            <a:ext cx="8643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0"/>
              </a:rPr>
              <a:t>http://www.patioscout.cl/wp-content/uploads/2011/03/LogoWWF-1024x819.gif</a:t>
            </a:r>
            <a:r>
              <a:rPr lang="ru-RU" sz="1200"/>
              <a:t> эмблема </a:t>
            </a:r>
          </a:p>
        </p:txBody>
      </p:sp>
      <p:sp>
        <p:nvSpPr>
          <p:cNvPr id="27660" name="Прямоугольник 5"/>
          <p:cNvSpPr>
            <a:spLocks noChangeArrowheads="1"/>
          </p:cNvSpPr>
          <p:nvPr/>
        </p:nvSpPr>
        <p:spPr bwMode="auto">
          <a:xfrm>
            <a:off x="285751" y="1204220"/>
            <a:ext cx="657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1"/>
              </a:rPr>
              <a:t>http://school76.tyumen-edu.ru/sites/default/files/field/image/2.jpg</a:t>
            </a:r>
            <a:r>
              <a:rPr lang="ru-RU" sz="1200"/>
              <a:t> эмблема</a:t>
            </a:r>
          </a:p>
        </p:txBody>
      </p:sp>
      <p:sp>
        <p:nvSpPr>
          <p:cNvPr id="27661" name="Прямоугольник 6"/>
          <p:cNvSpPr>
            <a:spLocks noChangeArrowheads="1"/>
          </p:cNvSpPr>
          <p:nvPr/>
        </p:nvSpPr>
        <p:spPr bwMode="auto">
          <a:xfrm>
            <a:off x="285751" y="1484868"/>
            <a:ext cx="671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2"/>
              </a:rPr>
              <a:t>http://img-fotki.yandex.ru/get/9062/37366204.57d/0_124eb3_cfc4d6f5_L.png</a:t>
            </a:r>
            <a:r>
              <a:rPr lang="ru-RU" sz="1200"/>
              <a:t> капля</a:t>
            </a:r>
          </a:p>
        </p:txBody>
      </p:sp>
      <p:sp>
        <p:nvSpPr>
          <p:cNvPr id="27662" name="Прямоугольник 7"/>
          <p:cNvSpPr>
            <a:spLocks noChangeArrowheads="1"/>
          </p:cNvSpPr>
          <p:nvPr/>
        </p:nvSpPr>
        <p:spPr bwMode="auto">
          <a:xfrm>
            <a:off x="285751" y="1765516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3"/>
              </a:rPr>
              <a:t>http://ecologyperm.ru/theme/eco/images/listva.png</a:t>
            </a:r>
            <a:r>
              <a:rPr lang="ru-RU" sz="1200"/>
              <a:t> ветка</a:t>
            </a:r>
          </a:p>
        </p:txBody>
      </p:sp>
      <p:sp>
        <p:nvSpPr>
          <p:cNvPr id="27663" name="Прямоугольник 14"/>
          <p:cNvSpPr>
            <a:spLocks noChangeArrowheads="1"/>
          </p:cNvSpPr>
          <p:nvPr/>
        </p:nvSpPr>
        <p:spPr bwMode="auto">
          <a:xfrm>
            <a:off x="285751" y="4010700"/>
            <a:ext cx="8358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4"/>
              </a:rPr>
              <a:t>http://static.ngs.ru/cache/turizm/images/1bdef332a86b9c95818defd8701c0f77_1024_768.jpg</a:t>
            </a:r>
            <a:r>
              <a:rPr lang="ru-RU" sz="1200"/>
              <a:t> моржи</a:t>
            </a:r>
          </a:p>
        </p:txBody>
      </p:sp>
      <p:sp>
        <p:nvSpPr>
          <p:cNvPr id="27664" name="Прямоугольник 15"/>
          <p:cNvSpPr>
            <a:spLocks noChangeArrowheads="1"/>
          </p:cNvSpPr>
          <p:nvPr/>
        </p:nvSpPr>
        <p:spPr bwMode="auto">
          <a:xfrm>
            <a:off x="285751" y="4291348"/>
            <a:ext cx="6072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5"/>
              </a:rPr>
              <a:t>http://mostga.am/images/2017/52/06/ostrov/fullsize.jpg</a:t>
            </a:r>
            <a:r>
              <a:rPr lang="ru-RU" sz="1200"/>
              <a:t> белые медведи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51" y="4572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6"/>
              </a:rPr>
              <a:t>http://zadonsk.su/showplace/images/image-2.jpg</a:t>
            </a:r>
            <a:r>
              <a:rPr lang="ru-RU" sz="1200" dirty="0" smtClean="0"/>
              <a:t> </a:t>
            </a:r>
            <a:r>
              <a:rPr lang="ru-RU" sz="1200" dirty="0" err="1" smtClean="0"/>
              <a:t>галичья</a:t>
            </a:r>
            <a:r>
              <a:rPr lang="ru-RU" sz="1200" dirty="0" smtClean="0"/>
              <a:t> гора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01227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http://www.nat-geo.ru/upload/iblock/edf/edf6bd0885b21ba67289c9cc5b014571.jpg</a:t>
            </a:r>
            <a:r>
              <a:rPr lang="ru-RU" sz="1200" dirty="0" smtClean="0"/>
              <a:t> северный олень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738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http://www.floranimal.ru/national/images/418.jpg</a:t>
            </a:r>
            <a:r>
              <a:rPr lang="ru-RU" sz="1200" dirty="0" smtClean="0"/>
              <a:t> заяц-беляк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46461"/>
            <a:ext cx="4098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http://national-travel.ru/images/bazar(5).jpg</a:t>
            </a:r>
            <a:r>
              <a:rPr lang="ru-RU" sz="1200" dirty="0" smtClean="0"/>
              <a:t> птичий базар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1907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https://storage.cdn.bookyourhunt.com/images/d5f00061-03c8-4280-8f00-04fd19cf393d/e25498b5-dbec-43b4-a844-26363badf762.jpg</a:t>
            </a:r>
            <a:r>
              <a:rPr lang="ru-RU" sz="1200" dirty="0" smtClean="0"/>
              <a:t> рысь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76361"/>
            <a:ext cx="657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https://baikalru.ru/images/photos/medium/f948096c80b0c0f02aba5c05ff35a0a8.jpg</a:t>
            </a:r>
            <a:r>
              <a:rPr lang="ru-RU" sz="1200" dirty="0" smtClean="0"/>
              <a:t> выдра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48978"/>
            <a:ext cx="8429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http://victoria.gorod.tomsk.ru/uploads/47343/1307864381/Baikal_Barguzinskij_28.jpg</a:t>
            </a:r>
            <a:r>
              <a:rPr lang="ru-RU" sz="1200" dirty="0" smtClean="0"/>
              <a:t> бурундук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10"/>
            <a:ext cx="6500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http://dostoyanie.info/wp-content/uploads/2016/01/2-4-660x437.jpg</a:t>
            </a:r>
            <a:r>
              <a:rPr lang="ru-RU" sz="1200" dirty="0" smtClean="0"/>
              <a:t> </a:t>
            </a:r>
            <a:r>
              <a:rPr lang="ru-RU" sz="1200" dirty="0" err="1" smtClean="0"/>
              <a:t>галичья</a:t>
            </a:r>
            <a:r>
              <a:rPr lang="ru-RU" sz="1200" dirty="0" smtClean="0"/>
              <a:t> гора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429138"/>
            <a:ext cx="6286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http://www.science.vsu.ru/resources/ghill/ghill-021.jpg</a:t>
            </a:r>
            <a:r>
              <a:rPr lang="ru-RU" sz="1200" dirty="0" smtClean="0"/>
              <a:t> чёрный коршун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338672"/>
            <a:ext cx="657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https://liptur.ru/storage/2017/01/19/a905137771a786d4c33d4c6e0fa2ba427481bf66.jpg</a:t>
            </a:r>
            <a:r>
              <a:rPr lang="ru-RU" sz="1200" dirty="0" smtClean="0"/>
              <a:t> скопа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8839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1"/>
              </a:rPr>
              <a:t>https://pbs.twimg.com/media/B2jpZ7lIgAA6DTH.jpg</a:t>
            </a:r>
            <a:r>
              <a:rPr lang="ru-RU" sz="1200" dirty="0" smtClean="0"/>
              <a:t> кабарга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066055"/>
            <a:ext cx="657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http://puteshectvuy.ru/wp-content/uploads/2016/06/Velikoe_ozero_Baikal-19.jpg</a:t>
            </a:r>
            <a:r>
              <a:rPr lang="ru-RU" sz="1200" dirty="0" smtClean="0"/>
              <a:t> росомаха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156523"/>
            <a:ext cx="6286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https://mirpriroda.ru/wp-content/uploads/2013/05/113910.jpg</a:t>
            </a:r>
            <a:r>
              <a:rPr lang="ru-RU" sz="1200" dirty="0" smtClean="0"/>
              <a:t> бурундук</a:t>
            </a:r>
            <a:endParaRPr lang="ru-RU" sz="1200" dirty="0"/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357158" y="2794212"/>
            <a:ext cx="657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14"/>
              </a:rPr>
              <a:t>http://www.nat-geo.ru/upload/iblock/2bc/2bc5cf002ecda6c503cde42fa00ea906.jpg</a:t>
            </a:r>
            <a:r>
              <a:rPr lang="ru-RU" sz="1200" dirty="0"/>
              <a:t> медведь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611289"/>
            <a:ext cx="6429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5"/>
              </a:rPr>
              <a:t>http://xn--e1aaqjt5d.xn--p1ai/upload/000/u1/f2/f3/kosulja-photo-bigger.jpg</a:t>
            </a:r>
            <a:r>
              <a:rPr lang="ru-RU" sz="1200" dirty="0" smtClean="0"/>
              <a:t> косуля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500312"/>
            <a:ext cx="72866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http://img1.liveinternet.ru/images/attach/c/5/86/445/86445755_4316166_v_doline.jpg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приэльбрусье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85720" y="285734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http://www.zapoved.ru/photos/2db9/ee5a/da20/f7d2/a5fd/acd0/13da/1b42/large.jpg</a:t>
            </a:r>
            <a:r>
              <a:rPr lang="ru-RU" sz="1200" dirty="0"/>
              <a:t> </a:t>
            </a:r>
            <a:r>
              <a:rPr lang="ru-RU" sz="1200" dirty="0" err="1"/>
              <a:t>галичья</a:t>
            </a:r>
            <a:r>
              <a:rPr lang="ru-RU" sz="1200" dirty="0"/>
              <a:t> гора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85720" y="568147"/>
            <a:ext cx="871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http://animalreader.ru/wp-content/uploads/2015/04/arkticheskij-zapovednik-animalreader.ru-002.jpg</a:t>
            </a:r>
            <a:r>
              <a:rPr lang="ru-RU" sz="1200" dirty="0"/>
              <a:t> арктический заповедник</a:t>
            </a: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285720" y="2829773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4"/>
              </a:rPr>
              <a:t>https://new.wwf.ru/resources/news/okhranyaemye-territorii/wwf-rossii-vybral-7-samykh-primechatelnykh-zapovednikov-i-natsparkov/</a:t>
            </a:r>
            <a:r>
              <a:rPr lang="ru-RU" sz="1200"/>
              <a:t> статья</a:t>
            </a:r>
          </a:p>
        </p:txBody>
      </p:sp>
      <p:sp>
        <p:nvSpPr>
          <p:cNvPr id="28677" name="Прямоугольник 9"/>
          <p:cNvSpPr>
            <a:spLocks noChangeArrowheads="1"/>
          </p:cNvSpPr>
          <p:nvPr/>
        </p:nvSpPr>
        <p:spPr bwMode="auto">
          <a:xfrm>
            <a:off x="285720" y="3863524"/>
            <a:ext cx="642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5"/>
              </a:rPr>
              <a:t>http://www.arctic-info.ru/cached_image/h5m1qkh4vud.jpg</a:t>
            </a:r>
            <a:r>
              <a:rPr lang="ru-RU" sz="1200"/>
              <a:t> белый медведь</a:t>
            </a:r>
          </a:p>
        </p:txBody>
      </p:sp>
      <p:sp>
        <p:nvSpPr>
          <p:cNvPr id="28679" name="Прямоугольник 7"/>
          <p:cNvSpPr>
            <a:spLocks noChangeArrowheads="1"/>
          </p:cNvSpPr>
          <p:nvPr/>
        </p:nvSpPr>
        <p:spPr bwMode="auto">
          <a:xfrm>
            <a:off x="285720" y="850560"/>
            <a:ext cx="8358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https://informator.news/wp-content/uploads/2017/09/l.jpg</a:t>
            </a:r>
            <a:r>
              <a:rPr lang="ru-RU" sz="1200"/>
              <a:t> Эльбрус</a:t>
            </a:r>
          </a:p>
        </p:txBody>
      </p:sp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285720" y="1132973"/>
            <a:ext cx="8358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7"/>
              </a:rPr>
              <a:t>https://baikal24.ru/public/images/upload/image1404181626306_i1.jpg</a:t>
            </a:r>
            <a:r>
              <a:rPr lang="ru-RU" sz="1200"/>
              <a:t> леопард</a:t>
            </a:r>
          </a:p>
        </p:txBody>
      </p:sp>
      <p:sp>
        <p:nvSpPr>
          <p:cNvPr id="28681" name="Прямоугольник 9"/>
          <p:cNvSpPr>
            <a:spLocks noChangeArrowheads="1"/>
          </p:cNvSpPr>
          <p:nvPr/>
        </p:nvSpPr>
        <p:spPr bwMode="auto">
          <a:xfrm>
            <a:off x="285720" y="1415386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8"/>
              </a:rPr>
              <a:t>http://vestiprim.ru/uploads/posts/2016-10/thumbs/1476953335_amurskiy-tigr-zemlya-leoparda.jpg</a:t>
            </a:r>
            <a:r>
              <a:rPr lang="ru-RU" sz="1200"/>
              <a:t> амурский тигр</a:t>
            </a:r>
          </a:p>
        </p:txBody>
      </p:sp>
      <p:sp>
        <p:nvSpPr>
          <p:cNvPr id="28682" name="Прямоугольник 10"/>
          <p:cNvSpPr>
            <a:spLocks noChangeArrowheads="1"/>
          </p:cNvSpPr>
          <p:nvPr/>
        </p:nvSpPr>
        <p:spPr bwMode="auto">
          <a:xfrm>
            <a:off x="285720" y="442912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hlinkClick r:id="rId9"/>
              </a:rPr>
              <a:t>https://www.rgo.ru/sites/default/files/styles/full_view/public/media/2015/04/viktor_storozhuk.jpg?itok=7RU97tcw</a:t>
            </a:r>
            <a:r>
              <a:rPr lang="ru-RU" sz="1200" dirty="0"/>
              <a:t> Земля леопардов </a:t>
            </a:r>
          </a:p>
        </p:txBody>
      </p:sp>
      <p:sp>
        <p:nvSpPr>
          <p:cNvPr id="28683" name="Прямоугольник 11"/>
          <p:cNvSpPr>
            <a:spLocks noChangeArrowheads="1"/>
          </p:cNvSpPr>
          <p:nvPr/>
        </p:nvSpPr>
        <p:spPr bwMode="auto">
          <a:xfrm>
            <a:off x="285720" y="3297924"/>
            <a:ext cx="657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0"/>
              </a:rPr>
              <a:t>https://www.myplanet-ua.com/wp-content/uploads/2015/11/3116.jpg</a:t>
            </a:r>
            <a:r>
              <a:rPr lang="ru-RU" sz="1200"/>
              <a:t> олень</a:t>
            </a:r>
          </a:p>
        </p:txBody>
      </p:sp>
      <p:sp>
        <p:nvSpPr>
          <p:cNvPr id="28684" name="Прямоугольник 12"/>
          <p:cNvSpPr>
            <a:spLocks noChangeArrowheads="1"/>
          </p:cNvSpPr>
          <p:nvPr/>
        </p:nvSpPr>
        <p:spPr bwMode="auto">
          <a:xfrm>
            <a:off x="285720" y="1697799"/>
            <a:ext cx="6500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1"/>
              </a:rPr>
              <a:t>http://img.rosbalt.ru/photobank/4/9/5/6/hdmPyjnR-580.jpg</a:t>
            </a:r>
            <a:r>
              <a:rPr lang="ru-RU" sz="1200"/>
              <a:t> соболь</a:t>
            </a:r>
          </a:p>
        </p:txBody>
      </p:sp>
      <p:sp>
        <p:nvSpPr>
          <p:cNvPr id="14" name="Управляющая кнопка: возврат 13">
            <a:hlinkClick r:id="rId12" action="ppaction://hlinksldjump" highlightClick="1"/>
          </p:cNvPr>
          <p:cNvSpPr/>
          <p:nvPr/>
        </p:nvSpPr>
        <p:spPr>
          <a:xfrm>
            <a:off x="8429652" y="4572014"/>
            <a:ext cx="428628" cy="285752"/>
          </a:xfrm>
          <a:prstGeom prst="actionButtonReturn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145937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http://curious-world.ru/images/content/animals/08-2016/dv_cat/14.jpg</a:t>
            </a:r>
            <a:r>
              <a:rPr lang="ru-RU" sz="1200" dirty="0" smtClean="0"/>
              <a:t> дальневосточный лесной кот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580337"/>
            <a:ext cx="6643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http://www.tepid.ru/images/asian-black-bear-2.jpg</a:t>
            </a:r>
            <a:r>
              <a:rPr lang="ru-RU" sz="1200" dirty="0" smtClean="0"/>
              <a:t> гималайский медведь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546586"/>
            <a:ext cx="7358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5"/>
              </a:rPr>
              <a:t>https://i1.wp.com/motleydogs.com/wp-content/uploads/2011/10/raccoon-dog.jpg</a:t>
            </a:r>
            <a:r>
              <a:rPr lang="ru-RU" sz="1200" dirty="0" smtClean="0"/>
              <a:t> енотовидная собака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980212"/>
            <a:ext cx="7786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http://cdn.fishki.net/upload/post/2016/04/29/1935676/6959d3e9e8093c8f89f3f04ec890ceec.jpg</a:t>
            </a:r>
            <a:r>
              <a:rPr lang="ru-RU" sz="1200" dirty="0" smtClean="0"/>
              <a:t> горал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263399"/>
            <a:ext cx="5786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7"/>
              </a:rPr>
              <a:t>http://rfmaps.ru/images/fizicheskaja-karta-rossii.jpg</a:t>
            </a:r>
            <a:r>
              <a:rPr lang="ru-RU" sz="1200" dirty="0" smtClean="0"/>
              <a:t> карта России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715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Печоро-Илычский заповедник   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Республика Коми</a:t>
            </a:r>
          </a:p>
        </p:txBody>
      </p:sp>
      <p:pic>
        <p:nvPicPr>
          <p:cNvPr id="5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7945"/>
          <a:stretch>
            <a:fillRect/>
          </a:stretch>
        </p:blipFill>
        <p:spPr bwMode="auto">
          <a:xfrm>
            <a:off x="1357290" y="1142990"/>
            <a:ext cx="6429420" cy="35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3327894" y="2743793"/>
            <a:ext cx="125122" cy="116227"/>
          </a:xfrm>
          <a:custGeom>
            <a:avLst/>
            <a:gdLst>
              <a:gd name="connsiteX0" fmla="*/ 37952 w 125122"/>
              <a:gd name="connsiteY0" fmla="*/ 10081 h 116227"/>
              <a:gd name="connsiteX1" fmla="*/ 9488 w 125122"/>
              <a:gd name="connsiteY1" fmla="*/ 67009 h 116227"/>
              <a:gd name="connsiteX2" fmla="*/ 5930 w 125122"/>
              <a:gd name="connsiteY2" fmla="*/ 81240 h 116227"/>
              <a:gd name="connsiteX3" fmla="*/ 45068 w 125122"/>
              <a:gd name="connsiteY3" fmla="*/ 113262 h 116227"/>
              <a:gd name="connsiteX4" fmla="*/ 59300 w 125122"/>
              <a:gd name="connsiteY4" fmla="*/ 99030 h 116227"/>
              <a:gd name="connsiteX5" fmla="*/ 62858 w 125122"/>
              <a:gd name="connsiteY5" fmla="*/ 77682 h 116227"/>
              <a:gd name="connsiteX6" fmla="*/ 73532 w 125122"/>
              <a:gd name="connsiteY6" fmla="*/ 63451 h 116227"/>
              <a:gd name="connsiteX7" fmla="*/ 98438 w 125122"/>
              <a:gd name="connsiteY7" fmla="*/ 49219 h 116227"/>
              <a:gd name="connsiteX8" fmla="*/ 123343 w 125122"/>
              <a:gd name="connsiteY8" fmla="*/ 17197 h 116227"/>
              <a:gd name="connsiteX9" fmla="*/ 109111 w 125122"/>
              <a:gd name="connsiteY9" fmla="*/ 13639 h 116227"/>
              <a:gd name="connsiteX10" fmla="*/ 91322 w 125122"/>
              <a:gd name="connsiteY10" fmla="*/ 6523 h 116227"/>
              <a:gd name="connsiteX11" fmla="*/ 37952 w 125122"/>
              <a:gd name="connsiteY11" fmla="*/ 10081 h 11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122" h="116227">
                <a:moveTo>
                  <a:pt x="37952" y="10081"/>
                </a:moveTo>
                <a:cubicBezTo>
                  <a:pt x="24313" y="20162"/>
                  <a:pt x="14825" y="55149"/>
                  <a:pt x="9488" y="67009"/>
                </a:cubicBezTo>
                <a:cubicBezTo>
                  <a:pt x="4151" y="78869"/>
                  <a:pt x="0" y="73531"/>
                  <a:pt x="5930" y="81240"/>
                </a:cubicBezTo>
                <a:cubicBezTo>
                  <a:pt x="11860" y="88949"/>
                  <a:pt x="36173" y="110297"/>
                  <a:pt x="45068" y="113262"/>
                </a:cubicBezTo>
                <a:cubicBezTo>
                  <a:pt x="53963" y="116227"/>
                  <a:pt x="56335" y="104960"/>
                  <a:pt x="59300" y="99030"/>
                </a:cubicBezTo>
                <a:cubicBezTo>
                  <a:pt x="62265" y="93100"/>
                  <a:pt x="60486" y="83612"/>
                  <a:pt x="62858" y="77682"/>
                </a:cubicBezTo>
                <a:cubicBezTo>
                  <a:pt x="65230" y="71752"/>
                  <a:pt x="67602" y="68195"/>
                  <a:pt x="73532" y="63451"/>
                </a:cubicBezTo>
                <a:cubicBezTo>
                  <a:pt x="79462" y="58707"/>
                  <a:pt x="90136" y="56928"/>
                  <a:pt x="98438" y="49219"/>
                </a:cubicBezTo>
                <a:cubicBezTo>
                  <a:pt x="106740" y="41510"/>
                  <a:pt x="121564" y="23127"/>
                  <a:pt x="123343" y="17197"/>
                </a:cubicBezTo>
                <a:cubicBezTo>
                  <a:pt x="125122" y="11267"/>
                  <a:pt x="114448" y="15418"/>
                  <a:pt x="109111" y="13639"/>
                </a:cubicBezTo>
                <a:cubicBezTo>
                  <a:pt x="103774" y="11860"/>
                  <a:pt x="100217" y="7709"/>
                  <a:pt x="91322" y="6523"/>
                </a:cubicBezTo>
                <a:cubicBezTo>
                  <a:pt x="82427" y="5337"/>
                  <a:pt x="51591" y="0"/>
                  <a:pt x="37952" y="1008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ba.ru/cms_rba/news/img/2356.jpeg"/>
          <p:cNvPicPr>
            <a:picLocks noChangeAspect="1" noChangeArrowheads="1"/>
          </p:cNvPicPr>
          <p:nvPr/>
        </p:nvPicPr>
        <p:blipFill>
          <a:blip r:embed="rId2"/>
          <a:srcRect t="4556" b="6583"/>
          <a:stretch>
            <a:fillRect/>
          </a:stretch>
        </p:blipFill>
        <p:spPr bwMode="auto">
          <a:xfrm>
            <a:off x="1712453" y="357172"/>
            <a:ext cx="571909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20" y="3857634"/>
            <a:ext cx="8501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«Столбы выветривания» на  </a:t>
            </a:r>
            <a:r>
              <a:rPr lang="ru-RU" sz="2000" dirty="0">
                <a:solidFill>
                  <a:srgbClr val="006600"/>
                </a:solidFill>
              </a:rPr>
              <a:t>п</a:t>
            </a:r>
            <a:r>
              <a:rPr lang="ru-RU" sz="2000" dirty="0" smtClean="0">
                <a:solidFill>
                  <a:srgbClr val="006600"/>
                </a:solidFill>
              </a:rPr>
              <a:t>лато </a:t>
            </a:r>
            <a:r>
              <a:rPr lang="ru-RU" sz="2000" dirty="0" err="1" smtClean="0">
                <a:solidFill>
                  <a:srgbClr val="006600"/>
                </a:solidFill>
              </a:rPr>
              <a:t>Маньпупунёр</a:t>
            </a:r>
            <a:r>
              <a:rPr lang="ru-RU" sz="2000" dirty="0" smtClean="0">
                <a:solidFill>
                  <a:srgbClr val="006600"/>
                </a:solidFill>
              </a:rPr>
              <a:t> известны как одно из семи чудес России. Семь каменных изваяний высотой от 30 до 42 метров ошеломляют магической силой и древностью.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85750" y="3857625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6600"/>
                </a:solidFill>
              </a:rPr>
              <a:t>Легенда гласит, что однажды великаны попытались украсть дочь вождя жившего здесь народа. Сын вождя отправился спасать сестру, и с помощью добрых духов превратил великанов в камни.</a:t>
            </a:r>
          </a:p>
        </p:txBody>
      </p:sp>
      <p:pic>
        <p:nvPicPr>
          <p:cNvPr id="7171" name="Picture 2" descr="https://www.bnkomi.ru/content/news/images/53409/4.jpg"/>
          <p:cNvPicPr>
            <a:picLocks noChangeAspect="1" noChangeArrowheads="1"/>
          </p:cNvPicPr>
          <p:nvPr/>
        </p:nvPicPr>
        <p:blipFill>
          <a:blip r:embed="rId2"/>
          <a:srcRect t="19510"/>
          <a:stretch>
            <a:fillRect/>
          </a:stretch>
        </p:blipFill>
        <p:spPr bwMode="auto">
          <a:xfrm>
            <a:off x="1312863" y="357188"/>
            <a:ext cx="6518275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14313" y="3571875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6600"/>
                </a:solidFill>
              </a:rPr>
              <a:t>По мнению ученых 200 миллионов лет назад на месте каменных столбов стояли высокие горы, которые разрушились под воздействием погодных явлений. Форма столбов до сих пор продолжает меняться, из-за чего существует миф, что столбы меняются местами.</a:t>
            </a:r>
          </a:p>
        </p:txBody>
      </p:sp>
      <p:pic>
        <p:nvPicPr>
          <p:cNvPr id="8195" name="Picture 6" descr="http://snovadoma.ru/upload/files/500/pechora-ilych03.jpg"/>
          <p:cNvPicPr>
            <a:picLocks noChangeAspect="1" noChangeArrowheads="1"/>
          </p:cNvPicPr>
          <p:nvPr/>
        </p:nvPicPr>
        <p:blipFill>
          <a:blip r:embed="rId2"/>
          <a:srcRect b="10857"/>
          <a:stretch>
            <a:fillRect/>
          </a:stretch>
        </p:blipFill>
        <p:spPr bwMode="auto">
          <a:xfrm>
            <a:off x="1687513" y="357188"/>
            <a:ext cx="5768975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286776" y="357172"/>
            <a:ext cx="500066" cy="357190"/>
          </a:xfrm>
          <a:prstGeom prst="actionButtonReturn">
            <a:avLst/>
          </a:prstGeom>
          <a:solidFill>
            <a:srgbClr val="FFFFFF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8643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Большой Арктический заповедни</a:t>
            </a:r>
            <a:r>
              <a:rPr lang="ru-RU" sz="3200" b="1">
                <a:solidFill>
                  <a:srgbClr val="006600"/>
                </a:solidFill>
              </a:rPr>
              <a:t>к    </a:t>
            </a:r>
          </a:p>
          <a:p>
            <a:pPr algn="ctr"/>
            <a:r>
              <a:rPr lang="ru-RU" sz="2400">
                <a:solidFill>
                  <a:srgbClr val="006600"/>
                </a:solidFill>
              </a:rPr>
              <a:t>Красноярский край</a:t>
            </a:r>
          </a:p>
        </p:txBody>
      </p:sp>
      <p:pic>
        <p:nvPicPr>
          <p:cNvPr id="5" name="Picture 2" descr="https://h5p.org/sites/default/files/h5p/content/29091/images/image-57fd2e6123df4.jpg"/>
          <p:cNvPicPr>
            <a:picLocks noChangeAspect="1" noChangeArrowheads="1"/>
          </p:cNvPicPr>
          <p:nvPr/>
        </p:nvPicPr>
        <p:blipFill>
          <a:blip r:embed="rId2"/>
          <a:srcRect l="1066" t="1805" r="1942" b="7945"/>
          <a:stretch>
            <a:fillRect/>
          </a:stretch>
        </p:blipFill>
        <p:spPr bwMode="auto">
          <a:xfrm>
            <a:off x="1357290" y="1142990"/>
            <a:ext cx="6429420" cy="35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лилиния 6"/>
          <p:cNvSpPr/>
          <p:nvPr/>
        </p:nvSpPr>
        <p:spPr>
          <a:xfrm>
            <a:off x="4598724" y="1989868"/>
            <a:ext cx="574931" cy="355358"/>
          </a:xfrm>
          <a:custGeom>
            <a:avLst/>
            <a:gdLst>
              <a:gd name="connsiteX0" fmla="*/ 354637 w 574931"/>
              <a:gd name="connsiteY0" fmla="*/ 33946 h 355358"/>
              <a:gd name="connsiteX1" fmla="*/ 168290 w 574931"/>
              <a:gd name="connsiteY1" fmla="*/ 29613 h 355358"/>
              <a:gd name="connsiteX2" fmla="*/ 94618 w 574931"/>
              <a:gd name="connsiteY2" fmla="*/ 72949 h 355358"/>
              <a:gd name="connsiteX3" fmla="*/ 51282 w 574931"/>
              <a:gd name="connsiteY3" fmla="*/ 159622 h 355358"/>
              <a:gd name="connsiteX4" fmla="*/ 7945 w 574931"/>
              <a:gd name="connsiteY4" fmla="*/ 211626 h 355358"/>
              <a:gd name="connsiteX5" fmla="*/ 29613 w 574931"/>
              <a:gd name="connsiteY5" fmla="*/ 280964 h 355358"/>
              <a:gd name="connsiteX6" fmla="*/ 46948 w 574931"/>
              <a:gd name="connsiteY6" fmla="*/ 354636 h 355358"/>
              <a:gd name="connsiteX7" fmla="*/ 311301 w 574931"/>
              <a:gd name="connsiteY7" fmla="*/ 276631 h 355358"/>
              <a:gd name="connsiteX8" fmla="*/ 432643 w 574931"/>
              <a:gd name="connsiteY8" fmla="*/ 224627 h 355358"/>
              <a:gd name="connsiteX9" fmla="*/ 558319 w 574931"/>
              <a:gd name="connsiteY9" fmla="*/ 124953 h 355358"/>
              <a:gd name="connsiteX10" fmla="*/ 532317 w 574931"/>
              <a:gd name="connsiteY10" fmla="*/ 16612 h 355358"/>
              <a:gd name="connsiteX11" fmla="*/ 354637 w 574931"/>
              <a:gd name="connsiteY11" fmla="*/ 33946 h 35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931" h="355358">
                <a:moveTo>
                  <a:pt x="354637" y="33946"/>
                </a:moveTo>
                <a:cubicBezTo>
                  <a:pt x="293966" y="36113"/>
                  <a:pt x="211626" y="23113"/>
                  <a:pt x="168290" y="29613"/>
                </a:cubicBezTo>
                <a:cubicBezTo>
                  <a:pt x="124954" y="36113"/>
                  <a:pt x="114119" y="51281"/>
                  <a:pt x="94618" y="72949"/>
                </a:cubicBezTo>
                <a:cubicBezTo>
                  <a:pt x="75117" y="94617"/>
                  <a:pt x="65728" y="136509"/>
                  <a:pt x="51282" y="159622"/>
                </a:cubicBezTo>
                <a:cubicBezTo>
                  <a:pt x="36837" y="182735"/>
                  <a:pt x="11556" y="191403"/>
                  <a:pt x="7945" y="211626"/>
                </a:cubicBezTo>
                <a:cubicBezTo>
                  <a:pt x="4334" y="231849"/>
                  <a:pt x="23113" y="257129"/>
                  <a:pt x="29613" y="280964"/>
                </a:cubicBezTo>
                <a:cubicBezTo>
                  <a:pt x="36114" y="304799"/>
                  <a:pt x="0" y="355358"/>
                  <a:pt x="46948" y="354636"/>
                </a:cubicBezTo>
                <a:cubicBezTo>
                  <a:pt x="93896" y="353914"/>
                  <a:pt x="247019" y="298299"/>
                  <a:pt x="311301" y="276631"/>
                </a:cubicBezTo>
                <a:cubicBezTo>
                  <a:pt x="375583" y="254963"/>
                  <a:pt x="391473" y="249907"/>
                  <a:pt x="432643" y="224627"/>
                </a:cubicBezTo>
                <a:cubicBezTo>
                  <a:pt x="473813" y="199347"/>
                  <a:pt x="541707" y="159622"/>
                  <a:pt x="558319" y="124953"/>
                </a:cubicBezTo>
                <a:cubicBezTo>
                  <a:pt x="574931" y="90284"/>
                  <a:pt x="567708" y="33224"/>
                  <a:pt x="532317" y="16612"/>
                </a:cubicBezTo>
                <a:cubicBezTo>
                  <a:pt x="496926" y="0"/>
                  <a:pt x="415308" y="31779"/>
                  <a:pt x="354637" y="3394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720" y="4143386"/>
            <a:ext cx="864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6600"/>
                </a:solidFill>
              </a:rPr>
              <a:t>Крупнейший заповедник  России занимает 42 </a:t>
            </a:r>
            <a:r>
              <a:rPr lang="ru-RU" sz="2000" dirty="0">
                <a:solidFill>
                  <a:srgbClr val="006600"/>
                </a:solidFill>
              </a:rPr>
              <a:t>000 кв. м</a:t>
            </a:r>
            <a:r>
              <a:rPr lang="ru-RU" sz="2000" dirty="0" smtClean="0">
                <a:solidFill>
                  <a:srgbClr val="006600"/>
                </a:solidFill>
              </a:rPr>
              <a:t>. Он расположен в зоне арктической тундры и арктической пустыни. 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9220" name="Picture 4" descr="C:\Users\dmitr\Desktop\7 особых мест\arkticheskij-zapovednik-animalreader.ru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122" y="428610"/>
            <a:ext cx="5587757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769</Words>
  <Application>Microsoft Office PowerPoint</Application>
  <PresentationFormat>Экран (16:9)</PresentationFormat>
  <Paragraphs>112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a_MonumentoTitul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Мисанченко</cp:lastModifiedBy>
  <cp:revision>176</cp:revision>
  <dcterms:created xsi:type="dcterms:W3CDTF">2017-03-28T15:37:45Z</dcterms:created>
  <dcterms:modified xsi:type="dcterms:W3CDTF">2019-02-21T15:08:17Z</dcterms:modified>
</cp:coreProperties>
</file>