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0" r:id="rId1"/>
  </p:sldMasterIdLst>
  <p:notesMasterIdLst>
    <p:notesMasterId r:id="rId18"/>
  </p:notesMasterIdLst>
  <p:sldIdLst>
    <p:sldId id="256" r:id="rId2"/>
    <p:sldId id="286" r:id="rId3"/>
    <p:sldId id="285" r:id="rId4"/>
    <p:sldId id="289" r:id="rId5"/>
    <p:sldId id="274" r:id="rId6"/>
    <p:sldId id="282" r:id="rId7"/>
    <p:sldId id="273" r:id="rId8"/>
    <p:sldId id="257" r:id="rId9"/>
    <p:sldId id="275" r:id="rId10"/>
    <p:sldId id="276" r:id="rId11"/>
    <p:sldId id="295" r:id="rId12"/>
    <p:sldId id="271" r:id="rId13"/>
    <p:sldId id="278" r:id="rId14"/>
    <p:sldId id="277" r:id="rId15"/>
    <p:sldId id="294" r:id="rId16"/>
    <p:sldId id="279"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9933"/>
    <a:srgbClr val="FFFF99"/>
    <a:srgbClr val="2A07A9"/>
    <a:srgbClr val="07A7D3"/>
    <a:srgbClr val="18869C"/>
    <a:srgbClr val="07AEDB"/>
    <a:srgbClr val="2525DB"/>
    <a:srgbClr val="0066FF"/>
    <a:srgbClr val="046A8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646" autoAdjust="0"/>
    <p:restoredTop sz="98060" autoAdjust="0"/>
  </p:normalViewPr>
  <p:slideViewPr>
    <p:cSldViewPr>
      <p:cViewPr>
        <p:scale>
          <a:sx n="63" d="100"/>
          <a:sy n="63" d="100"/>
        </p:scale>
        <p:origin x="-1212" y="-10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3EE901-B171-42EA-8C2D-10C5AB9EDB5A}" type="datetimeFigureOut">
              <a:rPr lang="ru-RU" smtClean="0"/>
              <a:pPr/>
              <a:t>26.03.2018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E2E231-7A01-45F2-917F-421F42BE58F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kern="1200" baseline="0" dirty="0" smtClean="0">
                <a:solidFill>
                  <a:schemeClr val="tx1"/>
                </a:solidFill>
                <a:latin typeface="+mn-lt"/>
                <a:ea typeface="+mn-ea"/>
                <a:cs typeface="+mn-cs"/>
              </a:rPr>
              <a:t>ГРИН (наст. фам. Гриневский) Александр Степанович (1880-1932), русский писатель родился 11 (23) августа 1880, в г. Слободской Вятской губернии (ныне Кировская область),  умер 8 июля 1932 в г. Старый Крым.</a:t>
            </a:r>
          </a:p>
          <a:p>
            <a:r>
              <a:rPr lang="ru-RU" sz="1200" kern="1200" baseline="0" dirty="0" smtClean="0">
                <a:solidFill>
                  <a:schemeClr val="tx1"/>
                </a:solidFill>
                <a:latin typeface="+mn-lt"/>
                <a:ea typeface="+mn-ea"/>
                <a:cs typeface="+mn-cs"/>
              </a:rPr>
              <a:t>В романтико-фантастических повестях «Алые паруса» (1923), «Бегущая по волнам» (1928), романах «Блистающий мир» (1924), «Дорога никуда» (1930) и рассказах выразил гуманистическую веру в высокие нравственные качества человека.</a:t>
            </a:r>
          </a:p>
          <a:p>
            <a:r>
              <a:rPr lang="ru-RU" dirty="0" smtClean="0"/>
              <a:t> </a:t>
            </a:r>
            <a:r>
              <a:rPr lang="ru-RU" baseline="0" dirty="0" smtClean="0"/>
              <a:t>   </a:t>
            </a:r>
            <a:r>
              <a:rPr lang="ru-RU" sz="900" dirty="0" smtClean="0">
                <a:latin typeface="Times New Roman" pitchFamily="18" charset="0"/>
                <a:cs typeface="Times New Roman" pitchFamily="18" charset="0"/>
              </a:rPr>
              <a:t>Жизнь Грина была тяжела и драматична; она вся в тычках, вся в столкновениях со свинцовыми мерзостями царской России, и, когда читаешь "Автобиографическую повесть", эту исповедь настрадавшейся души, с трудом, лишь под давлением фактов, веришь, что та же рука писала заражающие своим жизнелюбием рассказы о моряках и путешественниках, "Алые паруса", "Блистающий мир"... Ведь жизнь, кажется, сделала все, чтобы очерствить, ожесточить сердце, смять и развеять романтические идеалы, убить веру во все </a:t>
            </a:r>
            <a:r>
              <a:rPr lang="ru-RU" dirty="0" smtClean="0"/>
              <a:t>лучшее и светлое.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FBE2E231-7A01-45F2-917F-421F42BE58F5}"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Все лучшие произведения Грина, каждая их страница для того и писались, чтобы "</a:t>
            </a:r>
            <a:r>
              <a:rPr lang="ru-RU" dirty="0" err="1" smtClean="0"/>
              <a:t>дрянь</a:t>
            </a:r>
            <a:r>
              <a:rPr lang="ru-RU" dirty="0" smtClean="0"/>
              <a:t> и мусор" вымести из жизни человеческой, чтобы сказать своим читателям: все высокое и прекрасное, все, что порою кажется несбыточным, "</a:t>
            </a:r>
            <a:r>
              <a:rPr lang="ru-RU" dirty="0" err="1" smtClean="0"/>
              <a:t>по-существу</a:t>
            </a:r>
            <a:r>
              <a:rPr lang="ru-RU" dirty="0" smtClean="0"/>
              <a:t> так же </a:t>
            </a:r>
            <a:r>
              <a:rPr lang="ru-RU" dirty="0" err="1" smtClean="0"/>
              <a:t>сбыточно</a:t>
            </a:r>
            <a:r>
              <a:rPr lang="ru-RU" dirty="0" smtClean="0"/>
              <a:t> и возможно, как загородная прогулка. Я понял одну нехитрую истину. Она в том, чтобы делать чудеса своими руками...". </a:t>
            </a:r>
          </a:p>
          <a:p>
            <a:r>
              <a:rPr lang="ru-RU" dirty="0" smtClean="0"/>
              <a:t>    Это строки из "Алых парусов". Они задумывались в 1917- 1918 годах, в те дни, когда люди "своими руками" творили чудеса революционного переустройства жизни. В "Алых парусах", этой по-юношески трепетной поэме о любви, нет и намека на "недоверие к действительности". Своей феерией, так знаменательно для тех дней названной, Грин откликался на события, бурлящие за окном. </a:t>
            </a:r>
          </a:p>
          <a:p>
            <a:r>
              <a:rPr lang="ru-RU" dirty="0" smtClean="0"/>
              <a:t>Откликался он по-своему, книгой </a:t>
            </a:r>
            <a:r>
              <a:rPr lang="ru-RU" dirty="0" err="1" smtClean="0"/>
              <a:t>по-гриновски</a:t>
            </a:r>
            <a:r>
              <a:rPr lang="ru-RU" dirty="0" smtClean="0"/>
              <a:t> "странной", написанной страстно и искренне, книгой, в которой сказка об алых парусах, лелеемая в душе девушки </a:t>
            </a:r>
            <a:r>
              <a:rPr lang="ru-RU" dirty="0" err="1" smtClean="0"/>
              <a:t>Ассоль</a:t>
            </a:r>
            <a:r>
              <a:rPr lang="ru-RU" dirty="0" smtClean="0"/>
              <a:t> из рыбацкого поселка, этой знакомой нам с детства Золушки, принцессы мечты, становится явью, былью. Былью, которая сама похожа на сказку.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FBE2E231-7A01-45F2-917F-421F42BE58F5}"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dirty="0" smtClean="0"/>
              <a:t>21 августа 2010</a:t>
            </a:r>
          </a:p>
          <a:p>
            <a:r>
              <a:rPr lang="ru-RU" dirty="0" smtClean="0"/>
              <a:t>Сегодня в Правительстве Кировской области состоялась церемония награждения литературной премией имени А.С. Грина российского писателя Сергея Васильевича Лукьяненко.</a:t>
            </a:r>
          </a:p>
          <a:p>
            <a:r>
              <a:rPr lang="ru-RU" dirty="0" smtClean="0"/>
              <a:t>На церемонии присутствовали лауреаты премии прошлых лет, члены комиссии по присуждению литературной премии, руководители органов государственной власти, главы городов Кирова и Слободского, почётные гости.</a:t>
            </a:r>
          </a:p>
          <a:p>
            <a:r>
              <a:rPr lang="ru-RU" dirty="0" smtClean="0"/>
              <a:t>Премия была учреждена в 2000 году и вручается ежегодно. Её учредителями выступают Союз писателей России, Правительство Кировской области, администрации г. Кирова и Слободского района. Премия имени писателя-романтика, уроженца Вятской земли, присуждается за выдающийся вклад в развитие отечественной литературы, создание особо значимых литературных произведений для детей старшего возраста, подростков и юношества. В разные годы её лауреатами становились писатели Альберт </a:t>
            </a:r>
            <a:r>
              <a:rPr lang="ru-RU" dirty="0" err="1" smtClean="0"/>
              <a:t>Лиханов</a:t>
            </a:r>
            <a:r>
              <a:rPr lang="ru-RU" dirty="0" smtClean="0"/>
              <a:t>, Владислав Крапивин, Ирина </a:t>
            </a:r>
            <a:r>
              <a:rPr lang="ru-RU" dirty="0" err="1" smtClean="0"/>
              <a:t>Токмакова</a:t>
            </a:r>
            <a:r>
              <a:rPr lang="ru-RU" dirty="0" smtClean="0"/>
              <a:t>, Кир </a:t>
            </a:r>
            <a:r>
              <a:rPr lang="ru-RU" dirty="0" err="1" smtClean="0"/>
              <a:t>Булычёв</a:t>
            </a:r>
            <a:r>
              <a:rPr lang="ru-RU" dirty="0" smtClean="0"/>
              <a:t> (И. </a:t>
            </a:r>
            <a:r>
              <a:rPr lang="ru-RU" dirty="0" err="1" smtClean="0"/>
              <a:t>Можейко</a:t>
            </a:r>
            <a:r>
              <a:rPr lang="ru-RU" dirty="0" smtClean="0"/>
              <a:t>), Георгий Пряхин и другие. Губернатор области Н.Ю. Белых выразил надежду, что и для лауреата премии имени А. Грина 2010 года этот день будет памятным, несмотря на то обилие наград и премий, которое существует у Сергея Васильевича Лукьяненко.</a:t>
            </a:r>
          </a:p>
          <a:p>
            <a:r>
              <a:rPr lang="ru-RU" dirty="0" smtClean="0"/>
              <a:t>«Думаю, что в России нет людей, которые бы интересовались литературой и не были бы знакомы с творчеством Сергея Лукьяненко. Это тот самый случай, когда действительно большая популярность сочетается с высоким качеством литературных произведений. Хочется пожелать, чтобы премия имени Александра Грина, которым мы сегодня отмечаем труд писателя, стала своего рода попутным ветром в паруса его творчества» - сказал Никита Юрьевич.</a:t>
            </a:r>
          </a:p>
          <a:p>
            <a:r>
              <a:rPr lang="ru-RU" dirty="0" smtClean="0"/>
              <a:t>В ответном слове С.В. Лукьяненко поблагодарил Правительство Кировской области, других учредителей премии, а также своих коллег, которые сочли его достойным этой награды. По окончании церемонии, отвечая на вопросы журналистов, С.В. Лукьяненко отметил, что в детстве перечитал практически все произведения Александра Грина. «То ощущение романтики в повседневной жизни, которое есть у этого писателя, вера в то, что в серые будни вдруг ворвутся алые паруса, эта вечная человеческая мечта о чуде – всё это появляется теперь и в моих книгах», - сказал Сергей Васильевич. Он отметил, что ему очень приятно получить премию имени А. Грина, в том числе и потому, что это первая общелитературная награда, получаемая им в России. </a:t>
            </a:r>
          </a:p>
          <a:p>
            <a:r>
              <a:rPr lang="ru-RU" dirty="0" smtClean="0"/>
              <a:t>Говоря о дальнейших творческих планах, Сергей Васильевич сообщил, что намерен попробовать свои силы в детективном жанре, а также продолжить сотрудничество с режиссёрами по экранизации своих произведений, в том числе в виде мультипликации.</a:t>
            </a:r>
          </a:p>
          <a:p>
            <a:r>
              <a:rPr lang="ru-RU" dirty="0" smtClean="0"/>
              <a:t>Денежное содержание премии (45 тыс. рублей) Сергей Васильевич намерен передать одной из детских библиотек г. Кирова. За время пребывания на Вятской земле писатель примет участие в мероприятиях, посвящённых 130-летнему юбилею А.С. Грина, встретится с читателями.</a:t>
            </a:r>
            <a:endParaRPr lang="ru-RU" dirty="0"/>
          </a:p>
        </p:txBody>
      </p:sp>
      <p:sp>
        <p:nvSpPr>
          <p:cNvPr id="4" name="Номер слайда 3"/>
          <p:cNvSpPr>
            <a:spLocks noGrp="1"/>
          </p:cNvSpPr>
          <p:nvPr>
            <p:ph type="sldNum" sz="quarter" idx="10"/>
          </p:nvPr>
        </p:nvSpPr>
        <p:spPr/>
        <p:txBody>
          <a:bodyPr/>
          <a:lstStyle/>
          <a:p>
            <a:fld id="{FBE2E231-7A01-45F2-917F-421F42BE58F5}" type="slidenum">
              <a:rPr lang="ru-RU" smtClean="0"/>
              <a:pPr/>
              <a:t>13</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900" kern="1200" dirty="0" smtClean="0">
                <a:solidFill>
                  <a:schemeClr val="tx1"/>
                </a:solidFill>
                <a:latin typeface="Times New Roman" pitchFamily="18" charset="0"/>
                <a:ea typeface="+mn-ea"/>
                <a:cs typeface="Times New Roman" pitchFamily="18" charset="0"/>
              </a:rPr>
              <a:t>Фестиваль авторской песни</a:t>
            </a:r>
          </a:p>
          <a:p>
            <a:r>
              <a:rPr lang="ru-RU" sz="900" kern="1200" dirty="0" smtClean="0">
                <a:solidFill>
                  <a:schemeClr val="tx1"/>
                </a:solidFill>
                <a:latin typeface="Times New Roman" pitchFamily="18" charset="0"/>
                <a:ea typeface="+mn-ea"/>
                <a:cs typeface="Times New Roman" pitchFamily="18" charset="0"/>
              </a:rPr>
              <a:t>   И, как у каждой страны, у «</a:t>
            </a:r>
            <a:r>
              <a:rPr lang="ru-RU" sz="900" kern="1200" dirty="0" err="1" smtClean="0">
                <a:solidFill>
                  <a:schemeClr val="tx1"/>
                </a:solidFill>
                <a:latin typeface="Times New Roman" pitchFamily="18" charset="0"/>
                <a:ea typeface="+mn-ea"/>
                <a:cs typeface="Times New Roman" pitchFamily="18" charset="0"/>
              </a:rPr>
              <a:t>Гринландии</a:t>
            </a:r>
            <a:r>
              <a:rPr lang="ru-RU" sz="900" kern="1200" dirty="0" smtClean="0">
                <a:solidFill>
                  <a:schemeClr val="tx1"/>
                </a:solidFill>
                <a:latin typeface="Times New Roman" pitchFamily="18" charset="0"/>
                <a:ea typeface="+mn-ea"/>
                <a:cs typeface="Times New Roman" pitchFamily="18" charset="0"/>
              </a:rPr>
              <a:t>» есть своя история. Началась она в 1984 году с фестиваля </a:t>
            </a:r>
            <a:r>
              <a:rPr lang="ru-RU" sz="900" b="1" kern="1200" dirty="0" smtClean="0">
                <a:solidFill>
                  <a:schemeClr val="tx1"/>
                </a:solidFill>
                <a:latin typeface="Times New Roman" pitchFamily="18" charset="0"/>
                <a:ea typeface="+mn-ea"/>
                <a:cs typeface="Times New Roman" pitchFamily="18" charset="0"/>
              </a:rPr>
              <a:t>авторской</a:t>
            </a:r>
            <a:r>
              <a:rPr lang="ru-RU" sz="900" kern="1200" dirty="0" smtClean="0">
                <a:solidFill>
                  <a:schemeClr val="tx1"/>
                </a:solidFill>
                <a:latin typeface="Times New Roman" pitchFamily="18" charset="0"/>
                <a:ea typeface="+mn-ea"/>
                <a:cs typeface="Times New Roman" pitchFamily="18" charset="0"/>
              </a:rPr>
              <a:t> </a:t>
            </a:r>
            <a:r>
              <a:rPr lang="ru-RU" sz="900" b="1" kern="1200" dirty="0" smtClean="0">
                <a:solidFill>
                  <a:schemeClr val="tx1"/>
                </a:solidFill>
                <a:latin typeface="Times New Roman" pitchFamily="18" charset="0"/>
                <a:ea typeface="+mn-ea"/>
                <a:cs typeface="Times New Roman" pitchFamily="18" charset="0"/>
              </a:rPr>
              <a:t>песни</a:t>
            </a:r>
            <a:r>
              <a:rPr lang="ru-RU" sz="900" kern="1200" dirty="0" smtClean="0">
                <a:solidFill>
                  <a:schemeClr val="tx1"/>
                </a:solidFill>
                <a:latin typeface="Times New Roman" pitchFamily="18" charset="0"/>
                <a:ea typeface="+mn-ea"/>
                <a:cs typeface="Times New Roman" pitchFamily="18" charset="0"/>
              </a:rPr>
              <a:t>, который несколько лет подряд проводился во Дворце культуры «Космос».Летом 1987 года Кировский городской комитет ВЛКСМ поддержал инициативу любителей самодеятельной </a:t>
            </a:r>
            <a:r>
              <a:rPr lang="ru-RU" sz="900" b="1" kern="1200" dirty="0" smtClean="0">
                <a:solidFill>
                  <a:schemeClr val="tx1"/>
                </a:solidFill>
                <a:latin typeface="Times New Roman" pitchFamily="18" charset="0"/>
                <a:ea typeface="+mn-ea"/>
                <a:cs typeface="Times New Roman" pitchFamily="18" charset="0"/>
              </a:rPr>
              <a:t>песни</a:t>
            </a:r>
            <a:r>
              <a:rPr lang="ru-RU" sz="900" kern="1200" dirty="0" smtClean="0">
                <a:solidFill>
                  <a:schemeClr val="tx1"/>
                </a:solidFill>
                <a:latin typeface="Times New Roman" pitchFamily="18" charset="0"/>
                <a:ea typeface="+mn-ea"/>
                <a:cs typeface="Times New Roman" pitchFamily="18" charset="0"/>
              </a:rPr>
              <a:t>, и на живописном берегу реки Быстрицы состоялся первый кировский </a:t>
            </a:r>
            <a:r>
              <a:rPr lang="ru-RU" sz="900" b="1" kern="1200" dirty="0" smtClean="0">
                <a:solidFill>
                  <a:schemeClr val="tx1"/>
                </a:solidFill>
                <a:latin typeface="Times New Roman" pitchFamily="18" charset="0"/>
                <a:ea typeface="+mn-ea"/>
                <a:cs typeface="Times New Roman" pitchFamily="18" charset="0"/>
              </a:rPr>
              <a:t>фестиваль</a:t>
            </a:r>
            <a:r>
              <a:rPr lang="ru-RU" sz="900" kern="1200" dirty="0" smtClean="0">
                <a:solidFill>
                  <a:schemeClr val="tx1"/>
                </a:solidFill>
                <a:latin typeface="Times New Roman" pitchFamily="18" charset="0"/>
                <a:ea typeface="+mn-ea"/>
                <a:cs typeface="Times New Roman" pitchFamily="18" charset="0"/>
              </a:rPr>
              <a:t> </a:t>
            </a:r>
            <a:r>
              <a:rPr lang="ru-RU" sz="900" b="1" kern="1200" dirty="0" smtClean="0">
                <a:solidFill>
                  <a:schemeClr val="tx1"/>
                </a:solidFill>
                <a:latin typeface="Times New Roman" pitchFamily="18" charset="0"/>
                <a:ea typeface="+mn-ea"/>
                <a:cs typeface="Times New Roman" pitchFamily="18" charset="0"/>
              </a:rPr>
              <a:t>авторской</a:t>
            </a:r>
            <a:r>
              <a:rPr lang="ru-RU" sz="900" kern="1200" dirty="0" smtClean="0">
                <a:solidFill>
                  <a:schemeClr val="tx1"/>
                </a:solidFill>
                <a:latin typeface="Times New Roman" pitchFamily="18" charset="0"/>
                <a:ea typeface="+mn-ea"/>
                <a:cs typeface="Times New Roman" pitchFamily="18" charset="0"/>
              </a:rPr>
              <a:t> </a:t>
            </a:r>
            <a:r>
              <a:rPr lang="ru-RU" sz="900" b="1" kern="1200" dirty="0" smtClean="0">
                <a:solidFill>
                  <a:schemeClr val="tx1"/>
                </a:solidFill>
                <a:latin typeface="Times New Roman" pitchFamily="18" charset="0"/>
                <a:ea typeface="+mn-ea"/>
                <a:cs typeface="Times New Roman" pitchFamily="18" charset="0"/>
              </a:rPr>
              <a:t>песни</a:t>
            </a:r>
            <a:r>
              <a:rPr lang="ru-RU" sz="900" kern="1200" dirty="0" smtClean="0">
                <a:solidFill>
                  <a:schemeClr val="tx1"/>
                </a:solidFill>
                <a:latin typeface="Times New Roman" pitchFamily="18" charset="0"/>
                <a:ea typeface="+mn-ea"/>
                <a:cs typeface="Times New Roman" pitchFamily="18" charset="0"/>
              </a:rPr>
              <a:t>. Названия у фестиваля тогда еще не было. Но уже через год ему дали имя «</a:t>
            </a:r>
            <a:r>
              <a:rPr lang="ru-RU" sz="900" b="1" kern="1200" dirty="0" err="1" smtClean="0">
                <a:solidFill>
                  <a:schemeClr val="tx1"/>
                </a:solidFill>
                <a:latin typeface="Times New Roman" pitchFamily="18" charset="0"/>
                <a:ea typeface="+mn-ea"/>
                <a:cs typeface="Times New Roman" pitchFamily="18" charset="0"/>
              </a:rPr>
              <a:t>Гринландия</a:t>
            </a:r>
            <a:r>
              <a:rPr lang="ru-RU" sz="900" kern="1200" dirty="0" smtClean="0">
                <a:solidFill>
                  <a:schemeClr val="tx1"/>
                </a:solidFill>
                <a:latin typeface="Times New Roman" pitchFamily="18" charset="0"/>
                <a:ea typeface="+mn-ea"/>
                <a:cs typeface="Times New Roman" pitchFamily="18" charset="0"/>
              </a:rPr>
              <a:t>» в честь нашего земляка, писателя и романтика Александра Грина и сделали ежегодным. Тогда гостями и членами жюри фестиваля были такие известные барды, как Владимир Ланцберг, Дмитрий </a:t>
            </a:r>
            <a:r>
              <a:rPr lang="ru-RU" sz="900" kern="1200" dirty="0" err="1" smtClean="0">
                <a:solidFill>
                  <a:schemeClr val="tx1"/>
                </a:solidFill>
                <a:latin typeface="Times New Roman" pitchFamily="18" charset="0"/>
                <a:ea typeface="+mn-ea"/>
                <a:cs typeface="Times New Roman" pitchFamily="18" charset="0"/>
              </a:rPr>
              <a:t>Дихтер</a:t>
            </a:r>
            <a:r>
              <a:rPr lang="ru-RU" sz="900" kern="1200" dirty="0" smtClean="0">
                <a:solidFill>
                  <a:schemeClr val="tx1"/>
                </a:solidFill>
                <a:latin typeface="Times New Roman" pitchFamily="18" charset="0"/>
                <a:ea typeface="+mn-ea"/>
                <a:cs typeface="Times New Roman" pitchFamily="18" charset="0"/>
              </a:rPr>
              <a:t>, Галина Крылова, Борис Бурда, Александр Иванов, Елена </a:t>
            </a:r>
            <a:r>
              <a:rPr lang="ru-RU" sz="900" kern="1200" dirty="0" err="1" smtClean="0">
                <a:solidFill>
                  <a:schemeClr val="tx1"/>
                </a:solidFill>
                <a:latin typeface="Times New Roman" pitchFamily="18" charset="0"/>
                <a:ea typeface="+mn-ea"/>
                <a:cs typeface="Times New Roman" pitchFamily="18" charset="0"/>
              </a:rPr>
              <a:t>Казанцева.В</a:t>
            </a:r>
            <a:r>
              <a:rPr lang="ru-RU" sz="900" kern="1200" dirty="0" smtClean="0">
                <a:solidFill>
                  <a:schemeClr val="tx1"/>
                </a:solidFill>
                <a:latin typeface="Times New Roman" pitchFamily="18" charset="0"/>
                <a:ea typeface="+mn-ea"/>
                <a:cs typeface="Times New Roman" pitchFamily="18" charset="0"/>
              </a:rPr>
              <a:t> 90-е фестивали перестали проводиться, но авторская песня продолжала жить. Каждый год Клуб самодеятельной </a:t>
            </a:r>
            <a:r>
              <a:rPr lang="ru-RU" sz="900" b="1" kern="1200" dirty="0" smtClean="0">
                <a:solidFill>
                  <a:schemeClr val="tx1"/>
                </a:solidFill>
                <a:latin typeface="Times New Roman" pitchFamily="18" charset="0"/>
                <a:ea typeface="+mn-ea"/>
                <a:cs typeface="Times New Roman" pitchFamily="18" charset="0"/>
              </a:rPr>
              <a:t>песни</a:t>
            </a:r>
            <a:r>
              <a:rPr lang="ru-RU" sz="900" kern="1200" dirty="0" smtClean="0">
                <a:solidFill>
                  <a:schemeClr val="tx1"/>
                </a:solidFill>
                <a:latin typeface="Times New Roman" pitchFamily="18" charset="0"/>
                <a:ea typeface="+mn-ea"/>
                <a:cs typeface="Times New Roman" pitchFamily="18" charset="0"/>
              </a:rPr>
              <a:t> «Начало» устраивал мастер-классы, приглашая известных бардов для оценки творчества кировских авторов. А в июле 1998 года на теплоходе «</a:t>
            </a:r>
            <a:r>
              <a:rPr lang="ru-RU" sz="900" kern="1200" dirty="0" err="1" smtClean="0">
                <a:solidFill>
                  <a:schemeClr val="tx1"/>
                </a:solidFill>
                <a:latin typeface="Times New Roman" pitchFamily="18" charset="0"/>
                <a:ea typeface="+mn-ea"/>
                <a:cs typeface="Times New Roman" pitchFamily="18" charset="0"/>
              </a:rPr>
              <a:t>Ассоль</a:t>
            </a:r>
            <a:r>
              <a:rPr lang="ru-RU" sz="900" kern="1200" dirty="0" smtClean="0">
                <a:solidFill>
                  <a:schemeClr val="tx1"/>
                </a:solidFill>
                <a:latin typeface="Times New Roman" pitchFamily="18" charset="0"/>
                <a:ea typeface="+mn-ea"/>
                <a:cs typeface="Times New Roman" pitchFamily="18" charset="0"/>
              </a:rPr>
              <a:t>» от Котельнича до Кирова проплыла творческая лаборатория областных клубов </a:t>
            </a:r>
            <a:r>
              <a:rPr lang="ru-RU" sz="900" b="1" kern="1200" dirty="0" smtClean="0">
                <a:solidFill>
                  <a:schemeClr val="tx1"/>
                </a:solidFill>
                <a:latin typeface="Times New Roman" pitchFamily="18" charset="0"/>
                <a:ea typeface="+mn-ea"/>
                <a:cs typeface="Times New Roman" pitchFamily="18" charset="0"/>
              </a:rPr>
              <a:t>авторской</a:t>
            </a:r>
            <a:r>
              <a:rPr lang="ru-RU" sz="900" kern="1200" dirty="0" smtClean="0">
                <a:solidFill>
                  <a:schemeClr val="tx1"/>
                </a:solidFill>
                <a:latin typeface="Times New Roman" pitchFamily="18" charset="0"/>
                <a:ea typeface="+mn-ea"/>
                <a:cs typeface="Times New Roman" pitchFamily="18" charset="0"/>
              </a:rPr>
              <a:t> </a:t>
            </a:r>
            <a:r>
              <a:rPr lang="ru-RU" sz="900" b="1" kern="1200" dirty="0" err="1" smtClean="0">
                <a:solidFill>
                  <a:schemeClr val="tx1"/>
                </a:solidFill>
                <a:latin typeface="Times New Roman" pitchFamily="18" charset="0"/>
                <a:ea typeface="+mn-ea"/>
                <a:cs typeface="Times New Roman" pitchFamily="18" charset="0"/>
              </a:rPr>
              <a:t>песни</a:t>
            </a:r>
            <a:r>
              <a:rPr lang="ru-RU" sz="900" kern="1200" dirty="0" err="1" smtClean="0">
                <a:solidFill>
                  <a:schemeClr val="tx1"/>
                </a:solidFill>
                <a:latin typeface="Times New Roman" pitchFamily="18" charset="0"/>
                <a:ea typeface="+mn-ea"/>
                <a:cs typeface="Times New Roman" pitchFamily="18" charset="0"/>
              </a:rPr>
              <a:t>.В</a:t>
            </a:r>
            <a:r>
              <a:rPr lang="ru-RU" sz="900" kern="1200" dirty="0" smtClean="0">
                <a:solidFill>
                  <a:schemeClr val="tx1"/>
                </a:solidFill>
                <a:latin typeface="Times New Roman" pitchFamily="18" charset="0"/>
                <a:ea typeface="+mn-ea"/>
                <a:cs typeface="Times New Roman" pitchFamily="18" charset="0"/>
              </a:rPr>
              <a:t> 1999 году по инициативе руководителей объединения Кировских предприятий «Спутник» «</a:t>
            </a:r>
            <a:r>
              <a:rPr lang="ru-RU" sz="900" b="1" kern="1200" dirty="0" err="1" smtClean="0">
                <a:solidFill>
                  <a:schemeClr val="tx1"/>
                </a:solidFill>
                <a:latin typeface="Times New Roman" pitchFamily="18" charset="0"/>
                <a:ea typeface="+mn-ea"/>
                <a:cs typeface="Times New Roman" pitchFamily="18" charset="0"/>
              </a:rPr>
              <a:t>Гринландия</a:t>
            </a:r>
            <a:r>
              <a:rPr lang="ru-RU" sz="900" kern="1200" dirty="0" smtClean="0">
                <a:solidFill>
                  <a:schemeClr val="tx1"/>
                </a:solidFill>
                <a:latin typeface="Times New Roman" pitchFamily="18" charset="0"/>
                <a:ea typeface="+mn-ea"/>
                <a:cs typeface="Times New Roman" pitchFamily="18" charset="0"/>
              </a:rPr>
              <a:t>» возродилась и по традиции проходит на фестивальной поляне села </a:t>
            </a:r>
            <a:r>
              <a:rPr lang="ru-RU" sz="900" kern="1200" dirty="0" err="1" smtClean="0">
                <a:solidFill>
                  <a:schemeClr val="tx1"/>
                </a:solidFill>
                <a:latin typeface="Times New Roman" pitchFamily="18" charset="0"/>
                <a:ea typeface="+mn-ea"/>
                <a:cs typeface="Times New Roman" pitchFamily="18" charset="0"/>
              </a:rPr>
              <a:t>Башарово.Каждый</a:t>
            </a:r>
            <a:r>
              <a:rPr lang="ru-RU" sz="900" kern="1200" dirty="0" smtClean="0">
                <a:solidFill>
                  <a:schemeClr val="tx1"/>
                </a:solidFill>
                <a:latin typeface="Times New Roman" pitchFamily="18" charset="0"/>
                <a:ea typeface="+mn-ea"/>
                <a:cs typeface="Times New Roman" pitchFamily="18" charset="0"/>
              </a:rPr>
              <a:t> год </a:t>
            </a:r>
            <a:r>
              <a:rPr lang="ru-RU" sz="900" b="1" kern="1200" dirty="0" smtClean="0">
                <a:solidFill>
                  <a:schemeClr val="tx1"/>
                </a:solidFill>
                <a:latin typeface="Times New Roman" pitchFamily="18" charset="0"/>
                <a:ea typeface="+mn-ea"/>
                <a:cs typeface="Times New Roman" pitchFamily="18" charset="0"/>
              </a:rPr>
              <a:t>фестиваль</a:t>
            </a:r>
            <a:r>
              <a:rPr lang="ru-RU" sz="900" kern="1200" dirty="0" smtClean="0">
                <a:solidFill>
                  <a:schemeClr val="tx1"/>
                </a:solidFill>
                <a:latin typeface="Times New Roman" pitchFamily="18" charset="0"/>
                <a:ea typeface="+mn-ea"/>
                <a:cs typeface="Times New Roman" pitchFamily="18" charset="0"/>
              </a:rPr>
              <a:t> собирает десятки тысяч романтиков, удивляет своей неповторимостью, открывает новые </a:t>
            </a:r>
            <a:r>
              <a:rPr lang="ru-RU" sz="900" kern="1200" dirty="0" err="1" smtClean="0">
                <a:solidFill>
                  <a:schemeClr val="tx1"/>
                </a:solidFill>
                <a:latin typeface="Times New Roman" pitchFamily="18" charset="0"/>
                <a:ea typeface="+mn-ea"/>
                <a:cs typeface="Times New Roman" pitchFamily="18" charset="0"/>
              </a:rPr>
              <a:t>таланты.Сегодня</a:t>
            </a:r>
            <a:r>
              <a:rPr lang="ru-RU" sz="900" kern="1200" dirty="0" smtClean="0">
                <a:solidFill>
                  <a:schemeClr val="tx1"/>
                </a:solidFill>
                <a:latin typeface="Times New Roman" pitchFamily="18" charset="0"/>
                <a:ea typeface="+mn-ea"/>
                <a:cs typeface="Times New Roman" pitchFamily="18" charset="0"/>
              </a:rPr>
              <a:t> «</a:t>
            </a:r>
            <a:r>
              <a:rPr lang="ru-RU" sz="900" b="1" kern="1200" dirty="0" err="1" smtClean="0">
                <a:solidFill>
                  <a:schemeClr val="tx1"/>
                </a:solidFill>
                <a:latin typeface="Times New Roman" pitchFamily="18" charset="0"/>
                <a:ea typeface="+mn-ea"/>
                <a:cs typeface="Times New Roman" pitchFamily="18" charset="0"/>
              </a:rPr>
              <a:t>Гринландия</a:t>
            </a:r>
            <a:r>
              <a:rPr lang="ru-RU" sz="900" kern="1200" dirty="0" smtClean="0">
                <a:solidFill>
                  <a:schemeClr val="tx1"/>
                </a:solidFill>
                <a:latin typeface="Times New Roman" pitchFamily="18" charset="0"/>
                <a:ea typeface="+mn-ea"/>
                <a:cs typeface="Times New Roman" pitchFamily="18" charset="0"/>
              </a:rPr>
              <a:t>» — это самое массовое мероприятие, которое когда-либо проводилось на Вятской земле. В последние годы на фестивале побывали гости из 150 городов России, стран ближнего и дальнего </a:t>
            </a:r>
            <a:r>
              <a:rPr lang="ru-RU" sz="900" kern="1200" dirty="0" err="1" smtClean="0">
                <a:solidFill>
                  <a:schemeClr val="tx1"/>
                </a:solidFill>
                <a:latin typeface="Times New Roman" pitchFamily="18" charset="0"/>
                <a:ea typeface="+mn-ea"/>
                <a:cs typeface="Times New Roman" pitchFamily="18" charset="0"/>
              </a:rPr>
              <a:t>зарубежья.На</a:t>
            </a:r>
            <a:r>
              <a:rPr lang="ru-RU" sz="900" kern="1200" dirty="0" smtClean="0">
                <a:solidFill>
                  <a:schemeClr val="tx1"/>
                </a:solidFill>
                <a:latin typeface="Times New Roman" pitchFamily="18" charset="0"/>
                <a:ea typeface="+mn-ea"/>
                <a:cs typeface="Times New Roman" pitchFamily="18" charset="0"/>
              </a:rPr>
              <a:t> гала-концертах выступают известные авторы-исполнители. Среди них Олег Митяев, Борис Бурда, Дмитрий </a:t>
            </a:r>
            <a:r>
              <a:rPr lang="ru-RU" sz="900" kern="1200" dirty="0" err="1" smtClean="0">
                <a:solidFill>
                  <a:schemeClr val="tx1"/>
                </a:solidFill>
                <a:latin typeface="Times New Roman" pitchFamily="18" charset="0"/>
                <a:ea typeface="+mn-ea"/>
                <a:cs typeface="Times New Roman" pitchFamily="18" charset="0"/>
              </a:rPr>
              <a:t>Дихтер</a:t>
            </a:r>
            <a:r>
              <a:rPr lang="ru-RU" sz="900" kern="1200" dirty="0" smtClean="0">
                <a:solidFill>
                  <a:schemeClr val="tx1"/>
                </a:solidFill>
                <a:latin typeface="Times New Roman" pitchFamily="18" charset="0"/>
                <a:ea typeface="+mn-ea"/>
                <a:cs typeface="Times New Roman" pitchFamily="18" charset="0"/>
              </a:rPr>
              <a:t>, Валерий и Вадим </a:t>
            </a:r>
            <a:r>
              <a:rPr lang="ru-RU" sz="900" kern="1200" dirty="0" err="1" smtClean="0">
                <a:solidFill>
                  <a:schemeClr val="tx1"/>
                </a:solidFill>
                <a:latin typeface="Times New Roman" pitchFamily="18" charset="0"/>
                <a:ea typeface="+mn-ea"/>
                <a:cs typeface="Times New Roman" pitchFamily="18" charset="0"/>
              </a:rPr>
              <a:t>Мищуки</a:t>
            </a:r>
            <a:r>
              <a:rPr lang="ru-RU" sz="900" kern="1200" dirty="0" smtClean="0">
                <a:solidFill>
                  <a:schemeClr val="tx1"/>
                </a:solidFill>
                <a:latin typeface="Times New Roman" pitchFamily="18" charset="0"/>
                <a:ea typeface="+mn-ea"/>
                <a:cs typeface="Times New Roman" pitchFamily="18" charset="0"/>
              </a:rPr>
              <a:t>, Григорий Гладков, Александр Софронов, Екатерина Болдырева, Владимир </a:t>
            </a:r>
            <a:r>
              <a:rPr lang="ru-RU" sz="900" kern="1200" dirty="0" err="1" smtClean="0">
                <a:solidFill>
                  <a:schemeClr val="tx1"/>
                </a:solidFill>
                <a:latin typeface="Times New Roman" pitchFamily="18" charset="0"/>
                <a:ea typeface="+mn-ea"/>
                <a:cs typeface="Times New Roman" pitchFamily="18" charset="0"/>
              </a:rPr>
              <a:t>Каденко</a:t>
            </a:r>
            <a:r>
              <a:rPr lang="ru-RU" sz="900" kern="1200" dirty="0" smtClean="0">
                <a:solidFill>
                  <a:schemeClr val="tx1"/>
                </a:solidFill>
                <a:latin typeface="Times New Roman" pitchFamily="18" charset="0"/>
                <a:ea typeface="+mn-ea"/>
                <a:cs typeface="Times New Roman" pitchFamily="18" charset="0"/>
              </a:rPr>
              <a:t>, Владимир Патов, Владимир Николаевский и </a:t>
            </a:r>
            <a:r>
              <a:rPr lang="ru-RU" sz="900" kern="1200" dirty="0" err="1" smtClean="0">
                <a:solidFill>
                  <a:schemeClr val="tx1"/>
                </a:solidFill>
                <a:latin typeface="Times New Roman" pitchFamily="18" charset="0"/>
                <a:ea typeface="+mn-ea"/>
                <a:cs typeface="Times New Roman" pitchFamily="18" charset="0"/>
              </a:rPr>
              <a:t>другие.На</a:t>
            </a:r>
            <a:r>
              <a:rPr lang="ru-RU" sz="900" kern="1200" dirty="0" smtClean="0">
                <a:solidFill>
                  <a:schemeClr val="tx1"/>
                </a:solidFill>
                <a:latin typeface="Times New Roman" pitchFamily="18" charset="0"/>
                <a:ea typeface="+mn-ea"/>
                <a:cs typeface="Times New Roman" pitchFamily="18" charset="0"/>
              </a:rPr>
              <a:t> фестивале царит дух свободы, творчества, общения и радости, который стал сутью «</a:t>
            </a:r>
            <a:r>
              <a:rPr lang="ru-RU" sz="900" kern="1200" dirty="0" err="1" smtClean="0">
                <a:solidFill>
                  <a:schemeClr val="tx1"/>
                </a:solidFill>
                <a:latin typeface="Times New Roman" pitchFamily="18" charset="0"/>
                <a:ea typeface="+mn-ea"/>
                <a:cs typeface="Times New Roman" pitchFamily="18" charset="0"/>
              </a:rPr>
              <a:t>Гринландии</a:t>
            </a:r>
            <a:r>
              <a:rPr lang="ru-RU" sz="900" kern="1200" dirty="0" smtClean="0">
                <a:solidFill>
                  <a:schemeClr val="tx1"/>
                </a:solidFill>
                <a:latin typeface="Times New Roman" pitchFamily="18" charset="0"/>
                <a:ea typeface="+mn-ea"/>
                <a:cs typeface="Times New Roman" pitchFamily="18" charset="0"/>
              </a:rPr>
              <a:t>».</a:t>
            </a:r>
            <a:r>
              <a:rPr lang="ru-RU" sz="900" dirty="0" smtClean="0">
                <a:latin typeface="Times New Roman" pitchFamily="18" charset="0"/>
                <a:cs typeface="Times New Roman" pitchFamily="18" charset="0"/>
              </a:rPr>
              <a:t> </a:t>
            </a:r>
          </a:p>
          <a:p>
            <a:r>
              <a:rPr lang="ru-RU" sz="900" b="1" dirty="0" smtClean="0">
                <a:latin typeface="Times New Roman" pitchFamily="18" charset="0"/>
                <a:cs typeface="Times New Roman" pitchFamily="18" charset="0"/>
              </a:rPr>
              <a:t>Еще немного истории </a:t>
            </a:r>
            <a:r>
              <a:rPr lang="ru-RU" sz="900" kern="1200" dirty="0" smtClean="0">
                <a:solidFill>
                  <a:schemeClr val="tx1"/>
                </a:solidFill>
                <a:latin typeface="Times New Roman" pitchFamily="18" charset="0"/>
                <a:ea typeface="+mn-ea"/>
                <a:cs typeface="Times New Roman" pitchFamily="18" charset="0"/>
              </a:rPr>
              <a:t>История кировского фестиваля насчитывает более двадцати </a:t>
            </a:r>
            <a:r>
              <a:rPr lang="ru-RU" sz="900" kern="1200" dirty="0" err="1" smtClean="0">
                <a:solidFill>
                  <a:schemeClr val="tx1"/>
                </a:solidFill>
                <a:latin typeface="Times New Roman" pitchFamily="18" charset="0"/>
                <a:ea typeface="+mn-ea"/>
                <a:cs typeface="Times New Roman" pitchFamily="18" charset="0"/>
              </a:rPr>
              <a:t>лет.Первый</a:t>
            </a:r>
            <a:r>
              <a:rPr lang="ru-RU" sz="900" kern="1200" dirty="0" smtClean="0">
                <a:solidFill>
                  <a:schemeClr val="tx1"/>
                </a:solidFill>
                <a:latin typeface="Times New Roman" pitchFamily="18" charset="0"/>
                <a:ea typeface="+mn-ea"/>
                <a:cs typeface="Times New Roman" pitchFamily="18" charset="0"/>
              </a:rPr>
              <a:t> </a:t>
            </a:r>
            <a:r>
              <a:rPr lang="ru-RU" sz="900" b="1" kern="1200" dirty="0" smtClean="0">
                <a:solidFill>
                  <a:schemeClr val="tx1"/>
                </a:solidFill>
                <a:latin typeface="Times New Roman" pitchFamily="18" charset="0"/>
                <a:ea typeface="+mn-ea"/>
                <a:cs typeface="Times New Roman" pitchFamily="18" charset="0"/>
              </a:rPr>
              <a:t>фестиваль</a:t>
            </a:r>
            <a:r>
              <a:rPr lang="ru-RU" sz="900" kern="1200" dirty="0" smtClean="0">
                <a:solidFill>
                  <a:schemeClr val="tx1"/>
                </a:solidFill>
                <a:latin typeface="Times New Roman" pitchFamily="18" charset="0"/>
                <a:ea typeface="+mn-ea"/>
                <a:cs typeface="Times New Roman" pitchFamily="18" charset="0"/>
              </a:rPr>
              <a:t> </a:t>
            </a:r>
            <a:r>
              <a:rPr lang="ru-RU" sz="900" b="1" kern="1200" dirty="0" smtClean="0">
                <a:solidFill>
                  <a:schemeClr val="tx1"/>
                </a:solidFill>
                <a:latin typeface="Times New Roman" pitchFamily="18" charset="0"/>
                <a:ea typeface="+mn-ea"/>
                <a:cs typeface="Times New Roman" pitchFamily="18" charset="0"/>
              </a:rPr>
              <a:t>авторской</a:t>
            </a:r>
            <a:r>
              <a:rPr lang="ru-RU" sz="900" kern="1200" dirty="0" smtClean="0">
                <a:solidFill>
                  <a:schemeClr val="tx1"/>
                </a:solidFill>
                <a:latin typeface="Times New Roman" pitchFamily="18" charset="0"/>
                <a:ea typeface="+mn-ea"/>
                <a:cs typeface="Times New Roman" pitchFamily="18" charset="0"/>
              </a:rPr>
              <a:t> </a:t>
            </a:r>
            <a:r>
              <a:rPr lang="ru-RU" sz="900" b="1" kern="1200" dirty="0" smtClean="0">
                <a:solidFill>
                  <a:schemeClr val="tx1"/>
                </a:solidFill>
                <a:latin typeface="Times New Roman" pitchFamily="18" charset="0"/>
                <a:ea typeface="+mn-ea"/>
                <a:cs typeface="Times New Roman" pitchFamily="18" charset="0"/>
              </a:rPr>
              <a:t>песни</a:t>
            </a:r>
            <a:r>
              <a:rPr lang="ru-RU" sz="900" kern="1200" dirty="0" smtClean="0">
                <a:solidFill>
                  <a:schemeClr val="tx1"/>
                </a:solidFill>
                <a:latin typeface="Times New Roman" pitchFamily="18" charset="0"/>
                <a:ea typeface="+mn-ea"/>
                <a:cs typeface="Times New Roman" pitchFamily="18" charset="0"/>
              </a:rPr>
              <a:t> состоялся в 1987 году. Названия у него тогда еще не было. Но уже через год ему дали имя «</a:t>
            </a:r>
            <a:r>
              <a:rPr lang="ru-RU" sz="900" b="1" kern="1200" dirty="0" err="1" smtClean="0">
                <a:solidFill>
                  <a:schemeClr val="tx1"/>
                </a:solidFill>
                <a:latin typeface="Times New Roman" pitchFamily="18" charset="0"/>
                <a:ea typeface="+mn-ea"/>
                <a:cs typeface="Times New Roman" pitchFamily="18" charset="0"/>
              </a:rPr>
              <a:t>Гринландия</a:t>
            </a:r>
            <a:r>
              <a:rPr lang="ru-RU" sz="900" kern="1200" dirty="0" smtClean="0">
                <a:solidFill>
                  <a:schemeClr val="tx1"/>
                </a:solidFill>
                <a:latin typeface="Times New Roman" pitchFamily="18" charset="0"/>
                <a:ea typeface="+mn-ea"/>
                <a:cs typeface="Times New Roman" pitchFamily="18" charset="0"/>
              </a:rPr>
              <a:t>» в честь земляка, писателя — романтика Александра Грина и сделали </a:t>
            </a:r>
            <a:r>
              <a:rPr lang="ru-RU" sz="900" kern="1200" dirty="0" err="1" smtClean="0">
                <a:solidFill>
                  <a:schemeClr val="tx1"/>
                </a:solidFill>
                <a:latin typeface="Times New Roman" pitchFamily="18" charset="0"/>
                <a:ea typeface="+mn-ea"/>
                <a:cs typeface="Times New Roman" pitchFamily="18" charset="0"/>
              </a:rPr>
              <a:t>ежегодным.Именно</a:t>
            </a:r>
            <a:r>
              <a:rPr lang="ru-RU" sz="900" kern="1200" dirty="0" smtClean="0">
                <a:solidFill>
                  <a:schemeClr val="tx1"/>
                </a:solidFill>
                <a:latin typeface="Times New Roman" pitchFamily="18" charset="0"/>
                <a:ea typeface="+mn-ea"/>
                <a:cs typeface="Times New Roman" pitchFamily="18" charset="0"/>
              </a:rPr>
              <a:t> тогда участники фестиваля впервые в исполнении автора Олега Митяева услышали слова, задевшие душу каждого: «Изгиб гитары желтой ты обнимаешь нежно...»В начале 90-х годов </a:t>
            </a:r>
            <a:r>
              <a:rPr lang="ru-RU" sz="900" b="1" kern="1200" dirty="0" smtClean="0">
                <a:solidFill>
                  <a:schemeClr val="tx1"/>
                </a:solidFill>
                <a:latin typeface="Times New Roman" pitchFamily="18" charset="0"/>
                <a:ea typeface="+mn-ea"/>
                <a:cs typeface="Times New Roman" pitchFamily="18" charset="0"/>
              </a:rPr>
              <a:t>фестиваль</a:t>
            </a:r>
            <a:r>
              <a:rPr lang="ru-RU" sz="900" kern="1200" dirty="0" smtClean="0">
                <a:solidFill>
                  <a:schemeClr val="tx1"/>
                </a:solidFill>
                <a:latin typeface="Times New Roman" pitchFamily="18" charset="0"/>
                <a:ea typeface="+mn-ea"/>
                <a:cs typeface="Times New Roman" pitchFamily="18" charset="0"/>
              </a:rPr>
              <a:t> прекратил свое существование, но потребность в творческой реализации у кировских бардов была настолько велика, что в 1999 «</a:t>
            </a:r>
            <a:r>
              <a:rPr lang="ru-RU" sz="900" b="1" kern="1200" dirty="0" err="1" smtClean="0">
                <a:solidFill>
                  <a:schemeClr val="tx1"/>
                </a:solidFill>
                <a:latin typeface="Times New Roman" pitchFamily="18" charset="0"/>
                <a:ea typeface="+mn-ea"/>
                <a:cs typeface="Times New Roman" pitchFamily="18" charset="0"/>
              </a:rPr>
              <a:t>Гринландия</a:t>
            </a:r>
            <a:r>
              <a:rPr lang="ru-RU" sz="900" kern="1200" dirty="0" smtClean="0">
                <a:solidFill>
                  <a:schemeClr val="tx1"/>
                </a:solidFill>
                <a:latin typeface="Times New Roman" pitchFamily="18" charset="0"/>
                <a:ea typeface="+mn-ea"/>
                <a:cs typeface="Times New Roman" pitchFamily="18" charset="0"/>
              </a:rPr>
              <a:t>» возродилась и вот уже 10 лет является самым массовым мероприятием, которое когда-либо проводилось на Вятской земле. Если на первом фестивале собрались, в основном, любители </a:t>
            </a:r>
            <a:r>
              <a:rPr lang="ru-RU" sz="900" b="1" kern="1200" dirty="0" smtClean="0">
                <a:solidFill>
                  <a:schemeClr val="tx1"/>
                </a:solidFill>
                <a:latin typeface="Times New Roman" pitchFamily="18" charset="0"/>
                <a:ea typeface="+mn-ea"/>
                <a:cs typeface="Times New Roman" pitchFamily="18" charset="0"/>
              </a:rPr>
              <a:t>авторской</a:t>
            </a:r>
            <a:r>
              <a:rPr lang="ru-RU" sz="900" kern="1200" dirty="0" smtClean="0">
                <a:solidFill>
                  <a:schemeClr val="tx1"/>
                </a:solidFill>
                <a:latin typeface="Times New Roman" pitchFamily="18" charset="0"/>
                <a:ea typeface="+mn-ea"/>
                <a:cs typeface="Times New Roman" pitchFamily="18" charset="0"/>
              </a:rPr>
              <a:t> </a:t>
            </a:r>
            <a:r>
              <a:rPr lang="ru-RU" sz="900" b="1" kern="1200" dirty="0" smtClean="0">
                <a:solidFill>
                  <a:schemeClr val="tx1"/>
                </a:solidFill>
                <a:latin typeface="Times New Roman" pitchFamily="18" charset="0"/>
                <a:ea typeface="+mn-ea"/>
                <a:cs typeface="Times New Roman" pitchFamily="18" charset="0"/>
              </a:rPr>
              <a:t>песни</a:t>
            </a:r>
            <a:r>
              <a:rPr lang="ru-RU" sz="900" kern="1200" dirty="0" smtClean="0">
                <a:solidFill>
                  <a:schemeClr val="tx1"/>
                </a:solidFill>
                <a:latin typeface="Times New Roman" pitchFamily="18" charset="0"/>
                <a:ea typeface="+mn-ea"/>
                <a:cs typeface="Times New Roman" pitchFamily="18" charset="0"/>
              </a:rPr>
              <a:t> из города Кирова, то со временем он стал областным, впоследствии его статус вырос до приволжского. И вот уже 2-й год </a:t>
            </a:r>
            <a:r>
              <a:rPr lang="ru-RU" sz="900" b="1" kern="1200" dirty="0" smtClean="0">
                <a:solidFill>
                  <a:schemeClr val="tx1"/>
                </a:solidFill>
                <a:latin typeface="Times New Roman" pitchFamily="18" charset="0"/>
                <a:ea typeface="+mn-ea"/>
                <a:cs typeface="Times New Roman" pitchFamily="18" charset="0"/>
              </a:rPr>
              <a:t>фестиваль</a:t>
            </a:r>
            <a:r>
              <a:rPr lang="ru-RU" sz="900" kern="1200" dirty="0" smtClean="0">
                <a:solidFill>
                  <a:schemeClr val="tx1"/>
                </a:solidFill>
                <a:latin typeface="Times New Roman" pitchFamily="18" charset="0"/>
                <a:ea typeface="+mn-ea"/>
                <a:cs typeface="Times New Roman" pitchFamily="18" charset="0"/>
              </a:rPr>
              <a:t> </a:t>
            </a:r>
            <a:r>
              <a:rPr lang="ru-RU" sz="900" b="1" kern="1200" dirty="0" smtClean="0">
                <a:solidFill>
                  <a:schemeClr val="tx1"/>
                </a:solidFill>
                <a:latin typeface="Times New Roman" pitchFamily="18" charset="0"/>
                <a:ea typeface="+mn-ea"/>
                <a:cs typeface="Times New Roman" pitchFamily="18" charset="0"/>
              </a:rPr>
              <a:t>авторской</a:t>
            </a:r>
            <a:r>
              <a:rPr lang="ru-RU" sz="900" kern="1200" dirty="0" smtClean="0">
                <a:solidFill>
                  <a:schemeClr val="tx1"/>
                </a:solidFill>
                <a:latin typeface="Times New Roman" pitchFamily="18" charset="0"/>
                <a:ea typeface="+mn-ea"/>
                <a:cs typeface="Times New Roman" pitchFamily="18" charset="0"/>
              </a:rPr>
              <a:t> </a:t>
            </a:r>
            <a:r>
              <a:rPr lang="ru-RU" sz="900" b="1" kern="1200" dirty="0" smtClean="0">
                <a:solidFill>
                  <a:schemeClr val="tx1"/>
                </a:solidFill>
                <a:latin typeface="Times New Roman" pitchFamily="18" charset="0"/>
                <a:ea typeface="+mn-ea"/>
                <a:cs typeface="Times New Roman" pitchFamily="18" charset="0"/>
              </a:rPr>
              <a:t>песни</a:t>
            </a:r>
            <a:r>
              <a:rPr lang="ru-RU" sz="900" kern="1200" dirty="0" smtClean="0">
                <a:solidFill>
                  <a:schemeClr val="tx1"/>
                </a:solidFill>
                <a:latin typeface="Times New Roman" pitchFamily="18" charset="0"/>
                <a:ea typeface="+mn-ea"/>
                <a:cs typeface="Times New Roman" pitchFamily="18" charset="0"/>
              </a:rPr>
              <a:t> «</a:t>
            </a:r>
            <a:r>
              <a:rPr lang="ru-RU" sz="900" b="1" kern="1200" dirty="0" err="1" smtClean="0">
                <a:solidFill>
                  <a:schemeClr val="tx1"/>
                </a:solidFill>
                <a:latin typeface="Times New Roman" pitchFamily="18" charset="0"/>
                <a:ea typeface="+mn-ea"/>
                <a:cs typeface="Times New Roman" pitchFamily="18" charset="0"/>
              </a:rPr>
              <a:t>Гринландия</a:t>
            </a:r>
            <a:r>
              <a:rPr lang="ru-RU" sz="900" kern="1200" dirty="0" smtClean="0">
                <a:solidFill>
                  <a:schemeClr val="tx1"/>
                </a:solidFill>
                <a:latin typeface="Times New Roman" pitchFamily="18" charset="0"/>
                <a:ea typeface="+mn-ea"/>
                <a:cs typeface="Times New Roman" pitchFamily="18" charset="0"/>
              </a:rPr>
              <a:t>» является всероссийским. </a:t>
            </a:r>
            <a:endParaRPr lang="ru-RU" sz="9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BE2E231-7A01-45F2-917F-421F42BE58F5}" type="slidenum">
              <a:rPr lang="ru-RU" smtClean="0"/>
              <a:pPr/>
              <a:t>14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smtClean="0">
                <a:solidFill>
                  <a:schemeClr val="tx1"/>
                </a:solidFill>
                <a:latin typeface="+mn-lt"/>
                <a:ea typeface="+mn-ea"/>
                <a:cs typeface="+mn-cs"/>
              </a:rPr>
              <a:t>Детство и юность провел в Вятке. Отец, поляк, был сослан в Сибирь после участия в Польском восстании 1863-1864, где стал помощником управляющего пивным заводом, затем работал бухгалтером в земской больнице; мать была из мещан, умерла, когда Грину исполнилось 13 лет. </a:t>
            </a:r>
          </a:p>
          <a:p>
            <a:r>
              <a:rPr lang="ru-RU" dirty="0" smtClean="0"/>
              <a:t>"Я не знал нормального детства, - писал Грин в своей "Автобиографической повести". - Меня в минуты раздражения, за своевольство и неудачное учение, звали "свинопасом", "золоторотцем", прочили мне жизнь, полную </a:t>
            </a:r>
            <a:r>
              <a:rPr lang="ru-RU" dirty="0" err="1" smtClean="0"/>
              <a:t>пресмыкания</a:t>
            </a:r>
            <a:r>
              <a:rPr lang="ru-RU" dirty="0" smtClean="0"/>
              <a:t> у людей удачливых, преуспевающих. Иногда я писал стихи и посылал их в "Ниву", "Родину", никогда не получая ответа от редакций, - рассказывал Грин. - Стихи были о безнадежности, беспросветности, разбитых мечтах и одиночестве, - точь-в-точь такие стихи, которыми тогда были полны еженедельники. Со стороны можно было подумать, что пишет сорокалетний чеховский герой, а не мальчик..." </a:t>
            </a:r>
          </a:p>
          <a:p>
            <a:r>
              <a:rPr lang="ru-RU" dirty="0" smtClean="0"/>
              <a:t>Можно вполне поверить, что юный поэт писал стихи, отталкиваясь более всего от стихов же, невольно подражая тому, что обычно печаталось. Однако и жизненная обстановка, его окружавшая, тоже была типично "чеховская", рано старящая душу. В удушливой пустоте и немоте вятского быта легко рождались стихи о безнадежности, беспросветности, разбитых мечтах и одиночестве.</a:t>
            </a:r>
          </a:p>
          <a:p>
            <a:r>
              <a:rPr lang="ru-RU" dirty="0" smtClean="0"/>
              <a:t>      Юноша искал спасения в другой, "томительно желанной им действительности": в книгах, лесной охоте. С отроческих лет он знал уже не только </a:t>
            </a:r>
            <a:r>
              <a:rPr lang="ru-RU" dirty="0" err="1" smtClean="0"/>
              <a:t>Фенимора</a:t>
            </a:r>
            <a:r>
              <a:rPr lang="ru-RU" dirty="0" smtClean="0"/>
              <a:t> Купера, Майн Рида, Густава </a:t>
            </a:r>
            <a:r>
              <a:rPr lang="ru-RU" dirty="0" err="1" smtClean="0"/>
              <a:t>Эмара</a:t>
            </a:r>
            <a:r>
              <a:rPr lang="ru-RU" dirty="0" smtClean="0"/>
              <a:t> и Луи </a:t>
            </a:r>
            <a:r>
              <a:rPr lang="ru-RU" dirty="0" err="1" smtClean="0"/>
              <a:t>Жаколио</a:t>
            </a:r>
            <a:r>
              <a:rPr lang="ru-RU" dirty="0" smtClean="0"/>
              <a:t>, но и всех русских классиков. Увлекался романами Виктора Гюго и Диккенса </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FBE2E231-7A01-45F2-917F-421F42BE58F5}"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    Юноша искал спасения в другой, "томительно желанной им действительности": в книгах, лесной охоте. С отроческих лет он знал уже не только </a:t>
            </a:r>
            <a:r>
              <a:rPr lang="ru-RU" dirty="0" err="1" smtClean="0"/>
              <a:t>Фенимора</a:t>
            </a:r>
            <a:r>
              <a:rPr lang="ru-RU" dirty="0" smtClean="0"/>
              <a:t> Купера, Майн Рида, Густава </a:t>
            </a:r>
            <a:r>
              <a:rPr lang="ru-RU" dirty="0" err="1" smtClean="0"/>
              <a:t>Эмара</a:t>
            </a:r>
            <a:r>
              <a:rPr lang="ru-RU" dirty="0" smtClean="0"/>
              <a:t> и Луи </a:t>
            </a:r>
            <a:r>
              <a:rPr lang="ru-RU" dirty="0" err="1" smtClean="0"/>
              <a:t>Жаколио</a:t>
            </a:r>
            <a:r>
              <a:rPr lang="ru-RU" dirty="0" smtClean="0"/>
              <a:t>, но и всех русских классиков. Увлекался романами Виктора Гюго и Диккенса, стихами и новеллами Эдгара По, читал научные книги.</a:t>
            </a:r>
            <a:r>
              <a:rPr lang="ru-RU" sz="1200" kern="1200" baseline="0" dirty="0" smtClean="0">
                <a:solidFill>
                  <a:schemeClr val="tx1"/>
                </a:solidFill>
                <a:latin typeface="+mn-lt"/>
                <a:ea typeface="+mn-ea"/>
                <a:cs typeface="+mn-cs"/>
              </a:rPr>
              <a:t> Особенно любил читать про путешествия, связанные с морем. </a:t>
            </a:r>
            <a:r>
              <a:rPr lang="ru-RU" dirty="0" smtClean="0"/>
              <a:t> Но что более всего манило мальчика, о чем он мечтал упорно и страстно, так это море, "живописный труд мореплаванья". Кто скажет, как зарождались эти грезы о вольном ветре, о синих просторах и белых парусах в душе мальчугана, взраставшего в сухопутной глухой Вятке, откуда, как говорится, хоть три года скачи, ни до какого моря не доскачешь? Легко догадаться, что свою роль тут сыграли книги </a:t>
            </a:r>
            <a:r>
              <a:rPr lang="ru-RU" dirty="0" err="1" smtClean="0"/>
              <a:t>Жюля</a:t>
            </a:r>
            <a:r>
              <a:rPr lang="ru-RU" dirty="0" smtClean="0"/>
              <a:t> Верна, Стивенсона, морские рассказы Станюковича, как раз тогда печатавшиеся в газетах и журналах. </a:t>
            </a:r>
          </a:p>
        </p:txBody>
      </p:sp>
      <p:sp>
        <p:nvSpPr>
          <p:cNvPr id="4" name="Номер слайда 3"/>
          <p:cNvSpPr>
            <a:spLocks noGrp="1"/>
          </p:cNvSpPr>
          <p:nvPr>
            <p:ph type="sldNum" sz="quarter" idx="10"/>
          </p:nvPr>
        </p:nvSpPr>
        <p:spPr/>
        <p:txBody>
          <a:bodyPr/>
          <a:lstStyle/>
          <a:p>
            <a:fld id="{FBE2E231-7A01-45F2-917F-421F42BE58F5}"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sz="1200" dirty="0" smtClean="0"/>
              <a:t>Летом 1896 года, тотчас же после окончания городского училища, Грин уехал в Одессу, захватив с собой лишь ивовую корзинку со сменой белья да акварельные краски, полагая, что рисовать он будет "где-нибудь в Индии, на берегах Ганга"... Весьма показательная для характера Грина деталь! Рассказав в своей "Автобиографической повести" про то, как он, забывая обо всем на свете, упивался книгами, героической многокрасочной жизнью в тропических странах, писатель иронически добавляет: "Все это я описываю для того, чтобы читатель видел, какого склада тип отправился впоследствии искать места матроса на пароходе". Мальчик из Вятки, отправляющийся на берега Ганга в болотных сапогах до бедер и соломенной "поповской" шляпе, с базарной кошелкой и набором акварельных красок под мышкой, - и в самом деле представлял собою фигуру живописную. Познания, почерпнутые из книг, причудливо переплетались в его юной голове с самыми странными "вятскими" представлениями о действительности. Он был уверен, например, в том, что ступеньки железнодорожного вагона предназначены для того, чтобы поезд на них, как на полозьях, ходил по снегу; паровоз, который он впервые увидел во время своего путешествия в Одессу, показался ему маленьким, невзрачным, - он представлял его с колокольню высотой. Жизнь надо было познавать как бы заново. И тяжки были ее уроки.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Оказалось, что "Ганг" в Одессе так же недосягаем, как и в Вятке. Поступить на пароход даже каботажного плаванья было непросто. И тут требовались деньги, причем немалые, чтобы оплачивать харчи и обученье. Бесплатно учеников на корабли не брали, а Грин явился в Одессу с шестью рублями в кармане. Удивляться надо не житейской неопытности Грина, не тем передрягам, которые претерпевает шестнадцатилетний мечтатель, попавший из провинциальной глухомани в шумный портовый город, а тому поистине фанатическому упорству, с каким пробивался он к своей мечте - в море, в матросы. Худенький, узкоплечий, он закалял себя самыми варварскими средствами, учился плавать за волнорезом, где и опытные пловцы, бывало, тонули, разбивались о балки, о камни. Голодный, оборванный, он в поисках "вакансии" неотступно обходил все стоящие в гавани баржи, шхуны, пароходы. И порой добивался своего. Первый раз он плавал на транспортном судне "Платон", совершавшем круговые рейсы по черноморским портам. Тогда он впервые увидел берега Кавказа и Крыма.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      Дореволюционные газетчики, строя догадки, утверждали, что автор "Острова </a:t>
            </a:r>
            <a:r>
              <a:rPr lang="ru-RU" sz="1200" dirty="0" err="1" smtClean="0"/>
              <a:t>Рено</a:t>
            </a:r>
            <a:r>
              <a:rPr lang="ru-RU" sz="1200" dirty="0" smtClean="0"/>
              <a:t>" и "Капитана </a:t>
            </a:r>
            <a:r>
              <a:rPr lang="ru-RU" sz="1200" dirty="0" err="1" smtClean="0"/>
              <a:t>Дюка</a:t>
            </a:r>
            <a:r>
              <a:rPr lang="ru-RU" sz="1200" dirty="0" smtClean="0"/>
              <a:t>" - старый морской волк, который обошел все моря и океаны. На самом же деле Грин плавал матросом совсем недолго, а в заграничном порту был один-единственный раз. После первого или второго рейса его обычно списывали. Чаще всего </a:t>
            </a:r>
            <a:r>
              <a:rPr lang="ru-RU" dirty="0" smtClean="0"/>
              <a:t>за непокорный нрав. </a:t>
            </a:r>
          </a:p>
          <a:p>
            <a:r>
              <a:rPr lang="ru-RU" sz="1200" baseline="0" dirty="0" smtClean="0"/>
              <a:t>     </a:t>
            </a:r>
            <a:r>
              <a:rPr lang="ru-RU" dirty="0" smtClean="0"/>
              <a:t>Не только в книгах, но и в жизни искал юноша необычного, "живописного", героического. А если не находил, то... выдумывал. Очень характерные в этом смысле эпизоды приводит Грин в одном автобиографическом очерке. </a:t>
            </a:r>
          </a:p>
          <a:p>
            <a:r>
              <a:rPr lang="ru-RU" dirty="0" smtClean="0"/>
              <a:t>"Когда еще юношей я попал в Александрию, - пишет он, - служа матросом на одном из пароходов Русского общества, мне, как бессмертному Тартарену Доде, представилось, что Сахара и львы совсем близко - стоит пройти за город. </a:t>
            </a:r>
          </a:p>
          <a:p>
            <a:r>
              <a:rPr lang="ru-RU" dirty="0" smtClean="0"/>
              <a:t>Одолев несколько пыльных, широких, жарких, как пекло, улиц, я выбрался к канаве с мутной водой. Через нее не было мостика. За ней тянулись плантации и огороды. Я видел дороги, колодцы, пальмы, но пустыни тут не было. </a:t>
            </a:r>
          </a:p>
          <a:p>
            <a:r>
              <a:rPr lang="ru-RU" dirty="0" smtClean="0"/>
              <a:t>Я посидел близ канавы, вдыхая запах гнилой воды, а затем отправился обратно на пароход. Там я рассказал, что в меня выстрелил бедуин, но промахнулся. Подумав немного, я прибавил, что у дверей одной арабской лавки стояли в кувшине розы, что я хотел одну из них купить, но красавица арабка, выйдя из лавки, подарила мне этот цветок и сказала: "Селям </a:t>
            </a:r>
            <a:r>
              <a:rPr lang="ru-RU" dirty="0" err="1" smtClean="0"/>
              <a:t>алейкум</a:t>
            </a:r>
            <a:r>
              <a:rPr lang="ru-RU" dirty="0" smtClean="0"/>
              <a:t>". Так ли говорят арабские девушки, когда дарят цветы, и дарят ли они их неизвестным матросам - я не знаю до сих пор. </a:t>
            </a:r>
          </a:p>
          <a:p>
            <a:r>
              <a:rPr lang="ru-RU" dirty="0" smtClean="0"/>
              <a:t>Равным образом, когда по возвращении с Урала отец спрашивал меня, что я там делал, я преподнес ему "творимую легенду" приблизительно в таком виде: примкнул к разбойникам... Затем ушел в лес, где тайно мыл золото и прокутил целое состояние. </a:t>
            </a:r>
          </a:p>
          <a:p>
            <a:r>
              <a:rPr lang="ru-RU" dirty="0" smtClean="0"/>
              <a:t>Услышав это, мой отец сделал большие глаза, после чего долго ходил в задумчивости. Иногда, поглядывая на меня, он внушительно повторял: "Да-да. Не знаю, что из тебя выйдет". </a:t>
            </a:r>
          </a:p>
          <a:p>
            <a:r>
              <a:rPr lang="ru-RU" dirty="0" smtClean="0"/>
              <a:t>      В оправдание этих "творимых легенд" можно сказать лишь то, что мыл золото и ходил в плаванье матросом "на все" шестнадцатилетний мальчик-фантазер. Жажда необычного, громкого, далекого от "тихих будней" </a:t>
            </a:r>
            <a:r>
              <a:rPr lang="ru-RU" dirty="0" err="1" smtClean="0"/>
              <a:t>окуровской</a:t>
            </a:r>
            <a:r>
              <a:rPr lang="ru-RU" dirty="0" smtClean="0"/>
              <a:t> Руси, изведанных им сполна, вела его по каменистым дорогам, бросала на горячие пески, манила в чащи лесов, казавшиеся таинственными... Скитаясь по России, он перепробовал самые различные профессии. Грузчик и матрос "из милости" на случайных пароходах и парусниках в Одессе, банщик на станции Мураши, землекоп, маляр, рыбак, </a:t>
            </a:r>
            <a:r>
              <a:rPr lang="ru-RU" dirty="0" err="1" smtClean="0"/>
              <a:t>гасильщик</a:t>
            </a:r>
            <a:r>
              <a:rPr lang="ru-RU" dirty="0" smtClean="0"/>
              <a:t> нефтяных пожаров в Баку, снова матрос на волжской барже пароходства </a:t>
            </a:r>
            <a:r>
              <a:rPr lang="ru-RU" dirty="0" err="1" smtClean="0"/>
              <a:t>Булычев</a:t>
            </a:r>
            <a:r>
              <a:rPr lang="ru-RU" dirty="0" smtClean="0"/>
              <a:t> и К°, лесоруб и плотогон на Урале, золотоискатель, переписчик ролей и актер "на выходах", писец у адвоката. Впоследствии Грин вспоминал, что он "в старые времена... в качестве "пожирателя шпаг" ходил из Саратова в Самару, из Самары в Тамбов и так далее". Если даже "пожиратель шпаг" - метафора, то метафора эта красноречива, она выбрана не случайно. Его хождение в люди само напоминает легенду, в которой физически слабый человек обретает богатырскую силу в мечте, в неизбывной вере в чудесное. </a:t>
            </a:r>
          </a:p>
          <a:p>
            <a:endParaRPr lang="ru-RU" sz="1200" dirty="0" smtClean="0"/>
          </a:p>
        </p:txBody>
      </p:sp>
      <p:sp>
        <p:nvSpPr>
          <p:cNvPr id="4" name="Номер слайда 3"/>
          <p:cNvSpPr>
            <a:spLocks noGrp="1"/>
          </p:cNvSpPr>
          <p:nvPr>
            <p:ph type="sldNum" sz="quarter" idx="10"/>
          </p:nvPr>
        </p:nvSpPr>
        <p:spPr/>
        <p:txBody>
          <a:bodyPr/>
          <a:lstStyle/>
          <a:p>
            <a:fld id="{FBE2E231-7A01-45F2-917F-421F42BE58F5}"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smtClean="0">
                <a:solidFill>
                  <a:schemeClr val="tx1"/>
                </a:solidFill>
                <a:latin typeface="+mn-lt"/>
                <a:ea typeface="+mn-ea"/>
                <a:cs typeface="+mn-cs"/>
              </a:rPr>
              <a:t>      </a:t>
            </a:r>
            <a:r>
              <a:rPr lang="ru-RU" dirty="0" smtClean="0"/>
              <a:t>В 1909 увидела свет новелла «Остров </a:t>
            </a:r>
            <a:r>
              <a:rPr lang="ru-RU" dirty="0" err="1" smtClean="0"/>
              <a:t>Рено</a:t>
            </a:r>
            <a:r>
              <a:rPr lang="ru-RU" dirty="0" smtClean="0"/>
              <a:t>» — первое подлинно романтическое произведение Грина. Матрос </a:t>
            </a:r>
            <a:r>
              <a:rPr lang="ru-RU" dirty="0" err="1" smtClean="0"/>
              <a:t>Тарт</a:t>
            </a:r>
            <a:r>
              <a:rPr lang="ru-RU" dirty="0" smtClean="0"/>
              <a:t>, оказавшись на экзотическом острове и проникнувшись его природой, не пожелал вернуться на корабль к своей команде, поскольку решил сохранить обретенную на острове свободу. Но одиночество привело </a:t>
            </a:r>
            <a:r>
              <a:rPr lang="ru-RU" dirty="0" err="1" smtClean="0"/>
              <a:t>Тарта</a:t>
            </a:r>
            <a:r>
              <a:rPr lang="ru-RU" dirty="0" smtClean="0"/>
              <a:t> к гибели. Тематически близки «Острову </a:t>
            </a:r>
            <a:r>
              <a:rPr lang="ru-RU" dirty="0" err="1" smtClean="0"/>
              <a:t>Рено</a:t>
            </a:r>
            <a:r>
              <a:rPr lang="ru-RU" dirty="0" smtClean="0"/>
              <a:t>» произведения, герои которых — яркие, но одинокие личности: «Колония </a:t>
            </a:r>
            <a:r>
              <a:rPr lang="ru-RU" dirty="0" err="1" smtClean="0"/>
              <a:t>Ланфиер</a:t>
            </a:r>
            <a:r>
              <a:rPr lang="ru-RU" dirty="0" smtClean="0"/>
              <a:t>» (1910), «Трагедия плоскогорья </a:t>
            </a:r>
            <a:r>
              <a:rPr lang="ru-RU" dirty="0" err="1" smtClean="0"/>
              <a:t>Суан</a:t>
            </a:r>
            <a:r>
              <a:rPr lang="ru-RU" dirty="0" smtClean="0"/>
              <a:t>» (1912), «Синий каскад </a:t>
            </a:r>
            <a:r>
              <a:rPr lang="ru-RU" dirty="0" err="1" smtClean="0"/>
              <a:t>Теллури</a:t>
            </a:r>
            <a:r>
              <a:rPr lang="ru-RU" dirty="0" smtClean="0"/>
              <a:t>» (1912), «</a:t>
            </a:r>
            <a:r>
              <a:rPr lang="ru-RU" dirty="0" err="1" smtClean="0"/>
              <a:t>Зурбаганский</a:t>
            </a:r>
            <a:r>
              <a:rPr lang="ru-RU" dirty="0" smtClean="0"/>
              <a:t> стрелок» (1913), «Капитан </a:t>
            </a:r>
            <a:r>
              <a:rPr lang="ru-RU" dirty="0" err="1" smtClean="0"/>
              <a:t>Дюк</a:t>
            </a:r>
            <a:r>
              <a:rPr lang="ru-RU" dirty="0" smtClean="0"/>
              <a:t>» (1915), «</a:t>
            </a:r>
            <a:r>
              <a:rPr lang="ru-RU" dirty="0" err="1" smtClean="0"/>
              <a:t>Битт-Бой</a:t>
            </a:r>
            <a:r>
              <a:rPr lang="ru-RU" dirty="0" smtClean="0"/>
              <a:t>, приносящий счастье» (1918). Постепенно персонажи Грина менялись, не замыкаясь на собственном мире.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smtClean="0">
                <a:solidFill>
                  <a:schemeClr val="tx1"/>
                </a:solidFill>
                <a:latin typeface="+mn-lt"/>
                <a:ea typeface="+mn-ea"/>
                <a:cs typeface="+mn-cs"/>
              </a:rPr>
              <a:t>       В 1910 Грин вышел из эсеровской организации, в 1912 был принят литературной средой, сблизившись с А. И. Куприным, А. И. Свирским. Начал сотрудничать в периодических изданиях, до 1917 опубликовал более 350 рассказов, стихотворений, повестей. В годы Первой мировой войны в творчестве писателя наступил длительный кризис, вызванный внутренними колебаниями автора. Грин воспринимал современную ему эпоху как антиэстетическую («Повесть, оконченная благодаря пуле», 1914). В рассказах 1914-1916 чувствовалось вызванное воздействием эстетики Эдгара По, тяготение писателя к «загадочному» («Возвращенный ад», 1915). В 1916 писатель попытался дать оценку собственному творчеству и на основе этой оценки выразить свое отношение к искусству. Искусство для Грина стало основой личного существования, уходом в иную, более совершенную реальность, себя он считал символистом. В конце 1916 за дерзкий отзыв о царе Грин был вынужден уехать из России и поселиться в Финляндии.</a:t>
            </a:r>
          </a:p>
          <a:p>
            <a:endParaRPr lang="ru-RU" dirty="0"/>
          </a:p>
        </p:txBody>
      </p:sp>
      <p:sp>
        <p:nvSpPr>
          <p:cNvPr id="4" name="Номер слайда 3"/>
          <p:cNvSpPr>
            <a:spLocks noGrp="1"/>
          </p:cNvSpPr>
          <p:nvPr>
            <p:ph type="sldNum" sz="quarter" idx="10"/>
          </p:nvPr>
        </p:nvSpPr>
        <p:spPr/>
        <p:txBody>
          <a:bodyPr/>
          <a:lstStyle/>
          <a:p>
            <a:fld id="{FBE2E231-7A01-45F2-917F-421F42BE58F5}"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kern="1200" baseline="0" dirty="0" smtClean="0">
                <a:solidFill>
                  <a:schemeClr val="tx1"/>
                </a:solidFill>
                <a:latin typeface="+mn-lt"/>
                <a:ea typeface="+mn-ea"/>
                <a:cs typeface="+mn-cs"/>
              </a:rPr>
              <a:t>Узнав о Февральской революции, по шпалам вернулся в Петроград (очерк «Пешком на революцию», 1917). Революцию воспринял восторженно, однако эти настроения оказались скоротечными. Уже в рассказах «Восстание» (1917), «Рождение грома» (1917), «Маятник души» (1917) ощущается чувство отторжения писателем новой реальности. Размышлениям о социализме посвящен памфлет «Волдырь, или Добрый Папа» — в нем Грин с раздражением пишет, что революция происходит не так «красиво», как ожидалось. В 1919 печатался только в журнале «Пламя» под редакцией А. В. Луначарского. Здесь был опубликован его стихотворный рассказ «Фабрика Дрозда и Жаворонка», наполненный верой в прекрасное, с которой Грин начинал свой жизненный и творческий путь.</a:t>
            </a:r>
            <a:r>
              <a:rPr lang="ru-RU" dirty="0" smtClean="0"/>
              <a:t> Сказкой перед Грином раскрывалась революция, В своем рассказе в стихах "Фабрика Дрозда и Жаворонка", напечатанном в январе 1919 года в журнале "Пламя" (его редактировал А. В. Луначарский), писатель изображал фабрику будущего, утопающую в зелени тополей, с цветниками роз на фабричном дворе, журчащими фонтанами, плещущим бассейном. А цех на этой фабрике - большая зала, </a:t>
            </a:r>
          </a:p>
          <a:p>
            <a:r>
              <a:rPr lang="ru-RU" b="1" i="1" dirty="0" smtClean="0"/>
              <a:t>Круглый свод из хрусталя </a:t>
            </a:r>
            <a:br>
              <a:rPr lang="ru-RU" b="1" i="1" dirty="0" smtClean="0"/>
            </a:br>
            <a:r>
              <a:rPr lang="ru-RU" b="1" i="1" dirty="0" smtClean="0"/>
              <a:t>В рамках белого металла, </a:t>
            </a:r>
            <a:br>
              <a:rPr lang="ru-RU" b="1" i="1" dirty="0" smtClean="0"/>
            </a:br>
            <a:r>
              <a:rPr lang="ru-RU" b="1" i="1" dirty="0" smtClean="0"/>
              <a:t>Солнце яркое деля </a:t>
            </a:r>
            <a:br>
              <a:rPr lang="ru-RU" b="1" i="1" dirty="0" smtClean="0"/>
            </a:br>
            <a:r>
              <a:rPr lang="ru-RU" b="1" i="1" dirty="0" smtClean="0"/>
              <a:t>Разноцветными снопами, </a:t>
            </a:r>
            <a:br>
              <a:rPr lang="ru-RU" b="1" i="1" dirty="0" smtClean="0"/>
            </a:br>
            <a:r>
              <a:rPr lang="ru-RU" b="1" i="1" dirty="0" smtClean="0"/>
              <a:t>Льет их жар на медь и сталь, </a:t>
            </a:r>
            <a:br>
              <a:rPr lang="ru-RU" b="1" i="1" dirty="0" smtClean="0"/>
            </a:br>
            <a:r>
              <a:rPr lang="ru-RU" b="1" i="1" dirty="0" smtClean="0"/>
              <a:t>Всюду видимые вами, </a:t>
            </a:r>
            <a:br>
              <a:rPr lang="ru-RU" b="1" i="1" dirty="0" smtClean="0"/>
            </a:br>
            <a:r>
              <a:rPr lang="ru-RU" b="1" i="1" dirty="0" smtClean="0"/>
              <a:t>Как сквозь желтую вуаль.</a:t>
            </a:r>
            <a:endParaRPr lang="ru-RU" dirty="0" smtClean="0"/>
          </a:p>
          <a:p>
            <a:r>
              <a:rPr lang="ru-RU" dirty="0" smtClean="0"/>
              <a:t>Герою рассказа, </a:t>
            </a:r>
            <a:r>
              <a:rPr lang="ru-RU" dirty="0" err="1" smtClean="0"/>
              <a:t>петроградскому</a:t>
            </a:r>
            <a:r>
              <a:rPr lang="ru-RU" dirty="0" smtClean="0"/>
              <a:t> рабочему Якову Дрозду, пригрезилась такая фабрика, где все, как в сказке, где все - от ременного шкива и стен до мотора и машины - сделано "ювелирно и красиво", чтоб "машинная работа с счастьем зрения слилась"... Сейчас, в пору успехов производственной эстетики, то, о чем писал Грин, не диво. А тогда? Кто мог вообразить себе такое в суровом девятнадцатом году? Мечтатель.</a:t>
            </a:r>
          </a:p>
          <a:p>
            <a:pPr>
              <a:lnSpc>
                <a:spcPts val="1400"/>
              </a:lnSpc>
            </a:pPr>
            <a:r>
              <a:rPr lang="ru-RU" sz="1200" kern="1200" baseline="0" dirty="0" smtClean="0">
                <a:solidFill>
                  <a:schemeClr val="tx1"/>
                </a:solidFill>
                <a:latin typeface="+mn-lt"/>
                <a:ea typeface="+mn-ea"/>
                <a:cs typeface="+mn-cs"/>
              </a:rPr>
              <a:t>    Осенью 1919 писатель был мобилизован в качестве рядового в Красную Армию</a:t>
            </a:r>
          </a:p>
          <a:p>
            <a:pPr>
              <a:lnSpc>
                <a:spcPts val="1400"/>
              </a:lnSpc>
            </a:pPr>
            <a:r>
              <a:rPr lang="ru-RU" sz="1200" kern="1200" baseline="0" dirty="0" smtClean="0">
                <a:solidFill>
                  <a:schemeClr val="tx1"/>
                </a:solidFill>
                <a:latin typeface="+mn-lt"/>
                <a:ea typeface="+mn-ea"/>
                <a:cs typeface="+mn-cs"/>
              </a:rPr>
              <a:t>    В этот период зародился замысел и появился первый набросок повести-феерии «Алые паруса»(1921 г.), ставшей одним из самых известных произведений Грина. Герои повести – </a:t>
            </a:r>
            <a:r>
              <a:rPr lang="ru-RU" sz="1200" kern="1200" baseline="0" dirty="0" err="1" smtClean="0">
                <a:solidFill>
                  <a:schemeClr val="tx1"/>
                </a:solidFill>
                <a:latin typeface="+mn-lt"/>
                <a:ea typeface="+mn-ea"/>
                <a:cs typeface="+mn-cs"/>
              </a:rPr>
              <a:t>Ассоль</a:t>
            </a:r>
            <a:r>
              <a:rPr lang="ru-RU" sz="1200" kern="1200" baseline="0" dirty="0" smtClean="0">
                <a:solidFill>
                  <a:schemeClr val="tx1"/>
                </a:solidFill>
                <a:latin typeface="+mn-lt"/>
                <a:ea typeface="+mn-ea"/>
                <a:cs typeface="+mn-cs"/>
              </a:rPr>
              <a:t> и Грей _ обладают редким даром «иного» видения мира, их исключительность в том, </a:t>
            </a:r>
            <a:r>
              <a:rPr lang="ru-RU" sz="1200" kern="1200" baseline="0" dirty="0" err="1" smtClean="0">
                <a:solidFill>
                  <a:schemeClr val="tx1"/>
                </a:solidFill>
                <a:latin typeface="+mn-lt"/>
                <a:ea typeface="+mn-ea"/>
                <a:cs typeface="+mn-cs"/>
              </a:rPr>
              <a:t>чтоони</a:t>
            </a:r>
            <a:r>
              <a:rPr lang="ru-RU" sz="1200" kern="1200" baseline="0" dirty="0" smtClean="0">
                <a:solidFill>
                  <a:schemeClr val="tx1"/>
                </a:solidFill>
                <a:latin typeface="+mn-lt"/>
                <a:ea typeface="+mn-ea"/>
                <a:cs typeface="+mn-cs"/>
              </a:rPr>
              <a:t> умеют делать чудеса своими руками.   </a:t>
            </a:r>
          </a:p>
          <a:p>
            <a:pPr>
              <a:lnSpc>
                <a:spcPts val="1400"/>
              </a:lnSpc>
            </a:pPr>
            <a:r>
              <a:rPr lang="ru-RU" sz="1200" b="1" dirty="0" smtClean="0">
                <a:solidFill>
                  <a:schemeClr val="tx2">
                    <a:lumMod val="75000"/>
                  </a:schemeClr>
                </a:solidFill>
                <a:latin typeface="Times New Roman" pitchFamily="18" charset="0"/>
                <a:cs typeface="Times New Roman" pitchFamily="18" charset="0"/>
              </a:rPr>
              <a:t>    </a:t>
            </a:r>
            <a:r>
              <a:rPr lang="ru-RU" sz="1200" b="0" i="0" dirty="0" smtClean="0">
                <a:solidFill>
                  <a:schemeClr val="tx2">
                    <a:lumMod val="75000"/>
                  </a:schemeClr>
                </a:solidFill>
                <a:latin typeface="Times New Roman" pitchFamily="18" charset="0"/>
                <a:cs typeface="Times New Roman" pitchFamily="18" charset="0"/>
              </a:rPr>
              <a:t>Роман «Блистающий мир»,</a:t>
            </a:r>
            <a:r>
              <a:rPr lang="ru-RU" sz="1200" b="0" i="0" baseline="0" dirty="0" smtClean="0">
                <a:solidFill>
                  <a:schemeClr val="tx2">
                    <a:lumMod val="75000"/>
                  </a:schemeClr>
                </a:solidFill>
                <a:latin typeface="Times New Roman" pitchFamily="18" charset="0"/>
                <a:cs typeface="Times New Roman" pitchFamily="18" charset="0"/>
              </a:rPr>
              <a:t> написанный в 1923 </a:t>
            </a:r>
            <a:r>
              <a:rPr lang="ru-RU" sz="1200" b="0" i="0" dirty="0" smtClean="0">
                <a:solidFill>
                  <a:schemeClr val="tx2">
                    <a:lumMod val="75000"/>
                  </a:schemeClr>
                </a:solidFill>
                <a:latin typeface="Times New Roman" pitchFamily="18" charset="0"/>
                <a:cs typeface="Times New Roman" pitchFamily="18" charset="0"/>
              </a:rPr>
              <a:t>году в журнале "Красная Нива", удивил тогда не только читателей, но и литераторов необычностью фабулы, поразительной даже для Грина смелостью художественной выдумки. В своих воспоминаниях о писателе Юрий </a:t>
            </a:r>
            <a:r>
              <a:rPr lang="ru-RU" sz="1200" b="0" i="0" dirty="0" err="1" smtClean="0">
                <a:solidFill>
                  <a:schemeClr val="tx2">
                    <a:lumMod val="75000"/>
                  </a:schemeClr>
                </a:solidFill>
                <a:latin typeface="Times New Roman" pitchFamily="18" charset="0"/>
                <a:cs typeface="Times New Roman" pitchFamily="18" charset="0"/>
              </a:rPr>
              <a:t>Олеша</a:t>
            </a:r>
            <a:r>
              <a:rPr lang="ru-RU" sz="1200" b="0" i="0" dirty="0" smtClean="0">
                <a:solidFill>
                  <a:schemeClr val="tx2">
                    <a:lumMod val="75000"/>
                  </a:schemeClr>
                </a:solidFill>
                <a:latin typeface="Times New Roman" pitchFamily="18" charset="0"/>
                <a:cs typeface="Times New Roman" pitchFamily="18" charset="0"/>
              </a:rPr>
              <a:t> приводит очень любопытную характеристику этого романа, данную самим автором:"Когда я выразил Грину свое восхищение по поводу того, - пишет </a:t>
            </a:r>
            <a:r>
              <a:rPr lang="ru-RU" sz="1200" b="0" i="0" dirty="0" err="1" smtClean="0">
                <a:solidFill>
                  <a:schemeClr val="tx2">
                    <a:lumMod val="75000"/>
                  </a:schemeClr>
                </a:solidFill>
                <a:latin typeface="Times New Roman" pitchFamily="18" charset="0"/>
                <a:cs typeface="Times New Roman" pitchFamily="18" charset="0"/>
              </a:rPr>
              <a:t>Олеша</a:t>
            </a:r>
            <a:r>
              <a:rPr lang="ru-RU" sz="1200" b="0" i="0" dirty="0" smtClean="0">
                <a:solidFill>
                  <a:schemeClr val="tx2">
                    <a:lumMod val="75000"/>
                  </a:schemeClr>
                </a:solidFill>
                <a:latin typeface="Times New Roman" pitchFamily="18" charset="0"/>
                <a:cs typeface="Times New Roman" pitchFamily="18" charset="0"/>
              </a:rPr>
              <a:t>, - какая поистине превосходная тема для фантастического романа пришла ему в голову (летающий человек!), он почти оскорбился. </a:t>
            </a:r>
          </a:p>
          <a:p>
            <a:pPr>
              <a:lnSpc>
                <a:spcPts val="1400"/>
              </a:lnSpc>
            </a:pPr>
            <a:r>
              <a:rPr lang="ru-RU" sz="1200" b="0" i="0" dirty="0" smtClean="0">
                <a:solidFill>
                  <a:schemeClr val="tx2">
                    <a:lumMod val="75000"/>
                  </a:schemeClr>
                </a:solidFill>
                <a:latin typeface="Times New Roman" pitchFamily="18" charset="0"/>
                <a:cs typeface="Times New Roman" pitchFamily="18" charset="0"/>
              </a:rPr>
              <a:t>- Как это для фантастического романа? Это символический роман, а не фантастический! Это вовсе не человек летает, это парение духа!"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baseline="0" dirty="0" smtClean="0">
                <a:solidFill>
                  <a:schemeClr val="tx1"/>
                </a:solidFill>
                <a:latin typeface="+mn-lt"/>
                <a:ea typeface="+mn-ea"/>
                <a:cs typeface="+mn-cs"/>
              </a:rPr>
              <a:t>   </a:t>
            </a:r>
          </a:p>
          <a:p>
            <a:endParaRPr lang="ru-RU" b="0" i="0" dirty="0"/>
          </a:p>
        </p:txBody>
      </p:sp>
      <p:sp>
        <p:nvSpPr>
          <p:cNvPr id="4" name="Номер слайда 3"/>
          <p:cNvSpPr>
            <a:spLocks noGrp="1"/>
          </p:cNvSpPr>
          <p:nvPr>
            <p:ph type="sldNum" sz="quarter" idx="10"/>
          </p:nvPr>
        </p:nvSpPr>
        <p:spPr/>
        <p:txBody>
          <a:bodyPr/>
          <a:lstStyle/>
          <a:p>
            <a:fld id="{FBE2E231-7A01-45F2-917F-421F42BE58F5}"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 После тяжелейших испытаний Гражданской войны Грин, несмотря на нужду, продолжал работать. В 1923 появился роман «Блистающий мир» (1923), в котором трагическая гибель главного героя Друды — результат внутренних сомнений автора в возможности достижения идеала. В 1925 писатель выпустил роман «Золотая цепь», в 1928 — «Бегущая по волнам» — один из самых сложных и знаковых. В «Бегущей по волнам» вновь прозвучал мотив иллюзорности любой мечты. Только творческому человеку, по мнению автора, можно в полной мере прочувствовать тонкую природу этой иллюзии.</a:t>
            </a:r>
          </a:p>
          <a:p>
            <a:r>
              <a:rPr lang="ru-RU" dirty="0" smtClean="0"/>
              <a:t> В своем предисловии к однотомнику его произведений (1956) Паустовский пишет: </a:t>
            </a:r>
          </a:p>
          <a:p>
            <a:r>
              <a:rPr lang="ru-RU" dirty="0" smtClean="0"/>
              <a:t>"...Недоверие к действительности осталось у него на всю жизнь. Он всегда пытался уйти от нее, считая, что лучше жить неуловимыми снами, чем "</a:t>
            </a:r>
            <a:r>
              <a:rPr lang="ru-RU" dirty="0" err="1" smtClean="0"/>
              <a:t>дрянью</a:t>
            </a:r>
            <a:r>
              <a:rPr lang="ru-RU" dirty="0" smtClean="0"/>
              <a:t> и мусором" каждого дня". </a:t>
            </a:r>
          </a:p>
          <a:p>
            <a:r>
              <a:rPr lang="ru-RU" dirty="0" smtClean="0"/>
              <a:t>Но, читая Грина, трудно с этим согласиться. "Неуловимых снов" в его произведениях вообще не замечается, он был писатель вполне земной и к декадентским "снам" и "откровениям" относился по большей части скептически. А что до "</a:t>
            </a:r>
            <a:r>
              <a:rPr lang="ru-RU" dirty="0" err="1" smtClean="0"/>
              <a:t>дряни</a:t>
            </a:r>
            <a:r>
              <a:rPr lang="ru-RU" dirty="0" smtClean="0"/>
              <a:t> и мусора каждого дня", то все лучшие произведения Грина, каждая их страница для того и писались, чтобы "</a:t>
            </a:r>
            <a:r>
              <a:rPr lang="ru-RU" dirty="0" err="1" smtClean="0"/>
              <a:t>дрянь</a:t>
            </a:r>
            <a:r>
              <a:rPr lang="ru-RU" dirty="0" smtClean="0"/>
              <a:t> и мусор" вымести из жизни человеческой, чтобы сказать своим читателям: все высокое и прекрасное, все, что порою кажется несбыточным, "</a:t>
            </a:r>
            <a:r>
              <a:rPr lang="ru-RU" dirty="0" err="1" smtClean="0"/>
              <a:t>по-существу</a:t>
            </a:r>
            <a:r>
              <a:rPr lang="ru-RU" dirty="0" smtClean="0"/>
              <a:t> так же </a:t>
            </a:r>
            <a:r>
              <a:rPr lang="ru-RU" dirty="0" err="1" smtClean="0"/>
              <a:t>сбыточно</a:t>
            </a:r>
            <a:r>
              <a:rPr lang="ru-RU" dirty="0" smtClean="0"/>
              <a:t> и возможно, как загородная прогулка. Я понял одну нехитрую истину. Она в том, чтобы делать чудеса своими руками...". </a:t>
            </a:r>
          </a:p>
          <a:p>
            <a:endParaRPr lang="ru-RU" dirty="0"/>
          </a:p>
        </p:txBody>
      </p:sp>
      <p:sp>
        <p:nvSpPr>
          <p:cNvPr id="4" name="Номер слайда 3"/>
          <p:cNvSpPr>
            <a:spLocks noGrp="1"/>
          </p:cNvSpPr>
          <p:nvPr>
            <p:ph type="sldNum" sz="quarter" idx="10"/>
          </p:nvPr>
        </p:nvSpPr>
        <p:spPr/>
        <p:txBody>
          <a:bodyPr/>
          <a:lstStyle/>
          <a:p>
            <a:fld id="{FBE2E231-7A01-45F2-917F-421F42BE58F5}"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 середины 1920-х Грина печатали все реже, главным образом в малоизвестных изданиях. С 1924 жил в Феодосии, в 1930 переехал в Старый Крым. Материальное неблагополучие, тяжелая болезнь сломили писателя. Трагическим чувством безысходности наполнен его последний роман с символическим названием «Дорога никуда» (1930). Через два месяца после выхода романа в свет Грин скончался. В конце 1930-х гг. появилось несколько критических статей (К. Зелинского, М. Шагинян, К. Паустовского), в которых наконец был признаны талант писателя, его уникальное видение мира. Но всеобщее признание творчество Грина получило только в 1960-е гг.</a:t>
            </a:r>
          </a:p>
          <a:p>
            <a:r>
              <a:rPr lang="ru-RU" dirty="0" smtClean="0"/>
              <a:t> На гористом </a:t>
            </a:r>
            <a:r>
              <a:rPr lang="ru-RU" dirty="0" err="1" smtClean="0"/>
              <a:t>старокрымском</a:t>
            </a:r>
            <a:r>
              <a:rPr lang="ru-RU" dirty="0" smtClean="0"/>
              <a:t> кладбище, под сенью старой дикой сливы, лежит тяжелая гранитная плита. У плиты скамья, цветы. На эту могилу приходят писатели, приезжают читатели из дальних мест. Те чувства, которые владеют ими, на наш взгляд, хорошо выразил один из почитателей Грина, юноша-студент, в своих безыскусственных и душевно написанных стихах: </a:t>
            </a:r>
          </a:p>
          <a:p>
            <a:r>
              <a:rPr lang="ru-RU" dirty="0" smtClean="0"/>
              <a:t>С первых шагов Грина в литературе вокруг его имени стали складываться легенды. Были среди них безобидные. Уверяли, например, что Грин - отличнейший стрелок из лука, в молодости он добывал себе пищу охотой и жил в лесу на манер </a:t>
            </a:r>
            <a:r>
              <a:rPr lang="ru-RU" dirty="0" err="1" smtClean="0"/>
              <a:t>куперовского</a:t>
            </a:r>
            <a:r>
              <a:rPr lang="ru-RU" dirty="0" smtClean="0"/>
              <a:t> следопыта... Но ходили легенды и злостные. </a:t>
            </a:r>
          </a:p>
          <a:p>
            <a:r>
              <a:rPr lang="ru-RU" dirty="0" smtClean="0"/>
              <a:t>Свою последнюю книгу, "Автобиографическую повесть" (1931), законченную в Старом Крыму, Грин намеревался предварить коротким предисловием, которое он так и озаглавил: "Легенда о Грине". Предисловие было написано, но не вошло в книгу, и сохранился от него лишь отрывок. </a:t>
            </a:r>
          </a:p>
          <a:p>
            <a:r>
              <a:rPr lang="ru-RU" dirty="0" smtClean="0"/>
              <a:t>"С 1906 по 1930 год, - писал Грин, - я услышал от собратьев по перу столько удивительных сообщений о себе самом, что начал сомневаться - действительно ли я жил так, как у меня здесь (в "Автобиографической повести". - В. В.) написано. Судите сами, есть ли основание назвать этот рассказ "Легендой о Грине". </a:t>
            </a:r>
          </a:p>
          <a:p>
            <a:r>
              <a:rPr lang="ru-RU" dirty="0" smtClean="0"/>
              <a:t>Я буду перечислять слышанное так, как если бы говорил от себя. </a:t>
            </a:r>
          </a:p>
          <a:p>
            <a:r>
              <a:rPr lang="ru-RU" dirty="0" smtClean="0"/>
              <a:t>Плавая матросом где-то около </a:t>
            </a:r>
            <a:r>
              <a:rPr lang="ru-RU" dirty="0" err="1" smtClean="0"/>
              <a:t>Зурбагана</a:t>
            </a:r>
            <a:r>
              <a:rPr lang="ru-RU" dirty="0" smtClean="0"/>
              <a:t>, </a:t>
            </a:r>
            <a:r>
              <a:rPr lang="ru-RU" dirty="0" err="1" smtClean="0"/>
              <a:t>Лисса</a:t>
            </a:r>
            <a:r>
              <a:rPr lang="ru-RU" dirty="0" smtClean="0"/>
              <a:t> и </a:t>
            </a:r>
            <a:r>
              <a:rPr lang="ru-RU" dirty="0" err="1" smtClean="0"/>
              <a:t>Сан-Рио-ля</a:t>
            </a:r>
            <a:r>
              <a:rPr lang="ru-RU" dirty="0" smtClean="0"/>
              <a:t>, Грин убил английского капитана, захватив ящик рукописей, написанных этим англичанином... </a:t>
            </a:r>
          </a:p>
          <a:p>
            <a:r>
              <a:rPr lang="ru-RU" dirty="0" smtClean="0"/>
              <a:t>"</a:t>
            </a:r>
            <a:r>
              <a:rPr lang="ru-RU" sz="1200" dirty="0" smtClean="0">
                <a:latin typeface="Times New Roman" pitchFamily="18" charset="0"/>
                <a:cs typeface="Times New Roman" pitchFamily="18" charset="0"/>
              </a:rPr>
              <a:t>Человек с планом", по удачному выражению Петра </a:t>
            </a:r>
            <a:r>
              <a:rPr lang="ru-RU" sz="1200" dirty="0" err="1" smtClean="0">
                <a:latin typeface="Times New Roman" pitchFamily="18" charset="0"/>
                <a:cs typeface="Times New Roman" pitchFamily="18" charset="0"/>
              </a:rPr>
              <a:t>Пильского</a:t>
            </a:r>
            <a:r>
              <a:rPr lang="ru-RU" sz="1200" dirty="0" smtClean="0">
                <a:latin typeface="Times New Roman" pitchFamily="18" charset="0"/>
                <a:cs typeface="Times New Roman" pitchFamily="18" charset="0"/>
              </a:rPr>
              <a:t>, Грин притворяется, что не знает языков, он хорошо знает их..." </a:t>
            </a:r>
          </a:p>
          <a:p>
            <a:r>
              <a:rPr lang="ru-RU" sz="1200" dirty="0" smtClean="0">
                <a:latin typeface="Times New Roman" pitchFamily="18" charset="0"/>
                <a:cs typeface="Times New Roman" pitchFamily="18" charset="0"/>
              </a:rPr>
              <a:t>Собратья по перу и досужие газетчики, вроде желтого журналиста Петра </a:t>
            </a:r>
            <a:r>
              <a:rPr lang="ru-RU" sz="1200" dirty="0" err="1" smtClean="0">
                <a:latin typeface="Times New Roman" pitchFamily="18" charset="0"/>
                <a:cs typeface="Times New Roman" pitchFamily="18" charset="0"/>
              </a:rPr>
              <a:t>Пильского</a:t>
            </a:r>
            <a:r>
              <a:rPr lang="ru-RU" sz="1200" dirty="0" smtClean="0">
                <a:latin typeface="Times New Roman" pitchFamily="18" charset="0"/>
                <a:cs typeface="Times New Roman" pitchFamily="18" charset="0"/>
              </a:rPr>
              <a:t>, изощрялись, как могли, в самых нелепых выдумках о "загадочном" писателе. </a:t>
            </a:r>
          </a:p>
          <a:p>
            <a:r>
              <a:rPr lang="ru-RU" sz="1200" dirty="0" smtClean="0">
                <a:latin typeface="Times New Roman" pitchFamily="18" charset="0"/>
                <a:cs typeface="Times New Roman" pitchFamily="18" charset="0"/>
              </a:rPr>
              <a:t>Грина раздражали эти небылицы, они мешали ему жить, и он не раз пытался от них отбиться. Еще в десятых годах во вступлении к одной из своих повестей писатель иронически пересказывал версию об английском капитане и его рукописях, которую по секрету распространял в литературных кругах некий беллетрист. "Никто не мог бы поверить этому, - писал Грин. - Он сам не верил себе, но в один несчастный для меня день ему пришла в голову мысль придать этой истории некоторое правдоподобие, убедив слушателей, что между Галичем и Костромой я зарезал почтенного старика, воспользовавшись только двугривенным, а в заключение бежал с каторги..." Горька ирония этих строк! </a:t>
            </a:r>
          </a:p>
          <a:p>
            <a:r>
              <a:rPr lang="ru-RU" sz="1200" dirty="0" smtClean="0">
                <a:latin typeface="Times New Roman" pitchFamily="18" charset="0"/>
                <a:cs typeface="Times New Roman" pitchFamily="18" charset="0"/>
              </a:rPr>
              <a:t>Правда, что жизнь писателя была полна странствий и приключений, но ничего загадочного, ничего легендарного в ней нет. Можно даже сказать так: путь Грина был обычным, протоптанным, во многих своих приметах типичным жизненным путем писателя "из народа". Совсем не случайно некоторые эпизоды его "Автобиографической повести" так живо напоминают горьковские страницы из "Моих университетов" и "В людях". </a:t>
            </a:r>
          </a:p>
          <a:p>
            <a:endParaRPr lang="ru-RU" sz="1200" kern="1200" baseline="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FBE2E231-7A01-45F2-917F-421F42BE58F5}"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25000" lnSpcReduction="20000"/>
          </a:bodyPr>
          <a:lstStyle/>
          <a:p>
            <a:pPr algn="ctr"/>
            <a:r>
              <a:rPr lang="ru-RU" b="1" u="sng" spc="300" dirty="0" smtClean="0"/>
              <a:t>АЛАМБО</a:t>
            </a:r>
          </a:p>
          <a:p>
            <a:r>
              <a:rPr lang="ru-RU" dirty="0" smtClean="0"/>
              <a:t>…ради Катерины </a:t>
            </a:r>
            <a:r>
              <a:rPr lang="ru-RU" dirty="0" err="1" smtClean="0"/>
              <a:t>Логар</a:t>
            </a:r>
            <a:r>
              <a:rPr lang="ru-RU" dirty="0" smtClean="0"/>
              <a:t> стоит проехать в </a:t>
            </a:r>
            <a:r>
              <a:rPr lang="ru-RU" dirty="0" err="1" smtClean="0"/>
              <a:t>Аламбо</a:t>
            </a:r>
            <a:r>
              <a:rPr lang="ru-RU" dirty="0" smtClean="0"/>
              <a:t>. Так как дело не расходилось у него с мыслью, он, взяв в мешок все ценное, то есть остаток шкур, нож и белье, сел вечером в лодку, а через четыре дня видел уже вертикальную сеть мачт, реявших вокруг белых с зеленым уступов города, спускавшегося к воде ясным амфитеатром. (</a:t>
            </a:r>
            <a:r>
              <a:rPr lang="ru-RU" b="1" i="1" dirty="0" smtClean="0"/>
              <a:t>"Личный прием«)</a:t>
            </a:r>
          </a:p>
          <a:p>
            <a:pPr algn="ctr"/>
            <a:r>
              <a:rPr lang="ru-RU" b="1" u="sng" spc="300" dirty="0" smtClean="0"/>
              <a:t>ГЕЛЬ-ГЬЮ</a:t>
            </a:r>
            <a:r>
              <a:rPr lang="ru-RU" dirty="0" smtClean="0"/>
              <a:t/>
            </a:r>
            <a:br>
              <a:rPr lang="ru-RU" dirty="0" smtClean="0"/>
            </a:br>
            <a:r>
              <a:rPr lang="ru-RU" dirty="0" smtClean="0"/>
              <a:t>В десять часов вечера показался маячный огонь; мы подходили к </a:t>
            </a:r>
            <a:r>
              <a:rPr lang="ru-RU" dirty="0" err="1" smtClean="0"/>
              <a:t>Гель-Гью</a:t>
            </a:r>
            <a:r>
              <a:rPr lang="ru-RU" dirty="0" smtClean="0"/>
              <a:t>. Я стоял у штирборта с Проктором и </a:t>
            </a:r>
            <a:r>
              <a:rPr lang="ru-RU" dirty="0" err="1" smtClean="0"/>
              <a:t>Больтом</a:t>
            </a:r>
            <a:r>
              <a:rPr lang="ru-RU" dirty="0" smtClean="0"/>
              <a:t>, наблюдая странное явление. По мере того как усиливалась яркость огня маяка, верхняя черта длинного мыса, отделяющего гавань от океана, становилась явственно видной, так как за ней плавал золотистый туман - обширный световой слой. Явление это свойственное лишь большим городам, показалось мне чрезмерным для сравнительно небольшого </a:t>
            </a:r>
            <a:r>
              <a:rPr lang="ru-RU" dirty="0" err="1" smtClean="0"/>
              <a:t>Гель-Гью</a:t>
            </a:r>
            <a:r>
              <a:rPr lang="ru-RU" dirty="0" smtClean="0"/>
              <a:t>, о котором я слышал, что в нем пятьдесят тысяч жителей. За мысом было нечто вроде желтой зари. Проктор принес трубу, но не рассмотрел ничего, кроме построек на мысе, и высказал предположение, не есть ли это отсвет большого пожара. Судно сделало поворот, причем паруса заслонили открывшуюся гавань. Все мы поспешили на бак, ничего не понимая, так были удивлены и восхищены развернувшимся зрелищем, острым и прекрасным во тьме, полной звезд. Половина горизонта предстала нашим глазам в блеске иллюминации. В воздухе висела яркая золотая сеть; сверкающие гирлянды, созвездия, огненные розы и шары электрических фонарей были, как крупный жемчуг среди золотых украшений. Казалось, стеклись сюда огни всего мира. Корабли рейда сияли, осыпанные белыми лучистыми точками. На барке, черной внизу, с освещенной, как при пожаре, палубой вертелось, рассыпая искры, огненное, алмазное колесо, и несколько ракет выбежали из-за крыш на черное небо, где, медленно завернув вниз, потухли, выронив зеленые и </a:t>
            </a:r>
            <a:r>
              <a:rPr lang="ru-RU" dirty="0" err="1" smtClean="0"/>
              <a:t>голубые</a:t>
            </a:r>
            <a:r>
              <a:rPr lang="ru-RU" dirty="0" smtClean="0"/>
              <a:t> падучие звезды. В это же время стала явственно слышна музыка; дневной гул толпы, доносившийся с набережной, иногда заглушал ее, оставляя лишь стук барабана, а потом отпускал снова, и она отчетливо раздавалась по воде, - то, что называется: "играет в ушах". Играл не один оркестр, а два, три... может быть, больше, так как иногда наступало толкущееся на месте смешение звуков, где только барабан знал, что ему делать. Рейд и гавань были усеяны шлюпками, полными пассажиров и фонарей. Снова началась яростная пальба. Со шлюпок звенели гитары; были слышны смех и крики. </a:t>
            </a:r>
          </a:p>
          <a:p>
            <a:r>
              <a:rPr lang="ru-RU" dirty="0" smtClean="0"/>
              <a:t>- Вот так </a:t>
            </a:r>
            <a:r>
              <a:rPr lang="ru-RU" dirty="0" err="1" smtClean="0"/>
              <a:t>Гель-Гью</a:t>
            </a:r>
            <a:r>
              <a:rPr lang="ru-RU" dirty="0" smtClean="0"/>
              <a:t>, - сказал </a:t>
            </a:r>
            <a:r>
              <a:rPr lang="ru-RU" dirty="0" err="1" smtClean="0"/>
              <a:t>Тоббоган</a:t>
            </a:r>
            <a:r>
              <a:rPr lang="ru-RU" dirty="0" smtClean="0"/>
              <a:t>. - Какая нам, можно сказать, встреча! </a:t>
            </a:r>
          </a:p>
          <a:p>
            <a:r>
              <a:rPr lang="ru-RU" dirty="0" smtClean="0"/>
              <a:t>Под фантастическим флагом тянулось грозное полотно навесов торговых ларей, где продавали лимонад, фисташковую воду, воду со льдом, содовую и виски, пальмовое вино и орехи, конфеты и конфетти, серпантин и хлопушки, петарды и маски, шарики из липкого теста и колючие сухие орехи, вроде репья, выдрать шипы которых из волос или ткани являлось делом замысловатым. Время от времени среди толпы появлялся велосипедист, одетый медведем, монахом, обезьяной или Пьеро, на жабо которого тотчас приклеивались эти метко бросаемые цепкие колючие шарики. Появлялись великаны, пища резиновой куклой или гремя в огромные барабаны. На верандах танцевали; я наткнулся на бал среди мостовой и не без труда обошел его. Серпантин был так густо напущен по балконам и под ногами, что воздух шуршал. За время, что я шел, я получил несколько предложений самого разнообразного свойства: выпить, поцеловаться, играть в карты, проводить танцевать, купить, - и женские руки беспрерывно сновали передо мной, маня округленным взмахом поддаться общему увлеченью. Видя, что чем дальше, тем идти труднее, я поспешил свернуть в переулок, где было меньше движения. Повернув еще раз, я очутился на улице, почти пустой. Справа от меня, загибая влево и восходя вверх, тянулась, сдерживая обрыв, наклонная стена из глыб дикого камня. Над ней, по невидимым снизу дорогам, беспрерывно стучали колеса, мелькали фонари, огни сигар. Я не знал, какое я занимаю положение в отношении центра города; постояв, подумав и выбрав из своего фланелевого костюма все колючие шарики и обобрав шлепки липкого теста, которое следовало бы запретить, я пошел вверх, среди относительной темноты. </a:t>
            </a:r>
          </a:p>
          <a:p>
            <a:r>
              <a:rPr lang="ru-RU" dirty="0" smtClean="0"/>
              <a:t>Когда в </a:t>
            </a:r>
            <a:r>
              <a:rPr lang="ru-RU" dirty="0" err="1" smtClean="0"/>
              <a:t>Гель-Гью</a:t>
            </a:r>
            <a:r>
              <a:rPr lang="ru-RU" dirty="0" smtClean="0"/>
              <a:t> был поднят вопрос о памятнике основанию города, Герд принял участие в конкурсе, и его модель, которую он прислал, необыкновенно понравилась. Она была хороша и привлекала надписью "Бегущая по волнам", напоминающей легенду, море, корабли; и в самой этой странной надписи было движение. Модель Герда (еще не знали, что это Герд) воскресила пустынные берега и мужественные фигуры первых поселенцев.</a:t>
            </a:r>
            <a:r>
              <a:rPr lang="ru-RU" b="1" i="1" dirty="0" smtClean="0"/>
              <a:t>("Бегущая по волнам»)</a:t>
            </a:r>
            <a:r>
              <a:rPr lang="ru-RU" dirty="0" smtClean="0"/>
              <a:t/>
            </a:r>
            <a:br>
              <a:rPr lang="ru-RU" dirty="0" smtClean="0"/>
            </a:br>
            <a:r>
              <a:rPr lang="ru-RU" dirty="0" smtClean="0"/>
              <a:t>                                                                        </a:t>
            </a:r>
            <a:r>
              <a:rPr lang="ru-RU" b="1" u="sng" spc="300" dirty="0" smtClean="0"/>
              <a:t>ГЕРТОН</a:t>
            </a:r>
            <a:r>
              <a:rPr lang="ru-RU" dirty="0" smtClean="0"/>
              <a:t/>
            </a:r>
            <a:br>
              <a:rPr lang="ru-RU" dirty="0" smtClean="0"/>
            </a:br>
            <a:r>
              <a:rPr lang="ru-RU" dirty="0" smtClean="0"/>
              <a:t>Таким образом, легкомысленные нравы </a:t>
            </a:r>
            <a:r>
              <a:rPr lang="ru-RU" dirty="0" err="1" smtClean="0"/>
              <a:t>гертонцев</a:t>
            </a:r>
            <a:r>
              <a:rPr lang="ru-RU" dirty="0" smtClean="0"/>
              <a:t> не влияли на Консуэло. Она приехала незадолго до годового праздника моряков, который устраивался в </a:t>
            </a:r>
            <a:r>
              <a:rPr lang="ru-RU" dirty="0" err="1" smtClean="0"/>
              <a:t>Гертоне</a:t>
            </a:r>
            <a:r>
              <a:rPr lang="ru-RU" dirty="0" smtClean="0"/>
              <a:t> 9 июня в память корабля "Минерва", явившегося на </a:t>
            </a:r>
            <a:r>
              <a:rPr lang="ru-RU" dirty="0" err="1" smtClean="0"/>
              <a:t>Гертонский</a:t>
            </a:r>
            <a:r>
              <a:rPr lang="ru-RU" dirty="0" smtClean="0"/>
              <a:t> рейд 9 июня 1803 года. Дорога из </a:t>
            </a:r>
            <a:r>
              <a:rPr lang="ru-RU" dirty="0" err="1" smtClean="0"/>
              <a:t>Тахенбака</a:t>
            </a:r>
            <a:r>
              <a:rPr lang="ru-RU" dirty="0" smtClean="0"/>
              <a:t> в </a:t>
            </a:r>
            <a:r>
              <a:rPr lang="ru-RU" dirty="0" err="1" smtClean="0"/>
              <a:t>Гертон</a:t>
            </a:r>
            <a:r>
              <a:rPr lang="ru-RU" dirty="0" smtClean="0"/>
              <a:t>, опускаясь с гор в двенадцати километрах от </a:t>
            </a:r>
            <a:r>
              <a:rPr lang="ru-RU" dirty="0" err="1" smtClean="0"/>
              <a:t>Гертона</a:t>
            </a:r>
            <a:r>
              <a:rPr lang="ru-RU" dirty="0" smtClean="0"/>
              <a:t>, заворачивает у моря крутой петлей и выходит на равнину. Открытие серебряной руды неподалеку от </a:t>
            </a:r>
            <a:r>
              <a:rPr lang="ru-RU" dirty="0" err="1" smtClean="0"/>
              <a:t>Тахенбака</a:t>
            </a:r>
            <a:r>
              <a:rPr lang="ru-RU" dirty="0" smtClean="0"/>
              <a:t> превратило эту скверную дорогу в очень недурное шоссе. </a:t>
            </a:r>
          </a:p>
          <a:p>
            <a:r>
              <a:rPr lang="ru-RU" dirty="0" smtClean="0"/>
              <a:t>Над сгибом петли дороги, примыкая к тылу береговой скалы, стояла гостиница - одноэтажное здание из дикого камня с односкатной аспидной крышей и четырехугольным двориком, где не могло поместиться сразу более трех экипажей. Из окон гостиницы был виден океан. Пройти к нему отнимало всего две минуты времени. </a:t>
            </a:r>
          </a:p>
          <a:p>
            <a:r>
              <a:rPr lang="ru-RU" dirty="0" smtClean="0"/>
              <a:t>Эта гостиница называлась "Суша и море", о чем возвещала деревянная вывеска с надписью желтой краской по </a:t>
            </a:r>
            <a:r>
              <a:rPr lang="ru-RU" dirty="0" err="1" smtClean="0"/>
              <a:t>голубому</a:t>
            </a:r>
            <a:r>
              <a:rPr lang="ru-RU" dirty="0" smtClean="0"/>
              <a:t> полю, хотя все звали ее "гостиницей </a:t>
            </a:r>
            <a:r>
              <a:rPr lang="ru-RU" dirty="0" err="1" smtClean="0"/>
              <a:t>Стомадора</a:t>
            </a:r>
            <a:r>
              <a:rPr lang="ru-RU" dirty="0" smtClean="0"/>
              <a:t>" - по имени прежнего владельца, исчезнувшего девять лет назад, не сказав, куда и зачем, и обеспечившего новому хозяину, Джемсу </a:t>
            </a:r>
            <a:r>
              <a:rPr lang="ru-RU" dirty="0" err="1" smtClean="0"/>
              <a:t>Гравелоту</a:t>
            </a:r>
            <a:r>
              <a:rPr lang="ru-RU" dirty="0" smtClean="0"/>
              <a:t>, владение брошенным хозяйством законно составленной бумагой. В то время </a:t>
            </a:r>
            <a:r>
              <a:rPr lang="ru-RU" dirty="0" err="1" smtClean="0"/>
              <a:t>Гравелоту</a:t>
            </a:r>
            <a:r>
              <a:rPr lang="ru-RU" dirty="0" smtClean="0"/>
              <a:t> было всего семнадцать лет, а гостиница представляла собою дом из бревен с двумя помещениями. Через два года </a:t>
            </a:r>
            <a:r>
              <a:rPr lang="ru-RU" dirty="0" err="1" smtClean="0"/>
              <a:t>Гравелот</a:t>
            </a:r>
            <a:r>
              <a:rPr lang="ru-RU" dirty="0" smtClean="0"/>
              <a:t> совершенно перестроил ее</a:t>
            </a:r>
            <a:r>
              <a:rPr lang="ru-RU" b="1" dirty="0" smtClean="0">
                <a:latin typeface="Times New Roman" pitchFamily="18" charset="0"/>
                <a:cs typeface="Times New Roman" pitchFamily="18" charset="0"/>
              </a:rPr>
              <a:t>.(</a:t>
            </a:r>
            <a:r>
              <a:rPr lang="ru-RU" b="1" u="none" dirty="0" smtClean="0">
                <a:latin typeface="Times New Roman" pitchFamily="18" charset="0"/>
                <a:cs typeface="Times New Roman" pitchFamily="18" charset="0"/>
              </a:rPr>
              <a:t>"Дорога никуда»)</a:t>
            </a:r>
            <a:r>
              <a:rPr lang="ru-RU" dirty="0" smtClean="0"/>
              <a:t/>
            </a:r>
            <a:br>
              <a:rPr lang="ru-RU" dirty="0" smtClean="0"/>
            </a:br>
            <a:r>
              <a:rPr lang="ru-RU" dirty="0" smtClean="0"/>
              <a:t>                                                                         </a:t>
            </a:r>
            <a:r>
              <a:rPr lang="ru-RU" b="1" u="sng" spc="300" dirty="0" smtClean="0"/>
              <a:t>ЛИСС</a:t>
            </a:r>
            <a:r>
              <a:rPr lang="ru-RU" dirty="0" smtClean="0"/>
              <a:t/>
            </a:r>
            <a:br>
              <a:rPr lang="ru-RU" dirty="0" smtClean="0"/>
            </a:br>
            <a:r>
              <a:rPr lang="ru-RU" dirty="0" smtClean="0"/>
              <a:t>Нет более бестолкового и чудесного порта, чем </a:t>
            </a:r>
            <a:r>
              <a:rPr lang="ru-RU" dirty="0" err="1" smtClean="0"/>
              <a:t>Лисс</a:t>
            </a:r>
            <a:r>
              <a:rPr lang="ru-RU" dirty="0" smtClean="0"/>
              <a:t>, кроме, разумеется, </a:t>
            </a:r>
            <a:r>
              <a:rPr lang="ru-RU" dirty="0" err="1" smtClean="0"/>
              <a:t>Зурбагана</a:t>
            </a:r>
            <a:r>
              <a:rPr lang="ru-RU" dirty="0" smtClean="0"/>
              <a:t>. Интернациональный, разноязычный город определенно напоминает бродягу, решившего наконец погрузиться в дебри оседлости. Дома рассажены как попало среди неясных намеков на улицы, но улиц, в прямом смысле слова, не могло быть в </a:t>
            </a:r>
            <a:r>
              <a:rPr lang="ru-RU" dirty="0" err="1" smtClean="0"/>
              <a:t>Лиссе</a:t>
            </a:r>
            <a:r>
              <a:rPr lang="ru-RU" dirty="0" smtClean="0"/>
              <a:t> уже потому, что город возник на обрывках скал и холмов, соединенных лестницами, мостами и винтообразными узенькими тропинками. Все это завалено сплошной густой тропической зеленью, в веерообразной тени которой блестят детские, пламенные глаза женщин. Желтый камень, синяя тень, живописные трещины старых стен; где-нибудь на </a:t>
            </a:r>
            <a:r>
              <a:rPr lang="ru-RU" dirty="0" err="1" smtClean="0"/>
              <a:t>бугрообразном</a:t>
            </a:r>
            <a:r>
              <a:rPr lang="ru-RU" dirty="0" smtClean="0"/>
              <a:t> дворе - огромная лодка, чинимая босоногим, трубку покуривающим нелюдимом; пение вдали и его эхо в овраге; рынок на сваях, под тентами и огромными зонтиками; блеск оружия, яркое платье, аромат цветов и зелени, рождающий глухую тоску, как во сне - о влюбленности и страданиях; гавань - грязная, как молодой трубочист; свитки парусов, их сон и крылатое утро, зеленая вода, скалы, даль океана; ночью - магнетический пожар звезд, лодки со смеющимися голосами - вот </a:t>
            </a:r>
            <a:r>
              <a:rPr lang="ru-RU" dirty="0" err="1" smtClean="0"/>
              <a:t>Лисс</a:t>
            </a:r>
            <a:r>
              <a:rPr lang="ru-RU" dirty="0" smtClean="0"/>
              <a:t>. Здесь две гостиницы: "Колючая подушка" и "Унеси горе". Моряки, естественно, плотней набивались в ту, которая ближе; которая вначале была ближе - трудно сказать; но эти почтенные учреждения, конкурируя, начали скакать к гавани - в буквальном смысле этого слова. Они переселялись, снимали новые помещения и даже строили их. Одолела "Унеси горе". С ее стороны был подпущен ловкий фортель, благодаря чему "Колючая подушка" остановилась как вкопанная среди гиблых оврагов, а торжествующая "Унеси горе" после десятилетней борьбы воцарилась у самой гавани, погубив три </a:t>
            </a:r>
            <a:r>
              <a:rPr lang="ru-RU" dirty="0" err="1" smtClean="0"/>
              <a:t>метных</a:t>
            </a:r>
            <a:r>
              <a:rPr lang="ru-RU" dirty="0" smtClean="0"/>
              <a:t> харчевни.</a:t>
            </a:r>
          </a:p>
          <a:p>
            <a:r>
              <a:rPr lang="ru-RU" dirty="0" smtClean="0"/>
              <a:t>Население </a:t>
            </a:r>
            <a:r>
              <a:rPr lang="ru-RU" dirty="0" err="1" smtClean="0"/>
              <a:t>Лисса</a:t>
            </a:r>
            <a:r>
              <a:rPr lang="ru-RU" dirty="0" smtClean="0"/>
              <a:t> состоит в основном из авантюристов, контрабандистов и моряков: женщины делятся на ангелов и мегер; ангелы, разумеется молоды, </a:t>
            </a:r>
            <a:r>
              <a:rPr lang="ru-RU" dirty="0" err="1" smtClean="0"/>
              <a:t>опаляюще</a:t>
            </a:r>
            <a:r>
              <a:rPr lang="ru-RU" dirty="0" smtClean="0"/>
              <a:t> красивы и нежны, а мегеры - стары; но и мегеры, не надо забывать этого, полезны бывают жизни. Пример: счастливая свадьба, во время которой строившая ранее адские козни мегера раскаивается и начинает лучшую жизнь.</a:t>
            </a:r>
          </a:p>
          <a:p>
            <a:r>
              <a:rPr lang="ru-RU" dirty="0" smtClean="0"/>
              <a:t>Мы не будем делать разбор причин, по которым </a:t>
            </a:r>
            <a:r>
              <a:rPr lang="ru-RU" dirty="0" err="1" smtClean="0"/>
              <a:t>Лисс</a:t>
            </a:r>
            <a:r>
              <a:rPr lang="ru-RU" dirty="0" smtClean="0"/>
              <a:t> посещался и посещается исключительно парусными судами. Причины эти - географического и гидрографического свойства; все в общем произвело на нас в городе этом именно то впечатление независимости и поэтической плавности, какое пытались выяснить мы в примере человека с цельными и ясными требованиями</a:t>
            </a:r>
            <a:r>
              <a:rPr lang="ru-RU" i="1" dirty="0" smtClean="0"/>
              <a:t>.(</a:t>
            </a:r>
            <a:r>
              <a:rPr lang="ru-RU" b="1" i="1" u="none" dirty="0" smtClean="0"/>
              <a:t>"Корабли в </a:t>
            </a:r>
            <a:r>
              <a:rPr lang="ru-RU" b="1" i="1" u="none" dirty="0" err="1" smtClean="0"/>
              <a:t>Лиссе</a:t>
            </a:r>
            <a:r>
              <a:rPr lang="ru-RU" b="1" i="1" u="none" dirty="0" smtClean="0"/>
              <a:t>»).</a:t>
            </a:r>
            <a:r>
              <a:rPr lang="ru-RU" i="1" u="none" dirty="0" smtClean="0"/>
              <a:t/>
            </a:r>
            <a:br>
              <a:rPr lang="ru-RU" i="1" u="none" dirty="0" smtClean="0"/>
            </a:br>
            <a:r>
              <a:rPr lang="ru-RU" i="1" u="none" dirty="0" smtClean="0"/>
              <a:t>                                                                            </a:t>
            </a:r>
            <a:r>
              <a:rPr lang="ru-RU" b="1" u="sng" spc="300" dirty="0" smtClean="0"/>
              <a:t>ПОКЕТ</a:t>
            </a:r>
            <a:r>
              <a:rPr lang="ru-RU" dirty="0" smtClean="0"/>
              <a:t/>
            </a:r>
            <a:br>
              <a:rPr lang="ru-RU" dirty="0" smtClean="0"/>
            </a:br>
            <a:r>
              <a:rPr lang="ru-RU" dirty="0" smtClean="0"/>
              <a:t>Тюрьма </a:t>
            </a:r>
            <a:r>
              <a:rPr lang="ru-RU" dirty="0" err="1" smtClean="0"/>
              <a:t>Покета</a:t>
            </a:r>
            <a:r>
              <a:rPr lang="ru-RU" dirty="0" smtClean="0"/>
              <a:t> стояла на окраине города, где за последние годы возникло начало улицы, переходящее после нескольких зданий в холмистый пустырь с прилегающими к этому началу улицы началами двух переулков, заканчивающихся: один - оврагом, второй - шоссейной насыпью, так что на плане города все, взятое вместе, напоминало отдельно торчащую ветку с боковыми прутиками. Вид на тюрьму сверху представлял квадрат стен, посредине которого стоял меньший квадрат. Он был вдвое выше стены. Этот четырехэтажный корпус охватывал внутренний двор, куда были обращены окна всех камер. Снаружи корпуса, кроме окон канцелярии в нижнем этаже, не было по стенам здания ни окон и никаких отверстий. Тюрьма напоминала более форт, чем дом. К наружной стороне, справа от ворот, примыкало изнутри ограды одноэтажное здание лазарета; налево от ворот находился дом начальника тюрьмы, окруженный газоном, клумбами и тенистыми деревьями; кроме того, живая изгородь вьющихся роз украшала дом, делая его особым миром тихой семейной жизни на территории ада. </a:t>
            </a:r>
          </a:p>
          <a:p>
            <a:r>
              <a:rPr lang="ru-RU" dirty="0" smtClean="0"/>
              <a:t>Луна таилась за облаками, обнажив светящееся плечо. Бесстрастный ночной свет охватывал тени домов. Не добегая моста в низине, соединяющего предместья с городом, </a:t>
            </a:r>
            <a:r>
              <a:rPr lang="ru-RU" dirty="0" err="1" smtClean="0"/>
              <a:t>Стомадор</a:t>
            </a:r>
            <a:r>
              <a:rPr lang="ru-RU" dirty="0" smtClean="0"/>
              <a:t> увидел двух девушек, торопливо возвращающихся домой. Он кинулся к ним с глубокой верой в одушевляющую его силу, но, замерев от неожиданности, эти девушки при первом его слове: "Помогите умирающему.." - разделились и бросились бежать, испуганные диким видом растрепанного грузного человека. Не останавливаясь, не смущаясь, </a:t>
            </a:r>
            <a:r>
              <a:rPr lang="ru-RU" dirty="0" err="1" smtClean="0"/>
              <a:t>Стомадор</a:t>
            </a:r>
            <a:r>
              <a:rPr lang="ru-RU" dirty="0" smtClean="0"/>
              <a:t> пробежал короткий квартал, соединяющий мост со ступенями северного выхода Центрального бульвара, почти пересекающего город прямой линией</a:t>
            </a:r>
            <a:r>
              <a:rPr lang="ru-RU" b="1" i="1" dirty="0" smtClean="0"/>
              <a:t>.("Дорога никуда«)</a:t>
            </a:r>
          </a:p>
          <a:p>
            <a:r>
              <a:rPr lang="ru-RU" b="1" u="sng" spc="300" dirty="0" smtClean="0"/>
              <a:t>          ОСТРОВ РЕНО</a:t>
            </a:r>
            <a:r>
              <a:rPr lang="ru-RU" spc="300" dirty="0" smtClean="0"/>
              <a:t/>
            </a:r>
            <a:br>
              <a:rPr lang="ru-RU" spc="300" dirty="0" smtClean="0"/>
            </a:br>
            <a:r>
              <a:rPr lang="ru-RU" spc="300" dirty="0" smtClean="0"/>
              <a:t>...</a:t>
            </a:r>
            <a:r>
              <a:rPr lang="ru-RU" dirty="0" smtClean="0"/>
              <a:t>Ночь скрадывала расстояние; черная громада берега казалась совсем близкой; клипер словно прильнул бортом к невидимым в темноте скалам, хотя судно находилось от земли на расстоянии по крайней мере одного кабельтова. Ночной ветер тянул с берега пряной духотой и сыростью береговой чащи; там было тихо, и хотелось верить, что остров населен тысячами неизвестных, хитрых врагов, следящих из темноты за судном, чтобы, выбрав удобную минуту, напасть на него, перебить экипаж и огласить воем радости тишину моря.</a:t>
            </a:r>
          </a:p>
          <a:p>
            <a:r>
              <a:rPr lang="ru-RU" dirty="0" smtClean="0"/>
              <a:t>...Чужая, </a:t>
            </a:r>
            <a:r>
              <a:rPr lang="ru-RU" dirty="0" err="1" smtClean="0"/>
              <a:t>прихоливо-дикая</a:t>
            </a:r>
            <a:r>
              <a:rPr lang="ru-RU" dirty="0" smtClean="0"/>
              <a:t> чаща окружала его. Серо-голубые, бурые и коричневые стволы, блестя переливчатой сеткой теней, упирались в небо спутанными верхушками, и листва их зеленела всеми оттенками, от темного до бледного, как высохшая трава. Не было имен этому миру, и </a:t>
            </a:r>
            <a:r>
              <a:rPr lang="ru-RU" dirty="0" err="1" smtClean="0"/>
              <a:t>Тарт</a:t>
            </a:r>
            <a:r>
              <a:rPr lang="ru-RU" dirty="0" smtClean="0"/>
              <a:t> молча принимал его. Широко раскрытыми, внимательными глазами щупал он дикую красоту. Казалось, что из огромного зеленого полотнища прихотливые ножницы выкроили бездну сочных узоров. Густые, тяжелые лучи солнца торчали в просветах, подобно золотым шпагам, сверкающим на зелёном бархате. Тысячи цветных птиц кричали и </a:t>
            </a:r>
            <a:r>
              <a:rPr lang="ru-RU" dirty="0" err="1" smtClean="0"/>
              <a:t>перерахивали</a:t>
            </a:r>
            <a:r>
              <a:rPr lang="ru-RU" dirty="0" smtClean="0"/>
              <a:t> вокруг. Коричневые с малиновым </a:t>
            </a:r>
            <a:r>
              <a:rPr lang="ru-RU" dirty="0" err="1" smtClean="0"/>
              <a:t>хохолом</a:t>
            </a:r>
            <a:r>
              <a:rPr lang="ru-RU" dirty="0" smtClean="0"/>
              <a:t>, желтые с </a:t>
            </a:r>
            <a:r>
              <a:rPr lang="ru-RU" dirty="0" err="1" smtClean="0"/>
              <a:t>голубыми</a:t>
            </a:r>
            <a:r>
              <a:rPr lang="ru-RU" dirty="0" smtClean="0"/>
              <a:t> перьями, зеленые с алыми крапинками, черные с фиолетовыми длинными хвостами - все цвета оперения мелькали в чаще, вскрикивая при полете и с шумом ворочаясь на сучках. ... Трава, похожая на мелкий кустарник или гигантский мох, шевелилась по всем направлениям, пряча таинственную для людей жизнь. Яркие, причудливые цветы кружили голову смешанным ароматом. Больше всего было их на ползучих гирляндах, перепутанных в солнечном свете, как водоросли в освещенной воде.</a:t>
            </a:r>
          </a:p>
          <a:p>
            <a:r>
              <a:rPr lang="ru-RU" dirty="0" smtClean="0"/>
              <a:t>...Перед ним был овальный лесной луг, сплошь покрытый густой, сочной зеленью. Трава достигала половины человеческого роста; яркий, но мягкий цвет её поражал глаз необычайной чистотой тона, блеском и свежестью. Шагах в тридцати от </a:t>
            </a:r>
            <a:r>
              <a:rPr lang="ru-RU" dirty="0" err="1" smtClean="0"/>
              <a:t>Тарта</a:t>
            </a:r>
            <a:r>
              <a:rPr lang="ru-RU" dirty="0" smtClean="0"/>
              <a:t>, закрывая ближайшие деревья, тянулись скалы из </a:t>
            </a:r>
            <a:r>
              <a:rPr lang="ru-RU" dirty="0" err="1" smtClean="0"/>
              <a:t>темнорозового</a:t>
            </a:r>
            <a:r>
              <a:rPr lang="ru-RU" dirty="0" smtClean="0"/>
              <a:t> гранита; оборванный круг их напоминал неправильную подкову, концы которой были обращены к Тарту. В очертаниях их не было массивности и тупости; остроконечные, легкие, словно вылепленные тонкими пальцами из красноватого воска, они сверкали по краям изумрудной поляны коралловым ожерельем, брошенным на зеленый шелк. Радужная пыль водопадов дымилась у их вершин: в глубоком музыкальном однообразии падали вниз и стояли, словно застыв в воздухе, паутинно-тонкие струи</a:t>
            </a:r>
            <a:r>
              <a:rPr lang="ru-RU" b="1" i="1" dirty="0" smtClean="0"/>
              <a:t>.("Остров </a:t>
            </a:r>
            <a:r>
              <a:rPr lang="ru-RU" b="1" i="1" dirty="0" err="1" smtClean="0"/>
              <a:t>Рено</a:t>
            </a:r>
            <a:r>
              <a:rPr lang="ru-RU" b="1" i="1" dirty="0" smtClean="0"/>
              <a:t>»)</a:t>
            </a:r>
            <a:br>
              <a:rPr lang="ru-RU" b="1" i="1" dirty="0" smtClean="0"/>
            </a:br>
            <a:r>
              <a:rPr lang="ru-RU" b="1" i="1" dirty="0" smtClean="0"/>
              <a:t>                                                                 </a:t>
            </a:r>
            <a:r>
              <a:rPr lang="ru-RU" b="1" i="1" u="sng" spc="300" dirty="0" smtClean="0"/>
              <a:t>ЗУРБАГАН</a:t>
            </a:r>
            <a:r>
              <a:rPr lang="ru-RU" b="1" i="1" dirty="0" smtClean="0"/>
              <a:t/>
            </a:r>
            <a:br>
              <a:rPr lang="ru-RU" b="1" i="1" dirty="0" smtClean="0"/>
            </a:br>
            <a:r>
              <a:rPr lang="ru-RU" dirty="0" smtClean="0"/>
              <a:t>На следующий день я обошел город; он вырос, изменил несколько вид и характер улиц в сторону банального штампа цивилизации - электричества, ярких плакатов, больших домов, увеселительных мест и испорченного фабричными трубами воздуха, но в целом не утратил оригинальности. Множество тенистых садов, кольцеобразное расположение узких улиц, почти лишенных благодаря этому перспективы, в связи с неожиданными, крутыми, сходящими и нисходящими каменными лестницами, ведущими под темные арки или на брошенные через улицу мосты, - делали </a:t>
            </a:r>
            <a:r>
              <a:rPr lang="ru-RU" dirty="0" err="1" smtClean="0"/>
              <a:t>Зурбаган</a:t>
            </a:r>
            <a:r>
              <a:rPr lang="ru-RU" dirty="0" smtClean="0"/>
              <a:t> интимным. Я не говорю, конечно, о площадях и рынках. Гавань </a:t>
            </a:r>
            <a:r>
              <a:rPr lang="ru-RU" dirty="0" err="1" smtClean="0"/>
              <a:t>Зурбагана</a:t>
            </a:r>
            <a:r>
              <a:rPr lang="ru-RU" dirty="0" smtClean="0"/>
              <a:t> была тесна, восхитительно грязна, пыльна и пестра; в полукруге остроконечных, </a:t>
            </a:r>
            <a:r>
              <a:rPr lang="ru-RU" dirty="0" err="1" smtClean="0"/>
              <a:t>розовой</a:t>
            </a:r>
            <a:r>
              <a:rPr lang="ru-RU" dirty="0" smtClean="0"/>
              <a:t> черепицы крыш, каменной набережной теснилась плавучая, над раскаленными палубами, заросль мачт; здесь, как гигантские пузыри, хлопали, набирая ветер, огромные паруса; змеились вымпелы; сотни медных босых ног толклись вокруг аппетитных лавок с горячей похлебкой, лепешками, рагу, пирогами, фруктами, синими матросскими тельниками и всем, что нужно бедному моряку в часы веселья, голода и работы. </a:t>
            </a:r>
            <a:r>
              <a:rPr lang="ru-RU" i="1" u="none" dirty="0" smtClean="0"/>
              <a:t>(</a:t>
            </a:r>
            <a:r>
              <a:rPr lang="ru-RU" b="1" i="1" u="none" dirty="0" err="1" smtClean="0"/>
              <a:t>Зурбаганский</a:t>
            </a:r>
            <a:r>
              <a:rPr lang="ru-RU" b="1" i="1" u="none" dirty="0" smtClean="0"/>
              <a:t> стрелок»)</a:t>
            </a:r>
          </a:p>
        </p:txBody>
      </p:sp>
      <p:sp>
        <p:nvSpPr>
          <p:cNvPr id="4" name="Номер слайда 3"/>
          <p:cNvSpPr>
            <a:spLocks noGrp="1"/>
          </p:cNvSpPr>
          <p:nvPr>
            <p:ph type="sldNum" sz="quarter" idx="10"/>
          </p:nvPr>
        </p:nvSpPr>
        <p:spPr/>
        <p:txBody>
          <a:bodyPr/>
          <a:lstStyle/>
          <a:p>
            <a:fld id="{FBE2E231-7A01-45F2-917F-421F42BE58F5}"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zoom/>
    <p:sndAc>
      <p:stSnd>
        <p:snd r:embed="rId1" name="wind.wav" builtIn="1"/>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rgbClr val="03D4A8"/>
            </a:gs>
            <a:gs pos="57000">
              <a:srgbClr val="21D6E0"/>
            </a:gs>
            <a:gs pos="93000">
              <a:srgbClr val="0087E6"/>
            </a:gs>
            <a:gs pos="7000">
              <a:srgbClr val="005CBF"/>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26.03.2018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spd="slow">
    <p:zoom/>
    <p:sndAc>
      <p:stSnd>
        <p:snd r:embed="rId13" name="wind.wav" builtIn="1"/>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file:///C:\&#1052;&#1086;&#1080;%20&#1076;&#1086;&#1082;&#1091;&#1084;&#1077;&#1085;&#1090;&#1099;\&#1087;&#1080;&#1089;&#1072;&#1090;&#1077;&#1083;&#1080;\&#1057;&#1086;&#1074;&#1077;&#1090;&#1089;&#1082;&#1080;&#1077;\&#1043;&#1088;&#1080;&#1085;%20&#1040;&#1083;&#1077;&#1082;&#1089;\&#1091;&#1088;&#1086;&#1082;%20&#1043;&#1088;&#1080;&#1085;\&#1084;&#1091;&#1079;&#1099;&#1082;&#1072;%20&#1082;%20&#1086;&#1090;&#1082;&#1088;&#1099;&#1090;&#1086;&#1084;&#1091;\&#1040;&#1083;&#1099;&#1077;%20&#1087;&#1072;&#1088;&#1091;&#1089;&#1072;%20-%20&#1056;&#1077;&#1073;&#1103;&#1090;&#1072;,&#1085;&#1072;&#1076;&#1086;%20&#1074;&#1077;&#1088;&#1080;&#1090;&#1100;%20&#1074;%20&#1095;&#1091;&#1076;&#1077;&#1089;&#1072;....mp3" TargetMode="External"/><Relationship Id="rId5" Type="http://schemas.openxmlformats.org/officeDocument/2006/relationships/audio" Target="../media/audio2.wav"/><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hyperlink" Target="file:///C:\&#1052;&#1086;&#1080;%20&#1076;&#1086;&#1082;&#1091;&#1084;&#1077;&#1085;&#1090;&#1099;\&#1087;&#1080;&#1089;&#1072;&#1090;&#1077;&#1083;&#1080;\&#1057;&#1086;&#1074;&#1077;&#1090;&#1089;&#1082;&#1080;&#1077;\&#1043;&#1088;&#1080;&#1085;%20&#1040;&#1083;&#1077;&#1082;&#1089;\&#1091;&#1088;&#1086;&#1082;%20&#1043;&#1088;&#1080;&#1085;\&#1084;&#1091;&#1079;&#1099;&#1082;&#1072;&#1083;&#1100;&#1085;&#1072;&#1103;%20&#1089;&#1082;&#1072;&#1079;&#1082;&#1072;.pptx" TargetMode="External"/><Relationship Id="rId3" Type="http://schemas.openxmlformats.org/officeDocument/2006/relationships/audio" Target="../media/audio1.wav"/><Relationship Id="rId7" Type="http://schemas.openxmlformats.org/officeDocument/2006/relationships/hyperlink" Target="file:///C:\&#1052;&#1086;&#1080;%20&#1076;&#1086;&#1082;&#1091;&#1084;&#1077;&#1085;&#1090;&#1099;\&#1087;&#1080;&#1089;&#1072;&#1090;&#1077;&#1083;&#1080;\&#1057;&#1086;&#1074;&#1077;&#1090;&#1089;&#1082;&#1080;&#1077;\&#1043;&#1088;&#1080;&#1085;%20&#1040;&#1083;&#1077;&#1082;&#1089;\&#1091;&#1088;&#1086;&#1082;%20&#1043;&#1088;&#1080;&#1085;\&#1060;&#1088;&#1072;&#1075;&#1084;&#1077;&#1085;&#1090;%20&#1089;&#1087;&#1077;&#1082;&#1090;&#1072;&#1082;&#1083;&#1103;%20&#1040;&#1083;&#1099;&#1077;%20&#1087;&#1072;&#1088;&#1091;&#1089;&#1072;.avi" TargetMode="External"/><Relationship Id="rId12"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file:///C:\&#1052;&#1086;&#1080;%20&#1076;&#1086;&#1082;&#1091;&#1084;&#1077;&#1085;&#1090;&#1099;\&#1087;&#1080;&#1089;&#1072;&#1090;&#1077;&#1083;&#1080;\&#1057;&#1086;&#1074;&#1077;&#1090;&#1089;&#1082;&#1080;&#1077;\&#1043;&#1088;&#1080;&#1085;%20&#1040;&#1083;&#1077;&#1082;&#1089;\&#1091;&#1088;&#1086;&#1082;%20&#1043;&#1088;&#1080;&#1085;\&#1084;&#1091;&#1079;&#1099;&#1082;&#1072;%20&#1082;%20&#1086;&#1090;&#1082;&#1088;&#1099;&#1090;&#1086;&#1084;&#1091;\02%20-%20&#1040;&#1088;&#1080;&#1103;%20&#1069;&#1075;&#1083;&#1103;%20''&#1045;&#1089;&#1083;&#1080;%20&#1074;&#1077;&#1088;&#1080;&#1090;&#1100;%20&#1074;%20&#1095;&#1091;&#1076;&#1077;&#1089;&#1072;...''.mp3" TargetMode="External"/><Relationship Id="rId11" Type="http://schemas.openxmlformats.org/officeDocument/2006/relationships/image" Target="../media/image52.jpeg"/><Relationship Id="rId5" Type="http://schemas.openxmlformats.org/officeDocument/2006/relationships/audio" Target="../media/audio2.wav"/><Relationship Id="rId10" Type="http://schemas.openxmlformats.org/officeDocument/2006/relationships/image" Target="../media/image51.jpeg"/><Relationship Id="rId4" Type="http://schemas.openxmlformats.org/officeDocument/2006/relationships/hyperlink" Target="file:///C:\&#1052;&#1086;&#1080;%20&#1076;&#1086;&#1082;&#1091;&#1084;&#1077;&#1085;&#1090;&#1099;\&#1087;&#1080;&#1089;&#1072;&#1090;&#1077;&#1083;&#1080;\&#1057;&#1086;&#1074;&#1077;&#1090;&#1089;&#1082;&#1080;&#1077;\&#1043;&#1088;&#1080;&#1085;%20&#1040;&#1083;&#1077;&#1082;&#1089;\&#1091;&#1088;&#1086;&#1082;%20&#1043;&#1088;&#1080;&#1085;\&#1092;&#1080;&#1083;&#1100;&#1084;%20&#1040;&#1083;&#1099;&#1077;%20&#1087;&#1072;&#1088;&#1091;&#1089;&#1072;.pptx" TargetMode="External"/><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jpeg"/><Relationship Id="rId7" Type="http://schemas.openxmlformats.org/officeDocument/2006/relationships/image" Target="../media/image5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hyperlink" Target="file:///C:\&#1052;&#1086;&#1080;%20&#1076;&#1086;&#1082;&#1091;&#1084;&#1077;&#1085;&#1090;&#1099;\&#1087;&#1080;&#1089;&#1072;&#1090;&#1077;&#1083;&#1080;\&#1057;&#1086;&#1074;&#1077;&#1090;&#1089;&#1082;&#1080;&#1077;\&#1043;&#1088;&#1080;&#1085;%20&#1040;&#1083;&#1077;&#1082;&#1089;\&#1091;&#1088;&#1086;&#1082;%20&#1043;&#1088;&#1080;&#1085;\&#1084;&#1091;&#1079;&#1099;&#1082;&#1072;%20&#1082;%20&#1086;&#1090;&#1082;&#1088;&#1099;&#1090;&#1086;&#1084;&#1091;\&#1040;&#1083;&#1099;&#1077;%20&#1087;&#1072;&#1088;&#1091;&#1089;&#1072;%20(&#1054;&#1051;&#1071;).mp3" TargetMode="External"/><Relationship Id="rId4" Type="http://schemas.openxmlformats.org/officeDocument/2006/relationships/image" Target="../media/image60.jpeg"/><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audio" Target="../media/audio1.wav"/><Relationship Id="rId7"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1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1.wav"/><Relationship Id="rId7"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hyperlink" Target="file:///C:\&#1052;&#1086;&#1080;%20&#1076;&#1086;&#1082;&#1091;&#1084;&#1077;&#1085;&#1090;&#1099;\&#1087;&#1080;&#1089;&#1072;&#1090;&#1077;&#1083;&#1080;\&#1057;&#1086;&#1074;&#1077;&#1090;&#1089;&#1082;&#1080;&#1077;\&#1043;&#1088;&#1080;&#1085;%20&#1040;&#1083;&#1077;&#1082;&#1089;\&#1052;&#1040;&#1056;&#1048;&#1053;&#1045;\&#1052;&#1080;&#1090;&#1103;&#1077;&#1074;%20-%20&#1048;&#1079;&#1075;&#1080;&#1073;%20&#1075;&#1080;&#1090;&#1072;&#1088;&#1099;%20&#1078;&#1077;&#1083;&#1090;&#1086;&#1081;.mp3" TargetMode="External"/><Relationship Id="rId5" Type="http://schemas.openxmlformats.org/officeDocument/2006/relationships/image" Target="../media/image71.jpeg"/><Relationship Id="rId10" Type="http://schemas.openxmlformats.org/officeDocument/2006/relationships/audio" Target="../media/audio2.wav"/><Relationship Id="rId4" Type="http://schemas.openxmlformats.org/officeDocument/2006/relationships/image" Target="../media/image70.jpeg"/><Relationship Id="rId9" Type="http://schemas.openxmlformats.org/officeDocument/2006/relationships/image" Target="../media/image75.jpeg"/></Relationships>
</file>

<file path=ppt/slides/_rels/slide15.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audio" Target="../media/audio2.wav"/><Relationship Id="rId3" Type="http://schemas.openxmlformats.org/officeDocument/2006/relationships/image" Target="../media/image76.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2.jpeg"/><Relationship Id="rId10" Type="http://schemas.openxmlformats.org/officeDocument/2006/relationships/image" Target="../media/image82.jpeg"/><Relationship Id="rId4" Type="http://schemas.openxmlformats.org/officeDocument/2006/relationships/image" Target="../media/image77.jpeg"/><Relationship Id="rId9" Type="http://schemas.openxmlformats.org/officeDocument/2006/relationships/image" Target="../media/image81.jpeg"/><Relationship Id="rId14" Type="http://schemas.openxmlformats.org/officeDocument/2006/relationships/hyperlink" Target="file:///C:\&#1052;&#1086;&#1080;%20&#1076;&#1086;&#1082;&#1091;&#1084;&#1077;&#1085;&#1090;&#1099;\&#1087;&#1080;&#1089;&#1072;&#1090;&#1077;&#1083;&#1080;\&#1057;&#1086;&#1074;&#1077;&#1090;&#1089;&#1082;&#1080;&#1077;\&#1043;&#1088;&#1080;&#1085;%20&#1040;&#1083;&#1077;&#1082;&#1089;\&#1091;&#1088;&#1086;&#1082;%20&#1043;&#1088;&#1080;&#1085;\&#1084;&#1091;&#1079;&#1099;&#1082;&#1072;%20&#1082;%20&#1086;&#1090;&#1082;&#1088;&#1099;&#1090;&#1086;&#1084;&#1091;\&#1040;&#1083;&#1077;&#1082;&#1089;&#1072;&#1085;&#1076;&#1088;%20&#1063;&#1077;&#1088;&#1085;&#1099;&#1096;&#1105;&#1074;%20&#1080;%20&#1040;&#1083;&#1080;&#1085;&#1072;%20&#1040;&#1090;&#1083;&#1072;&#1089;&#1086;&#1074;&#1072;%20-%20&#1060;&#1080;&#1085;&#1072;&#1083;&#1100;&#1085;&#1072;&#1103;%20&#1087;&#1077;&#1089;&#1085;&#1103;%20&#1089;&#1087;&#1077;&#1082;&#1090;&#1072;&#1082;&#1083;&#1103;%20&#1040;&#1083;&#1099;&#1077;%20&#1087;&#1072;&#1088;&#1091;&#1089;&#1072;.mp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85.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18" Type="http://schemas.openxmlformats.org/officeDocument/2006/relationships/image" Target="../media/image18.jpeg"/><Relationship Id="rId3" Type="http://schemas.openxmlformats.org/officeDocument/2006/relationships/audio" Target="../media/audio1.wav"/><Relationship Id="rId21" Type="http://schemas.openxmlformats.org/officeDocument/2006/relationships/image" Target="../media/image21.jpeg"/><Relationship Id="rId7" Type="http://schemas.openxmlformats.org/officeDocument/2006/relationships/image" Target="../media/image9.jpe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hyperlink" Target="file:///C:\&#1052;&#1086;&#1080;%20&#1076;&#1086;&#1082;&#1091;&#1084;&#1077;&#1085;&#1090;&#1099;\&#1087;&#1080;&#1089;&#1072;&#1090;&#1077;&#1083;&#1080;\&#1057;&#1086;&#1074;&#1077;&#1090;&#1089;&#1082;&#1080;&#1077;\&#1043;&#1088;&#1080;&#1085;%20&#1040;&#1083;&#1077;&#1082;&#1089;\&#1091;&#1088;&#1086;&#1082;%20&#1043;&#1088;&#1080;&#1085;\&#1084;&#1091;&#1079;&#1099;&#1082;&#1072;%20&#1082;%20&#1086;&#1090;&#1082;&#1088;&#1099;&#1090;&#1086;&#1084;&#1091;\09%20-%20&#1055;&#1077;&#1089;&#1085;&#1103;%20&#1084;&#1086;&#1088;&#1103;&#1082;&#1086;&#1074;%20''&#1043;&#1077;&#1088;&#1086;&#1080;&#1095;&#1077;&#1089;&#1082;&#1072;&#1103;''.mp3" TargetMode="External"/><Relationship Id="rId5" Type="http://schemas.openxmlformats.org/officeDocument/2006/relationships/image" Target="../media/image7.jpeg"/><Relationship Id="rId15" Type="http://schemas.openxmlformats.org/officeDocument/2006/relationships/image" Target="../media/image15.png"/><Relationship Id="rId10" Type="http://schemas.openxmlformats.org/officeDocument/2006/relationships/audio" Target="../media/audio2.wav"/><Relationship Id="rId19" Type="http://schemas.openxmlformats.org/officeDocument/2006/relationships/image" Target="../media/image19.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4.jpeg"/><Relationship Id="rId22" Type="http://schemas.openxmlformats.org/officeDocument/2006/relationships/hyperlink" Target="file:///C:\&#1052;&#1086;&#1080;%20&#1076;&#1086;&#1082;&#1091;&#1084;&#1077;&#1085;&#1090;&#1099;\&#1087;&#1080;&#1089;&#1072;&#1090;&#1077;&#1083;&#1080;\&#1057;&#1086;&#1074;&#1077;&#1090;&#1089;&#1082;&#1080;&#1077;\&#1043;&#1088;&#1080;&#1085;%20&#1040;&#1083;&#1077;&#1082;&#1089;\&#1091;&#1088;&#1086;&#1082;%20&#1043;&#1088;&#1080;&#1085;\&#1084;&#1086;&#1088;&#1103;%20&#1074;%20&#1082;&#1085;&#1080;&#1075;&#1072;&#1093;%20&#1043;&#1088;&#1080;&#1085;&#1072;.pptx"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file:///C:\&#1052;&#1086;&#1080;%20&#1076;&#1086;&#1082;&#1091;&#1084;&#1077;&#1085;&#1090;&#1099;\&#1087;&#1080;&#1089;&#1072;&#1090;&#1077;&#1083;&#1080;\&#1057;&#1086;&#1074;&#1077;&#1090;&#1089;&#1082;&#1080;&#1077;\&#1043;&#1088;&#1080;&#1085;%20&#1040;&#1083;&#1077;&#1082;&#1089;\&#1091;&#1088;&#1086;&#1082;%20&#1043;&#1088;&#1080;&#1085;\&#1059;&#1088;&#1072;&#1083;.pptx" TargetMode="External"/><Relationship Id="rId3" Type="http://schemas.openxmlformats.org/officeDocument/2006/relationships/audio" Target="../media/audio1.wav"/><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file:///C:\&#1052;&#1086;&#1080;%20&#1076;&#1086;&#1082;&#1091;&#1084;&#1077;&#1085;&#1090;&#1099;\&#1087;&#1080;&#1089;&#1072;&#1090;&#1077;&#1083;&#1080;\&#1057;&#1086;&#1074;&#1077;&#1090;&#1089;&#1082;&#1080;&#1077;\&#1043;&#1088;&#1080;&#1085;%20&#1040;&#1083;&#1077;&#1082;&#1089;\&#1091;&#1088;&#1086;&#1082;%20&#1043;&#1088;&#1080;&#1085;\&#1041;&#1072;&#1082;&#1091;.pptx" TargetMode="External"/><Relationship Id="rId5" Type="http://schemas.openxmlformats.org/officeDocument/2006/relationships/hyperlink" Target="file:///C:\&#1052;&#1086;&#1080;%20&#1076;&#1086;&#1082;&#1091;&#1084;&#1077;&#1085;&#1090;&#1099;\&#1087;&#1080;&#1089;&#1072;&#1090;&#1077;&#1083;&#1080;\&#1057;&#1086;&#1074;&#1077;&#1090;&#1089;&#1082;&#1080;&#1077;\&#1043;&#1088;&#1080;&#1085;%20&#1040;&#1083;&#1077;&#1082;&#1089;\&#1091;&#1088;&#1086;&#1082;%20&#1043;&#1088;&#1080;&#1085;\&#1054;&#1076;&#1077;&#1089;&#1089;&#1072;.pptx" TargetMode="Externa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hyperlink" Target="file:///C:\&#1052;&#1086;&#1080;%20&#1076;&#1086;&#1082;&#1091;&#1084;&#1077;&#1085;&#1090;&#1099;\&#1087;&#1080;&#1089;&#1072;&#1090;&#1077;&#1083;&#1080;\&#1057;&#1086;&#1074;&#1077;&#1090;&#1089;&#1082;&#1080;&#1077;\&#1043;&#1088;&#1080;&#1085;%20&#1040;&#1083;&#1077;&#1082;&#1089;\&#1091;&#1088;&#1086;&#1082;%20&#1043;&#1088;&#1080;&#1085;\&#1074;&#1085;&#1077;&#1096;&#1085;&#1086;&#1089;&#1090;&#1100;%20&#1043;&#1088;&#1080;&#1085;&#1072;.pptx" TargetMode="External"/><Relationship Id="rId3" Type="http://schemas.openxmlformats.org/officeDocument/2006/relationships/audio" Target="../media/audio1.wav"/><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1.wav"/><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hyperlink" Target="file:///C:\&#1052;&#1086;&#1080;%20&#1076;&#1086;&#1082;&#1091;&#1084;&#1077;&#1085;&#1090;&#1099;\&#1087;&#1080;&#1089;&#1072;&#1090;&#1077;&#1083;&#1080;\&#1057;&#1086;&#1074;&#1077;&#1090;&#1089;&#1082;&#1080;&#1077;\&#1043;&#1088;&#1080;&#1085;%20&#1040;&#1083;&#1077;&#1082;&#1089;\&#1091;&#1088;&#1086;&#1082;%20&#1043;&#1088;&#1080;&#1085;\&#1076;&#1077;&#1084;&#1086;&#1074;&#1077;&#1088;&#1089;&#1080;&#1103;%20&#1103;&#1089;&#1090;&#1088;&#1077;&#1073;&#1072;.ppt"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hyperlink" Target="file:///C:\&#1052;&#1086;&#1080;%20&#1076;&#1086;&#1082;&#1091;&#1084;&#1077;&#1085;&#1090;&#1099;\&#1087;&#1080;&#1089;&#1072;&#1090;&#1077;&#1083;&#1080;\&#1057;&#1086;&#1074;&#1077;&#1090;&#1089;&#1082;&#1080;&#1077;\&#1043;&#1088;&#1080;&#1085;%20&#1040;&#1083;&#1077;&#1082;&#1089;\&#1091;&#1088;&#1086;&#1082;%20&#1043;&#1088;&#1080;&#1085;\&#1084;&#1091;&#1079;&#1099;&#1082;&#1072;%20&#1082;%20&#1086;&#1090;&#1082;&#1088;&#1099;&#1090;&#1086;&#1084;&#1091;\01%20-%20&#1059;&#1074;&#1077;&#1088;&#1090;&#1102;&#1088;&#1072;.mp3" TargetMode="External"/><Relationship Id="rId5" Type="http://schemas.openxmlformats.org/officeDocument/2006/relationships/image" Target="../media/image38.png"/><Relationship Id="rId10" Type="http://schemas.openxmlformats.org/officeDocument/2006/relationships/audio" Target="../media/audio2.wav"/><Relationship Id="rId4" Type="http://schemas.openxmlformats.org/officeDocument/2006/relationships/image" Target="../media/image37.pn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47.png"/><Relationship Id="rId5" Type="http://schemas.openxmlformats.org/officeDocument/2006/relationships/image" Target="../media/image42.jpeg"/><Relationship Id="rId15" Type="http://schemas.openxmlformats.org/officeDocument/2006/relationships/hyperlink" Target="file:///C:\&#1052;&#1086;&#1080;%20&#1076;&#1086;&#1082;&#1091;&#1084;&#1077;&#1085;&#1090;&#1099;\&#1087;&#1080;&#1089;&#1072;&#1090;&#1077;&#1083;&#1080;\&#1057;&#1086;&#1074;&#1077;&#1090;&#1089;&#1082;&#1080;&#1077;\&#1043;&#1088;&#1080;&#1085;%20&#1040;&#1083;&#1077;&#1082;&#1089;\&#1091;&#1088;&#1086;&#1082;%20&#1043;&#1088;&#1080;&#1085;\&#1084;&#1091;&#1079;&#1099;&#1082;&#1072;%20&#1082;%20&#1086;&#1090;&#1082;&#1088;&#1099;&#1090;&#1086;&#1084;&#1091;\&#1047;&#1091;&#1088;&#1073;&#1072;&#1075;&#1072;&#1085;.mp3" TargetMode="External"/><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image" Target="../media/image45.png"/><Relationship Id="rId1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7"/>
          <p:cNvSpPr/>
          <p:nvPr/>
        </p:nvSpPr>
        <p:spPr>
          <a:xfrm>
            <a:off x="214282" y="214290"/>
            <a:ext cx="8715436" cy="6429420"/>
          </a:xfrm>
          <a:prstGeom prst="round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214282" y="4357694"/>
            <a:ext cx="3929090" cy="2071702"/>
          </a:xfrm>
        </p:spPr>
        <p:txBody>
          <a:bodyPr>
            <a:noAutofit/>
          </a:bodyPr>
          <a:lstStyle/>
          <a:p>
            <a:pPr algn="ctr"/>
            <a:r>
              <a:rPr lang="ru-RU" sz="4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Александр </a:t>
            </a:r>
            <a:br>
              <a:rPr lang="ru-RU" sz="4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br>
            <a:r>
              <a:rPr lang="ru-RU" sz="4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Грин</a:t>
            </a:r>
            <a:r>
              <a:rPr lang="ru-RU" sz="4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a:r>
            <a:br>
              <a:rPr lang="ru-RU" sz="4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br>
            <a:r>
              <a:rPr lang="ru-RU" sz="4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(1880 – 1932 гг.)</a:t>
            </a:r>
            <a:endParaRPr lang="ru-RU" sz="4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pic>
        <p:nvPicPr>
          <p:cNvPr id="9" name="Picture 2" descr="E:\К юбилею Грина\Алые паруса.jpg"/>
          <p:cNvPicPr>
            <a:picLocks noGrp="1" noChangeAspect="1" noChangeArrowheads="1"/>
          </p:cNvPicPr>
          <p:nvPr>
            <p:ph idx="1"/>
          </p:nvPr>
        </p:nvPicPr>
        <p:blipFill>
          <a:blip r:embed="rId4">
            <a:lum contrast="30000"/>
          </a:blip>
          <a:srcRect l="3806" t="3157" r="4846" b="10031"/>
          <a:stretch>
            <a:fillRect/>
          </a:stretch>
        </p:blipFill>
        <p:spPr bwMode="auto">
          <a:xfrm>
            <a:off x="4000496" y="2857496"/>
            <a:ext cx="4769461" cy="3643338"/>
          </a:xfrm>
          <a:prstGeom prst="rect">
            <a:avLst/>
          </a:prstGeom>
          <a:ln>
            <a:noFill/>
          </a:ln>
          <a:effectLst>
            <a:softEdge rad="112500"/>
          </a:effectLst>
        </p:spPr>
      </p:pic>
      <p:sp>
        <p:nvSpPr>
          <p:cNvPr id="5" name="TextBox 4"/>
          <p:cNvSpPr txBox="1"/>
          <p:nvPr/>
        </p:nvSpPr>
        <p:spPr>
          <a:xfrm>
            <a:off x="3571868" y="857232"/>
            <a:ext cx="5572132" cy="1323439"/>
          </a:xfrm>
          <a:prstGeom prst="rect">
            <a:avLst/>
          </a:prstGeom>
          <a:noFill/>
        </p:spPr>
        <p:txBody>
          <a:bodyPr wrap="square" rtlCol="0">
            <a:spAutoFit/>
          </a:bodyPr>
          <a:lstStyle/>
          <a:p>
            <a:pPr algn="ctr"/>
            <a:r>
              <a:rPr lang="ru-RU" sz="2000" b="1" i="1" dirty="0" smtClean="0">
                <a:ln w="18415" cmpd="sng">
                  <a:solidFill>
                    <a:srgbClr val="FFFFFF"/>
                  </a:solidFill>
                  <a:prstDash val="solid"/>
                </a:ln>
                <a:solidFill>
                  <a:srgbClr val="FFFF99"/>
                </a:solidFill>
                <a:effectLst>
                  <a:glow rad="63500">
                    <a:schemeClr val="accent2">
                      <a:satMod val="175000"/>
                      <a:alpha val="40000"/>
                    </a:schemeClr>
                  </a:glow>
                  <a:outerShdw blurRad="63500" dir="3600000" algn="tl" rotWithShape="0">
                    <a:srgbClr val="000000">
                      <a:alpha val="70000"/>
                    </a:srgbClr>
                  </a:outerShdw>
                </a:effectLst>
                <a:latin typeface="Times New Roman" pitchFamily="18" charset="0"/>
                <a:cs typeface="Times New Roman" pitchFamily="18" charset="0"/>
              </a:rPr>
              <a:t>«Ребята, надо верить в чудеса!</a:t>
            </a:r>
          </a:p>
          <a:p>
            <a:pPr algn="ctr"/>
            <a:r>
              <a:rPr lang="ru-RU" sz="2000" b="1" i="1" dirty="0" smtClean="0">
                <a:ln w="18415" cmpd="sng">
                  <a:solidFill>
                    <a:srgbClr val="FFFFFF"/>
                  </a:solidFill>
                  <a:prstDash val="solid"/>
                </a:ln>
                <a:solidFill>
                  <a:srgbClr val="FFFF99"/>
                </a:solidFill>
                <a:effectLst>
                  <a:glow rad="63500">
                    <a:schemeClr val="accent2">
                      <a:satMod val="175000"/>
                      <a:alpha val="40000"/>
                    </a:schemeClr>
                  </a:glow>
                  <a:outerShdw blurRad="63500" dir="3600000" algn="tl" rotWithShape="0">
                    <a:srgbClr val="000000">
                      <a:alpha val="70000"/>
                    </a:srgbClr>
                  </a:outerShdw>
                </a:effectLst>
                <a:latin typeface="Times New Roman" pitchFamily="18" charset="0"/>
                <a:cs typeface="Times New Roman" pitchFamily="18" charset="0"/>
              </a:rPr>
              <a:t>Когда-нибудь весенним утром ранним</a:t>
            </a:r>
          </a:p>
          <a:p>
            <a:pPr algn="ctr"/>
            <a:r>
              <a:rPr lang="ru-RU" sz="2000" b="1" i="1" dirty="0" smtClean="0">
                <a:ln w="18415" cmpd="sng">
                  <a:solidFill>
                    <a:srgbClr val="FFFFFF"/>
                  </a:solidFill>
                  <a:prstDash val="solid"/>
                </a:ln>
                <a:solidFill>
                  <a:srgbClr val="FFFF99"/>
                </a:solidFill>
                <a:effectLst>
                  <a:glow rad="63500">
                    <a:schemeClr val="accent2">
                      <a:satMod val="175000"/>
                      <a:alpha val="40000"/>
                    </a:schemeClr>
                  </a:glow>
                  <a:outerShdw blurRad="63500" dir="3600000" algn="tl" rotWithShape="0">
                    <a:srgbClr val="000000">
                      <a:alpha val="70000"/>
                    </a:srgbClr>
                  </a:outerShdw>
                </a:effectLst>
                <a:latin typeface="Times New Roman" pitchFamily="18" charset="0"/>
                <a:cs typeface="Times New Roman" pitchFamily="18" charset="0"/>
              </a:rPr>
              <a:t>Над океаном  алые взметнутся паруса,</a:t>
            </a:r>
          </a:p>
          <a:p>
            <a:pPr algn="ctr"/>
            <a:r>
              <a:rPr lang="ru-RU" sz="2000" b="1" i="1" dirty="0" smtClean="0">
                <a:ln w="18415" cmpd="sng">
                  <a:solidFill>
                    <a:srgbClr val="FFFFFF"/>
                  </a:solidFill>
                  <a:prstDash val="solid"/>
                </a:ln>
                <a:solidFill>
                  <a:srgbClr val="FFFF99"/>
                </a:solidFill>
                <a:effectLst>
                  <a:glow rad="63500">
                    <a:schemeClr val="accent2">
                      <a:satMod val="175000"/>
                      <a:alpha val="40000"/>
                    </a:schemeClr>
                  </a:glow>
                  <a:outerShdw blurRad="63500" dir="3600000" algn="tl" rotWithShape="0">
                    <a:srgbClr val="000000">
                      <a:alpha val="70000"/>
                    </a:srgbClr>
                  </a:outerShdw>
                </a:effectLst>
                <a:latin typeface="Times New Roman" pitchFamily="18" charset="0"/>
                <a:cs typeface="Times New Roman" pitchFamily="18" charset="0"/>
              </a:rPr>
              <a:t>И скрипка пропоет над океаном!...»</a:t>
            </a:r>
            <a:endParaRPr lang="ru-RU" sz="2000" b="1" i="1" dirty="0">
              <a:ln w="18415" cmpd="sng">
                <a:solidFill>
                  <a:srgbClr val="FFFFFF"/>
                </a:solidFill>
                <a:prstDash val="solid"/>
              </a:ln>
              <a:solidFill>
                <a:srgbClr val="FFFF99"/>
              </a:solidFill>
              <a:effectLst>
                <a:glow rad="63500">
                  <a:schemeClr val="accent2">
                    <a:satMod val="175000"/>
                    <a:alpha val="40000"/>
                  </a:schemeClr>
                </a:glow>
                <a:outerShdw blurRad="63500" dir="3600000" algn="tl" rotWithShape="0">
                  <a:srgbClr val="000000">
                    <a:alpha val="70000"/>
                  </a:srgbClr>
                </a:outerShdw>
              </a:effectLst>
              <a:latin typeface="Times New Roman" pitchFamily="18" charset="0"/>
              <a:cs typeface="Times New Roman" pitchFamily="18" charset="0"/>
            </a:endParaRPr>
          </a:p>
        </p:txBody>
      </p:sp>
      <p:sp>
        <p:nvSpPr>
          <p:cNvPr id="7" name="Управляющая кнопка: звук 6">
            <a:hlinkClick r:id="rId6" action="ppaction://hlinkfile" highlightClick="1">
              <a:snd r:embed="rId5" name="applause.wav" builtIn="1"/>
            </a:hlinkClick>
          </p:cNvPr>
          <p:cNvSpPr/>
          <p:nvPr/>
        </p:nvSpPr>
        <p:spPr>
          <a:xfrm>
            <a:off x="8643966" y="6429396"/>
            <a:ext cx="285752" cy="285752"/>
          </a:xfrm>
          <a:prstGeom prst="actionButtonSou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1" descr="E:\К юбилею Грина\Грин.jpg"/>
          <p:cNvPicPr>
            <a:picLocks noChangeAspect="1" noChangeArrowheads="1"/>
          </p:cNvPicPr>
          <p:nvPr/>
        </p:nvPicPr>
        <p:blipFill>
          <a:blip r:embed="rId7">
            <a:lum bright="-10000" contrast="30000"/>
          </a:blip>
          <a:srcRect r="62500" b="56767"/>
          <a:stretch>
            <a:fillRect/>
          </a:stretch>
        </p:blipFill>
        <p:spPr bwMode="auto">
          <a:xfrm>
            <a:off x="714349" y="571480"/>
            <a:ext cx="2500330" cy="3542134"/>
          </a:xfrm>
          <a:prstGeom prst="rect">
            <a:avLst/>
          </a:prstGeom>
          <a:ln>
            <a:noFill/>
          </a:ln>
          <a:effectLst>
            <a:softEdge rad="112500"/>
          </a:effectLst>
        </p:spPr>
      </p:pic>
    </p:spTree>
  </p:cSld>
  <p:clrMapOvr>
    <a:masterClrMapping/>
  </p:clrMapOvr>
  <p:transition spd="slow">
    <p:zoom/>
    <p:sndAc>
      <p:stSnd>
        <p:snd r:embed="rId3" name="wind.wav" builtIn="1"/>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0034" y="428604"/>
            <a:ext cx="5143536" cy="465064"/>
          </a:xfrm>
          <a:prstGeom prst="rect">
            <a:avLst/>
          </a:prstGeom>
          <a:noFill/>
        </p:spPr>
        <p:txBody>
          <a:bodyPr wrap="square" rtlCol="0">
            <a:spAutoFit/>
          </a:bodyPr>
          <a:lstStyle/>
          <a:p>
            <a:pPr algn="ctr">
              <a:lnSpc>
                <a:spcPts val="2500"/>
              </a:lnSpc>
            </a:pPr>
            <a:r>
              <a:rPr lang="ru-RU" sz="4400" b="1" i="1"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«Алые паруса…»</a:t>
            </a:r>
            <a:endParaRPr lang="ru-RU" sz="4400" b="1" i="1"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sp>
        <p:nvSpPr>
          <p:cNvPr id="12" name="TextBox 11"/>
          <p:cNvSpPr txBox="1"/>
          <p:nvPr/>
        </p:nvSpPr>
        <p:spPr>
          <a:xfrm>
            <a:off x="428596" y="4714884"/>
            <a:ext cx="4071966" cy="1733808"/>
          </a:xfrm>
          <a:prstGeom prst="rect">
            <a:avLst/>
          </a:prstGeom>
          <a:noFill/>
        </p:spPr>
        <p:txBody>
          <a:bodyPr wrap="square" rtlCol="0">
            <a:spAutoFit/>
          </a:bodyPr>
          <a:lstStyle/>
          <a:p>
            <a:pPr>
              <a:lnSpc>
                <a:spcPts val="1600"/>
              </a:lnSpc>
            </a:pPr>
            <a:r>
              <a:rPr lang="ru-RU"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«…и волны, и прибои, и закаты, и скрип снастей, и грустные и веселые голоса женщин, - все существует в романах Грина для того, чтобы человек хотя бы на мгновенье поверил в радостное чудо и стремился бы к нему в своей обыденной жизни».                                                                                                        (К.Паустовский</a:t>
            </a: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3" name="Управляющая кнопка: домой 12">
            <a:hlinkClick r:id="rId4" action="ppaction://hlinkpres?slideindex=1&amp;slidetitle=" highlightClick="1"/>
          </p:cNvPr>
          <p:cNvSpPr/>
          <p:nvPr/>
        </p:nvSpPr>
        <p:spPr>
          <a:xfrm>
            <a:off x="7429520" y="6498000"/>
            <a:ext cx="360000" cy="360000"/>
          </a:xfrm>
          <a:prstGeom prst="actionButtonHo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Управляющая кнопка: звук 13">
            <a:hlinkClick r:id="rId6" action="ppaction://hlinkfile" highlightClick="1">
              <a:snd r:embed="rId5" name="applause.wav" builtIn="1"/>
            </a:hlinkClick>
          </p:cNvPr>
          <p:cNvSpPr/>
          <p:nvPr/>
        </p:nvSpPr>
        <p:spPr>
          <a:xfrm>
            <a:off x="6858016" y="6498000"/>
            <a:ext cx="360000" cy="360000"/>
          </a:xfrm>
          <a:prstGeom prst="actionButtonSou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Управляющая кнопка: домой 15">
            <a:hlinkClick r:id="rId7" action="ppaction://hlinkfile" highlightClick="1"/>
          </p:cNvPr>
          <p:cNvSpPr/>
          <p:nvPr/>
        </p:nvSpPr>
        <p:spPr>
          <a:xfrm>
            <a:off x="8572528" y="6498000"/>
            <a:ext cx="360000" cy="360000"/>
          </a:xfrm>
          <a:prstGeom prst="actionButtonHo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Управляющая кнопка: звук 16">
            <a:hlinkClick r:id="rId8" action="ppaction://hlinkpres?slideindex=1&amp;slidetitle=" highlightClick="1">
              <a:snd r:embed="rId5" name="applause.wav" builtIn="1"/>
            </a:hlinkClick>
          </p:cNvPr>
          <p:cNvSpPr/>
          <p:nvPr/>
        </p:nvSpPr>
        <p:spPr>
          <a:xfrm>
            <a:off x="8001024" y="6498000"/>
            <a:ext cx="360000" cy="360000"/>
          </a:xfrm>
          <a:prstGeom prst="actionButtonSou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Picture 4" descr="E:\К юбилею Грина\Грей и Ассоль.jpg"/>
          <p:cNvPicPr>
            <a:picLocks noChangeAspect="1" noChangeArrowheads="1"/>
          </p:cNvPicPr>
          <p:nvPr/>
        </p:nvPicPr>
        <p:blipFill>
          <a:blip r:embed="rId9">
            <a:lum bright="20000" contrast="40000"/>
          </a:blip>
          <a:stretch>
            <a:fillRect/>
          </a:stretch>
        </p:blipFill>
        <p:spPr bwMode="auto">
          <a:xfrm>
            <a:off x="500034" y="1285860"/>
            <a:ext cx="3929090" cy="3217975"/>
          </a:xfrm>
          <a:prstGeom prst="rect">
            <a:avLst/>
          </a:prstGeom>
          <a:ln>
            <a:noFill/>
          </a:ln>
          <a:effectLst>
            <a:softEdge rad="112500"/>
          </a:effectLst>
        </p:spPr>
      </p:pic>
      <p:grpSp>
        <p:nvGrpSpPr>
          <p:cNvPr id="19" name="Группа 18"/>
          <p:cNvGrpSpPr/>
          <p:nvPr/>
        </p:nvGrpSpPr>
        <p:grpSpPr>
          <a:xfrm>
            <a:off x="4572000" y="3857628"/>
            <a:ext cx="4572000" cy="2643206"/>
            <a:chOff x="0" y="928670"/>
            <a:chExt cx="5000661" cy="3071833"/>
          </a:xfrm>
        </p:grpSpPr>
        <p:pic>
          <p:nvPicPr>
            <p:cNvPr id="20" name="Picture 3" descr="C:\Мои документы\писатели\Советские\Грин Алекс\Алые паруса (В. Лесовская)\Untitled-3.jpg"/>
            <p:cNvPicPr>
              <a:picLocks noChangeAspect="1" noChangeArrowheads="1"/>
            </p:cNvPicPr>
            <p:nvPr/>
          </p:nvPicPr>
          <p:blipFill>
            <a:blip r:embed="rId10" cstate="print">
              <a:lum bright="-10000" contrast="30000"/>
            </a:blip>
            <a:srcRect l="2907" t="1306" r="6804" b="21455"/>
            <a:stretch>
              <a:fillRect/>
            </a:stretch>
          </p:blipFill>
          <p:spPr bwMode="auto">
            <a:xfrm>
              <a:off x="0" y="928670"/>
              <a:ext cx="5000661" cy="3071833"/>
            </a:xfrm>
            <a:prstGeom prst="rect">
              <a:avLst/>
            </a:prstGeom>
            <a:ln>
              <a:noFill/>
            </a:ln>
            <a:effectLst>
              <a:softEdge rad="112500"/>
            </a:effectLst>
          </p:spPr>
        </p:pic>
        <p:pic>
          <p:nvPicPr>
            <p:cNvPr id="21" name="Picture 4" descr="C:\Мои документы\писатели\Советские\Грин Алекс\Алые паруса (В. Лесовская)\Untitled-1.jpg"/>
            <p:cNvPicPr>
              <a:picLocks noChangeAspect="1" noChangeArrowheads="1"/>
            </p:cNvPicPr>
            <p:nvPr/>
          </p:nvPicPr>
          <p:blipFill>
            <a:blip r:embed="rId11" cstate="print">
              <a:lum bright="-10000" contrast="30000"/>
            </a:blip>
            <a:srcRect l="48371" t="5001" r="1954"/>
            <a:stretch>
              <a:fillRect/>
            </a:stretch>
          </p:blipFill>
          <p:spPr bwMode="auto">
            <a:xfrm>
              <a:off x="2571736" y="1714487"/>
              <a:ext cx="2286213" cy="2214578"/>
            </a:xfrm>
            <a:prstGeom prst="rect">
              <a:avLst/>
            </a:prstGeom>
            <a:ln>
              <a:noFill/>
            </a:ln>
            <a:effectLst>
              <a:softEdge rad="112500"/>
            </a:effectLst>
          </p:spPr>
        </p:pic>
      </p:grpSp>
      <p:pic>
        <p:nvPicPr>
          <p:cNvPr id="24" name="Picture 8" descr="C:\Мои документы\писатели\Советские\Грин Алекс\урок Грин\Книги Грина\сканирование0075.jpg"/>
          <p:cNvPicPr>
            <a:picLocks noChangeAspect="1" noChangeArrowheads="1"/>
          </p:cNvPicPr>
          <p:nvPr/>
        </p:nvPicPr>
        <p:blipFill>
          <a:blip r:embed="rId12" cstate="print">
            <a:lum contrast="40000"/>
          </a:blip>
          <a:srcRect t="18140" r="1896"/>
          <a:stretch>
            <a:fillRect/>
          </a:stretch>
        </p:blipFill>
        <p:spPr bwMode="auto">
          <a:xfrm>
            <a:off x="5786446" y="357166"/>
            <a:ext cx="2640735" cy="3071834"/>
          </a:xfrm>
          <a:prstGeom prst="rect">
            <a:avLst/>
          </a:prstGeom>
          <a:noFill/>
        </p:spPr>
      </p:pic>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3000" fill="hold"/>
                                        <p:tgtEl>
                                          <p:spTgt spid="12"/>
                                        </p:tgtEl>
                                        <p:attrNameLst>
                                          <p:attrName>ppt_w</p:attrName>
                                        </p:attrNameLst>
                                      </p:cBhvr>
                                      <p:tavLst>
                                        <p:tav tm="0">
                                          <p:val>
                                            <p:fltVal val="0"/>
                                          </p:val>
                                        </p:tav>
                                        <p:tav tm="100000">
                                          <p:val>
                                            <p:strVal val="#ppt_w"/>
                                          </p:val>
                                        </p:tav>
                                      </p:tavLst>
                                    </p:anim>
                                    <p:anim calcmode="lin" valueType="num">
                                      <p:cBhvr>
                                        <p:cTn id="13" dur="3000" fill="hold"/>
                                        <p:tgtEl>
                                          <p:spTgt spid="12"/>
                                        </p:tgtEl>
                                        <p:attrNameLst>
                                          <p:attrName>ppt_h</p:attrName>
                                        </p:attrNameLst>
                                      </p:cBhvr>
                                      <p:tavLst>
                                        <p:tav tm="0">
                                          <p:val>
                                            <p:fltVal val="0"/>
                                          </p:val>
                                        </p:tav>
                                        <p:tav tm="100000">
                                          <p:val>
                                            <p:strVal val="#ppt_h"/>
                                          </p:val>
                                        </p:tav>
                                      </p:tavLst>
                                    </p:anim>
                                    <p:animEffect transition="in" filter="fade">
                                      <p:cBhvr>
                                        <p:cTn id="14" dur="3000"/>
                                        <p:tgtEl>
                                          <p:spTgt spid="12"/>
                                        </p:tgtEl>
                                      </p:cBhvr>
                                    </p:animEffect>
                                  </p:childTnLst>
                                </p:cTn>
                              </p:par>
                              <p:par>
                                <p:cTn id="15" presetID="53"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3000" fill="hold"/>
                                        <p:tgtEl>
                                          <p:spTgt spid="18"/>
                                        </p:tgtEl>
                                        <p:attrNameLst>
                                          <p:attrName>ppt_w</p:attrName>
                                        </p:attrNameLst>
                                      </p:cBhvr>
                                      <p:tavLst>
                                        <p:tav tm="0">
                                          <p:val>
                                            <p:fltVal val="0"/>
                                          </p:val>
                                        </p:tav>
                                        <p:tav tm="100000">
                                          <p:val>
                                            <p:strVal val="#ppt_w"/>
                                          </p:val>
                                        </p:tav>
                                      </p:tavLst>
                                    </p:anim>
                                    <p:anim calcmode="lin" valueType="num">
                                      <p:cBhvr>
                                        <p:cTn id="18" dur="3000" fill="hold"/>
                                        <p:tgtEl>
                                          <p:spTgt spid="18"/>
                                        </p:tgtEl>
                                        <p:attrNameLst>
                                          <p:attrName>ppt_h</p:attrName>
                                        </p:attrNameLst>
                                      </p:cBhvr>
                                      <p:tavLst>
                                        <p:tav tm="0">
                                          <p:val>
                                            <p:fltVal val="0"/>
                                          </p:val>
                                        </p:tav>
                                        <p:tav tm="100000">
                                          <p:val>
                                            <p:strVal val="#ppt_h"/>
                                          </p:val>
                                        </p:tav>
                                      </p:tavLst>
                                    </p:anim>
                                    <p:animEffect transition="in" filter="fade">
                                      <p:cBhvr>
                                        <p:cTn id="19" dur="3000"/>
                                        <p:tgtEl>
                                          <p:spTgt spid="18"/>
                                        </p:tgtEl>
                                      </p:cBhvr>
                                    </p:animEffect>
                                  </p:childTnLst>
                                </p:cTn>
                              </p:par>
                              <p:par>
                                <p:cTn id="20" presetID="53"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3000" fill="hold"/>
                                        <p:tgtEl>
                                          <p:spTgt spid="19"/>
                                        </p:tgtEl>
                                        <p:attrNameLst>
                                          <p:attrName>ppt_w</p:attrName>
                                        </p:attrNameLst>
                                      </p:cBhvr>
                                      <p:tavLst>
                                        <p:tav tm="0">
                                          <p:val>
                                            <p:fltVal val="0"/>
                                          </p:val>
                                        </p:tav>
                                        <p:tav tm="100000">
                                          <p:val>
                                            <p:strVal val="#ppt_w"/>
                                          </p:val>
                                        </p:tav>
                                      </p:tavLst>
                                    </p:anim>
                                    <p:anim calcmode="lin" valueType="num">
                                      <p:cBhvr>
                                        <p:cTn id="23" dur="3000" fill="hold"/>
                                        <p:tgtEl>
                                          <p:spTgt spid="19"/>
                                        </p:tgtEl>
                                        <p:attrNameLst>
                                          <p:attrName>ppt_h</p:attrName>
                                        </p:attrNameLst>
                                      </p:cBhvr>
                                      <p:tavLst>
                                        <p:tav tm="0">
                                          <p:val>
                                            <p:fltVal val="0"/>
                                          </p:val>
                                        </p:tav>
                                        <p:tav tm="100000">
                                          <p:val>
                                            <p:strVal val="#ppt_h"/>
                                          </p:val>
                                        </p:tav>
                                      </p:tavLst>
                                    </p:anim>
                                    <p:animEffect transition="in" filter="fade">
                                      <p:cBhvr>
                                        <p:cTn id="24" dur="3000"/>
                                        <p:tgtEl>
                                          <p:spTgt spid="19"/>
                                        </p:tgtEl>
                                      </p:cBhvr>
                                    </p:animEffect>
                                  </p:childTnLst>
                                </p:cTn>
                              </p:par>
                              <p:par>
                                <p:cTn id="25" presetID="53"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3000" fill="hold"/>
                                        <p:tgtEl>
                                          <p:spTgt spid="24"/>
                                        </p:tgtEl>
                                        <p:attrNameLst>
                                          <p:attrName>ppt_w</p:attrName>
                                        </p:attrNameLst>
                                      </p:cBhvr>
                                      <p:tavLst>
                                        <p:tav tm="0">
                                          <p:val>
                                            <p:fltVal val="0"/>
                                          </p:val>
                                        </p:tav>
                                        <p:tav tm="100000">
                                          <p:val>
                                            <p:strVal val="#ppt_w"/>
                                          </p:val>
                                        </p:tav>
                                      </p:tavLst>
                                    </p:anim>
                                    <p:anim calcmode="lin" valueType="num">
                                      <p:cBhvr>
                                        <p:cTn id="28" dur="3000" fill="hold"/>
                                        <p:tgtEl>
                                          <p:spTgt spid="24"/>
                                        </p:tgtEl>
                                        <p:attrNameLst>
                                          <p:attrName>ppt_h</p:attrName>
                                        </p:attrNameLst>
                                      </p:cBhvr>
                                      <p:tavLst>
                                        <p:tav tm="0">
                                          <p:val>
                                            <p:fltVal val="0"/>
                                          </p:val>
                                        </p:tav>
                                        <p:tav tm="100000">
                                          <p:val>
                                            <p:strVal val="#ppt_h"/>
                                          </p:val>
                                        </p:tav>
                                      </p:tavLst>
                                    </p:anim>
                                    <p:animEffect transition="in" filter="fade">
                                      <p:cBhvr>
                                        <p:cTn id="29"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Мои документы\Краеведение\2009-11-17\Грин.jpg"/>
          <p:cNvPicPr>
            <a:picLocks noChangeAspect="1" noChangeArrowheads="1"/>
          </p:cNvPicPr>
          <p:nvPr/>
        </p:nvPicPr>
        <p:blipFill>
          <a:blip r:embed="rId3" cstate="print">
            <a:lum bright="-10000" contrast="20000"/>
          </a:blip>
          <a:srcRect l="39237" t="63871" r="2719" b="3865"/>
          <a:stretch>
            <a:fillRect/>
          </a:stretch>
        </p:blipFill>
        <p:spPr bwMode="auto">
          <a:xfrm>
            <a:off x="6974055" y="5429264"/>
            <a:ext cx="1667058" cy="1197586"/>
          </a:xfrm>
          <a:prstGeom prst="rect">
            <a:avLst/>
          </a:prstGeom>
          <a:noFill/>
          <a:ln w="19050">
            <a:solidFill>
              <a:schemeClr val="tx2"/>
            </a:solidFill>
          </a:ln>
        </p:spPr>
      </p:pic>
      <p:pic>
        <p:nvPicPr>
          <p:cNvPr id="4" name="Picture 2" descr="C:\Мои документы\Краеведение\2009-11-17\Памятник грину.jpg"/>
          <p:cNvPicPr>
            <a:picLocks noChangeAspect="1" noChangeArrowheads="1"/>
          </p:cNvPicPr>
          <p:nvPr/>
        </p:nvPicPr>
        <p:blipFill>
          <a:blip r:embed="rId4" cstate="print">
            <a:lum bright="-10000" contrast="20000"/>
          </a:blip>
          <a:srcRect t="56886" b="2103"/>
          <a:stretch>
            <a:fillRect/>
          </a:stretch>
        </p:blipFill>
        <p:spPr bwMode="auto">
          <a:xfrm>
            <a:off x="7074572" y="1334761"/>
            <a:ext cx="1640832" cy="1236983"/>
          </a:xfrm>
          <a:prstGeom prst="rect">
            <a:avLst/>
          </a:prstGeom>
          <a:noFill/>
          <a:ln w="19050">
            <a:solidFill>
              <a:schemeClr val="tx2"/>
            </a:solidFill>
          </a:ln>
        </p:spPr>
      </p:pic>
      <p:pic>
        <p:nvPicPr>
          <p:cNvPr id="5" name="Picture 2" descr="C:\Мои документы\Краеведение\2009-11-17\Грин.jpg"/>
          <p:cNvPicPr>
            <a:picLocks noChangeAspect="1" noChangeArrowheads="1"/>
          </p:cNvPicPr>
          <p:nvPr/>
        </p:nvPicPr>
        <p:blipFill>
          <a:blip r:embed="rId5" cstate="print">
            <a:lum bright="-10000" contrast="20000"/>
          </a:blip>
          <a:srcRect b="43797"/>
          <a:stretch>
            <a:fillRect/>
          </a:stretch>
        </p:blipFill>
        <p:spPr bwMode="auto">
          <a:xfrm>
            <a:off x="428596" y="4857760"/>
            <a:ext cx="2471412" cy="1756752"/>
          </a:xfrm>
          <a:prstGeom prst="rect">
            <a:avLst/>
          </a:prstGeom>
          <a:noFill/>
          <a:ln w="28575">
            <a:solidFill>
              <a:schemeClr val="bg1">
                <a:lumMod val="50000"/>
              </a:schemeClr>
            </a:solidFill>
          </a:ln>
        </p:spPr>
      </p:pic>
      <p:pic>
        <p:nvPicPr>
          <p:cNvPr id="6" name="Picture 2" descr="C:\Мои документы\Краеведение\2009-11-17\Памятник грину.jpg"/>
          <p:cNvPicPr>
            <a:picLocks noChangeAspect="1" noChangeArrowheads="1"/>
          </p:cNvPicPr>
          <p:nvPr/>
        </p:nvPicPr>
        <p:blipFill>
          <a:blip r:embed="rId6" cstate="print"/>
          <a:srcRect t="4714" r="16841" b="45007"/>
          <a:stretch>
            <a:fillRect/>
          </a:stretch>
        </p:blipFill>
        <p:spPr bwMode="auto">
          <a:xfrm>
            <a:off x="357158" y="1071546"/>
            <a:ext cx="1192952" cy="1357322"/>
          </a:xfrm>
          <a:prstGeom prst="rect">
            <a:avLst/>
          </a:prstGeom>
          <a:ln w="19050" cap="sq">
            <a:solidFill>
              <a:schemeClr val="bg1">
                <a:lumMod val="50000"/>
              </a:schemeClr>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00034" y="214290"/>
            <a:ext cx="7215238" cy="1631216"/>
          </a:xfrm>
          <a:prstGeom prst="rect">
            <a:avLst/>
          </a:prstGeom>
          <a:noFill/>
        </p:spPr>
        <p:txBody>
          <a:bodyPr wrap="square" rtlCol="0">
            <a:spAutoFit/>
          </a:bodyPr>
          <a:lstStyle/>
          <a:p>
            <a:pPr algn="ctr">
              <a:lnSpc>
                <a:spcPts val="3000"/>
              </a:lnSpc>
            </a:pPr>
            <a:r>
              <a:rPr lang="ru-RU"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Городская детско-юношеская библиотека им. Александра Грина</a:t>
            </a:r>
          </a:p>
          <a:p>
            <a:pPr algn="ctr">
              <a:lnSpc>
                <a:spcPts val="3000"/>
              </a:lnSpc>
            </a:pPr>
            <a:r>
              <a:rPr lang="ru-RU"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a:t>
            </a:r>
            <a:endParaRPr lang="ru-RU" sz="3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pic>
        <p:nvPicPr>
          <p:cNvPr id="11265" name="Picture 1" descr="E:\К юбилею Грина\музей.gif"/>
          <p:cNvPicPr>
            <a:picLocks noChangeAspect="1" noChangeArrowheads="1"/>
          </p:cNvPicPr>
          <p:nvPr/>
        </p:nvPicPr>
        <p:blipFill>
          <a:blip r:embed="rId7">
            <a:duotone>
              <a:prstClr val="black"/>
              <a:schemeClr val="accent1">
                <a:tint val="45000"/>
                <a:satMod val="400000"/>
              </a:schemeClr>
            </a:duotone>
            <a:lum bright="-40000" contrast="30000"/>
          </a:blip>
          <a:srcRect/>
          <a:stretch>
            <a:fillRect/>
          </a:stretch>
        </p:blipFill>
        <p:spPr bwMode="auto">
          <a:xfrm>
            <a:off x="2071670" y="1428736"/>
            <a:ext cx="4455438" cy="3357586"/>
          </a:xfrm>
          <a:prstGeom prst="rect">
            <a:avLst/>
          </a:prstGeom>
          <a:noFill/>
        </p:spPr>
      </p:pic>
      <p:pic>
        <p:nvPicPr>
          <p:cNvPr id="11" name="Picture 2" descr="E:\К юбилею Грина\Алые паруса.jpg"/>
          <p:cNvPicPr>
            <a:picLocks noChangeAspect="1" noChangeArrowheads="1"/>
          </p:cNvPicPr>
          <p:nvPr/>
        </p:nvPicPr>
        <p:blipFill>
          <a:blip r:embed="rId8" cstate="print"/>
          <a:srcRect l="14800" t="10508" r="28171" b="18434"/>
          <a:stretch>
            <a:fillRect/>
          </a:stretch>
        </p:blipFill>
        <p:spPr bwMode="auto">
          <a:xfrm flipH="1">
            <a:off x="7643834" y="0"/>
            <a:ext cx="1285852" cy="1215715"/>
          </a:xfrm>
          <a:prstGeom prst="ellipse">
            <a:avLst/>
          </a:prstGeom>
          <a:ln>
            <a:noFill/>
          </a:ln>
          <a:effectLst>
            <a:softEdge rad="112500"/>
          </a:effectLst>
        </p:spPr>
      </p:pic>
    </p:spTree>
  </p:cSld>
  <p:clrMapOvr>
    <a:masterClrMapping/>
  </p:clrMapOvr>
  <p:transition spd="slow">
    <p:zoom/>
    <p:sndAc>
      <p:stSnd>
        <p:snd r:embed="rId2"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Effect transition="in" filter="fade">
                                      <p:cBhvr>
                                        <p:cTn id="9" dur="3000"/>
                                        <p:tgtEl>
                                          <p:spTgt spid="7"/>
                                        </p:tgtEl>
                                      </p:cBhvr>
                                    </p:animEffect>
                                  </p:childTnLst>
                                </p:cTn>
                              </p:par>
                              <p:par>
                                <p:cTn id="10" presetID="53"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par>
                                <p:cTn id="15" presetID="53" presetClass="entr" presetSubtype="0" fill="hold" nodeType="withEffect">
                                  <p:stCondLst>
                                    <p:cond delay="0"/>
                                  </p:stCondLst>
                                  <p:childTnLst>
                                    <p:set>
                                      <p:cBhvr>
                                        <p:cTn id="16" dur="1" fill="hold">
                                          <p:stCondLst>
                                            <p:cond delay="0"/>
                                          </p:stCondLst>
                                        </p:cTn>
                                        <p:tgtEl>
                                          <p:spTgt spid="11265"/>
                                        </p:tgtEl>
                                        <p:attrNameLst>
                                          <p:attrName>style.visibility</p:attrName>
                                        </p:attrNameLst>
                                      </p:cBhvr>
                                      <p:to>
                                        <p:strVal val="visible"/>
                                      </p:to>
                                    </p:set>
                                    <p:anim calcmode="lin" valueType="num">
                                      <p:cBhvr>
                                        <p:cTn id="17" dur="3000" fill="hold"/>
                                        <p:tgtEl>
                                          <p:spTgt spid="11265"/>
                                        </p:tgtEl>
                                        <p:attrNameLst>
                                          <p:attrName>ppt_w</p:attrName>
                                        </p:attrNameLst>
                                      </p:cBhvr>
                                      <p:tavLst>
                                        <p:tav tm="0">
                                          <p:val>
                                            <p:fltVal val="0"/>
                                          </p:val>
                                        </p:tav>
                                        <p:tav tm="100000">
                                          <p:val>
                                            <p:strVal val="#ppt_w"/>
                                          </p:val>
                                        </p:tav>
                                      </p:tavLst>
                                    </p:anim>
                                    <p:anim calcmode="lin" valueType="num">
                                      <p:cBhvr>
                                        <p:cTn id="18" dur="3000" fill="hold"/>
                                        <p:tgtEl>
                                          <p:spTgt spid="11265"/>
                                        </p:tgtEl>
                                        <p:attrNameLst>
                                          <p:attrName>ppt_h</p:attrName>
                                        </p:attrNameLst>
                                      </p:cBhvr>
                                      <p:tavLst>
                                        <p:tav tm="0">
                                          <p:val>
                                            <p:fltVal val="0"/>
                                          </p:val>
                                        </p:tav>
                                        <p:tav tm="100000">
                                          <p:val>
                                            <p:strVal val="#ppt_h"/>
                                          </p:val>
                                        </p:tav>
                                      </p:tavLst>
                                    </p:anim>
                                    <p:animEffect transition="in" filter="fade">
                                      <p:cBhvr>
                                        <p:cTn id="19" dur="3000"/>
                                        <p:tgtEl>
                                          <p:spTgt spid="11265"/>
                                        </p:tgtEl>
                                      </p:cBhvr>
                                    </p:animEffect>
                                  </p:childTnLst>
                                </p:cTn>
                              </p:par>
                              <p:par>
                                <p:cTn id="20" presetID="53"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3000" fill="hold"/>
                                        <p:tgtEl>
                                          <p:spTgt spid="6"/>
                                        </p:tgtEl>
                                        <p:attrNameLst>
                                          <p:attrName>ppt_w</p:attrName>
                                        </p:attrNameLst>
                                      </p:cBhvr>
                                      <p:tavLst>
                                        <p:tav tm="0">
                                          <p:val>
                                            <p:fltVal val="0"/>
                                          </p:val>
                                        </p:tav>
                                        <p:tav tm="100000">
                                          <p:val>
                                            <p:strVal val="#ppt_w"/>
                                          </p:val>
                                        </p:tav>
                                      </p:tavLst>
                                    </p:anim>
                                    <p:anim calcmode="lin" valueType="num">
                                      <p:cBhvr>
                                        <p:cTn id="23" dur="3000" fill="hold"/>
                                        <p:tgtEl>
                                          <p:spTgt spid="6"/>
                                        </p:tgtEl>
                                        <p:attrNameLst>
                                          <p:attrName>ppt_h</p:attrName>
                                        </p:attrNameLst>
                                      </p:cBhvr>
                                      <p:tavLst>
                                        <p:tav tm="0">
                                          <p:val>
                                            <p:fltVal val="0"/>
                                          </p:val>
                                        </p:tav>
                                        <p:tav tm="100000">
                                          <p:val>
                                            <p:strVal val="#ppt_h"/>
                                          </p:val>
                                        </p:tav>
                                      </p:tavLst>
                                    </p:anim>
                                    <p:animEffect transition="in" filter="fade">
                                      <p:cBhvr>
                                        <p:cTn id="24" dur="3000"/>
                                        <p:tgtEl>
                                          <p:spTgt spid="6"/>
                                        </p:tgtEl>
                                      </p:cBhvr>
                                    </p:animEffect>
                                  </p:childTnLst>
                                </p:cTn>
                              </p:par>
                              <p:par>
                                <p:cTn id="25" presetID="53"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3000" fill="hold"/>
                                        <p:tgtEl>
                                          <p:spTgt spid="4"/>
                                        </p:tgtEl>
                                        <p:attrNameLst>
                                          <p:attrName>ppt_w</p:attrName>
                                        </p:attrNameLst>
                                      </p:cBhvr>
                                      <p:tavLst>
                                        <p:tav tm="0">
                                          <p:val>
                                            <p:fltVal val="0"/>
                                          </p:val>
                                        </p:tav>
                                        <p:tav tm="100000">
                                          <p:val>
                                            <p:strVal val="#ppt_w"/>
                                          </p:val>
                                        </p:tav>
                                      </p:tavLst>
                                    </p:anim>
                                    <p:anim calcmode="lin" valueType="num">
                                      <p:cBhvr>
                                        <p:cTn id="28" dur="3000" fill="hold"/>
                                        <p:tgtEl>
                                          <p:spTgt spid="4"/>
                                        </p:tgtEl>
                                        <p:attrNameLst>
                                          <p:attrName>ppt_h</p:attrName>
                                        </p:attrNameLst>
                                      </p:cBhvr>
                                      <p:tavLst>
                                        <p:tav tm="0">
                                          <p:val>
                                            <p:fltVal val="0"/>
                                          </p:val>
                                        </p:tav>
                                        <p:tav tm="100000">
                                          <p:val>
                                            <p:strVal val="#ppt_h"/>
                                          </p:val>
                                        </p:tav>
                                      </p:tavLst>
                                    </p:anim>
                                    <p:animEffect transition="in" filter="fade">
                                      <p:cBhvr>
                                        <p:cTn id="29" dur="3000"/>
                                        <p:tgtEl>
                                          <p:spTgt spid="4"/>
                                        </p:tgtEl>
                                      </p:cBhvr>
                                    </p:animEffect>
                                  </p:childTnLst>
                                </p:cTn>
                              </p:par>
                              <p:par>
                                <p:cTn id="30" presetID="53"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3000" fill="hold"/>
                                        <p:tgtEl>
                                          <p:spTgt spid="5"/>
                                        </p:tgtEl>
                                        <p:attrNameLst>
                                          <p:attrName>ppt_w</p:attrName>
                                        </p:attrNameLst>
                                      </p:cBhvr>
                                      <p:tavLst>
                                        <p:tav tm="0">
                                          <p:val>
                                            <p:fltVal val="0"/>
                                          </p:val>
                                        </p:tav>
                                        <p:tav tm="100000">
                                          <p:val>
                                            <p:strVal val="#ppt_w"/>
                                          </p:val>
                                        </p:tav>
                                      </p:tavLst>
                                    </p:anim>
                                    <p:anim calcmode="lin" valueType="num">
                                      <p:cBhvr>
                                        <p:cTn id="33" dur="3000" fill="hold"/>
                                        <p:tgtEl>
                                          <p:spTgt spid="5"/>
                                        </p:tgtEl>
                                        <p:attrNameLst>
                                          <p:attrName>ppt_h</p:attrName>
                                        </p:attrNameLst>
                                      </p:cBhvr>
                                      <p:tavLst>
                                        <p:tav tm="0">
                                          <p:val>
                                            <p:fltVal val="0"/>
                                          </p:val>
                                        </p:tav>
                                        <p:tav tm="100000">
                                          <p:val>
                                            <p:strVal val="#ppt_h"/>
                                          </p:val>
                                        </p:tav>
                                      </p:tavLst>
                                    </p:anim>
                                    <p:animEffect transition="in" filter="fade">
                                      <p:cBhvr>
                                        <p:cTn id="34" dur="3000"/>
                                        <p:tgtEl>
                                          <p:spTgt spid="5"/>
                                        </p:tgtEl>
                                      </p:cBhvr>
                                    </p:animEffect>
                                  </p:childTnLst>
                                </p:cTn>
                              </p:par>
                              <p:par>
                                <p:cTn id="35" presetID="53"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3000" fill="hold"/>
                                        <p:tgtEl>
                                          <p:spTgt spid="3"/>
                                        </p:tgtEl>
                                        <p:attrNameLst>
                                          <p:attrName>ppt_w</p:attrName>
                                        </p:attrNameLst>
                                      </p:cBhvr>
                                      <p:tavLst>
                                        <p:tav tm="0">
                                          <p:val>
                                            <p:fltVal val="0"/>
                                          </p:val>
                                        </p:tav>
                                        <p:tav tm="100000">
                                          <p:val>
                                            <p:strVal val="#ppt_w"/>
                                          </p:val>
                                        </p:tav>
                                      </p:tavLst>
                                    </p:anim>
                                    <p:anim calcmode="lin" valueType="num">
                                      <p:cBhvr>
                                        <p:cTn id="38" dur="3000" fill="hold"/>
                                        <p:tgtEl>
                                          <p:spTgt spid="3"/>
                                        </p:tgtEl>
                                        <p:attrNameLst>
                                          <p:attrName>ppt_h</p:attrName>
                                        </p:attrNameLst>
                                      </p:cBhvr>
                                      <p:tavLst>
                                        <p:tav tm="0">
                                          <p:val>
                                            <p:fltVal val="0"/>
                                          </p:val>
                                        </p:tav>
                                        <p:tav tm="100000">
                                          <p:val>
                                            <p:strVal val="#ppt_h"/>
                                          </p:val>
                                        </p:tav>
                                      </p:tavLst>
                                    </p:anim>
                                    <p:animEffect transition="in" filter="fade">
                                      <p:cBhvr>
                                        <p:cTn id="39" dur="3000"/>
                                        <p:tgtEl>
                                          <p:spTgt spid="3"/>
                                        </p:tgtEl>
                                      </p:cBhvr>
                                    </p:animEffect>
                                  </p:childTnLst>
                                </p:cTn>
                              </p:par>
                              <p:par>
                                <p:cTn id="40" presetID="53"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3000" fill="hold"/>
                                        <p:tgtEl>
                                          <p:spTgt spid="3"/>
                                        </p:tgtEl>
                                        <p:attrNameLst>
                                          <p:attrName>ppt_w</p:attrName>
                                        </p:attrNameLst>
                                      </p:cBhvr>
                                      <p:tavLst>
                                        <p:tav tm="0">
                                          <p:val>
                                            <p:fltVal val="0"/>
                                          </p:val>
                                        </p:tav>
                                        <p:tav tm="100000">
                                          <p:val>
                                            <p:strVal val="#ppt_w"/>
                                          </p:val>
                                        </p:tav>
                                      </p:tavLst>
                                    </p:anim>
                                    <p:anim calcmode="lin" valueType="num">
                                      <p:cBhvr>
                                        <p:cTn id="43" dur="3000" fill="hold"/>
                                        <p:tgtEl>
                                          <p:spTgt spid="3"/>
                                        </p:tgtEl>
                                        <p:attrNameLst>
                                          <p:attrName>ppt_h</p:attrName>
                                        </p:attrNameLst>
                                      </p:cBhvr>
                                      <p:tavLst>
                                        <p:tav tm="0">
                                          <p:val>
                                            <p:fltVal val="0"/>
                                          </p:val>
                                        </p:tav>
                                        <p:tav tm="100000">
                                          <p:val>
                                            <p:strVal val="#ppt_h"/>
                                          </p:val>
                                        </p:tav>
                                      </p:tavLst>
                                    </p:anim>
                                    <p:animEffect transition="in" filter="fade">
                                      <p:cBhvr>
                                        <p:cTn id="44"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Мои документы\Краеведение\2009-11-17\Грин.jpg"/>
          <p:cNvPicPr>
            <a:picLocks noChangeAspect="1" noChangeArrowheads="1"/>
          </p:cNvPicPr>
          <p:nvPr/>
        </p:nvPicPr>
        <p:blipFill>
          <a:blip r:embed="rId3" cstate="print">
            <a:lum bright="-10000" contrast="20000"/>
          </a:blip>
          <a:srcRect l="39237" t="63871" r="2719" b="3865"/>
          <a:stretch>
            <a:fillRect/>
          </a:stretch>
        </p:blipFill>
        <p:spPr bwMode="auto">
          <a:xfrm>
            <a:off x="4786314" y="3857628"/>
            <a:ext cx="3854799" cy="2769222"/>
          </a:xfrm>
          <a:prstGeom prst="rect">
            <a:avLst/>
          </a:prstGeom>
          <a:noFill/>
          <a:ln w="19050">
            <a:solidFill>
              <a:schemeClr val="tx2"/>
            </a:solidFill>
          </a:ln>
        </p:spPr>
      </p:pic>
      <p:pic>
        <p:nvPicPr>
          <p:cNvPr id="4" name="Picture 2" descr="C:\Мои документы\Краеведение\2009-11-17\Памятник грину.jpg"/>
          <p:cNvPicPr>
            <a:picLocks noChangeAspect="1" noChangeArrowheads="1"/>
          </p:cNvPicPr>
          <p:nvPr/>
        </p:nvPicPr>
        <p:blipFill>
          <a:blip r:embed="rId4" cstate="print">
            <a:lum bright="-10000" contrast="20000"/>
          </a:blip>
          <a:srcRect t="56886" b="2103"/>
          <a:stretch>
            <a:fillRect/>
          </a:stretch>
        </p:blipFill>
        <p:spPr bwMode="auto">
          <a:xfrm>
            <a:off x="5643570" y="1334761"/>
            <a:ext cx="3071834" cy="2315781"/>
          </a:xfrm>
          <a:prstGeom prst="rect">
            <a:avLst/>
          </a:prstGeom>
          <a:noFill/>
          <a:ln w="19050">
            <a:solidFill>
              <a:schemeClr val="tx2"/>
            </a:solidFill>
          </a:ln>
        </p:spPr>
      </p:pic>
      <p:pic>
        <p:nvPicPr>
          <p:cNvPr id="5" name="Picture 2" descr="C:\Мои документы\Краеведение\2009-11-17\Грин.jpg"/>
          <p:cNvPicPr>
            <a:picLocks noChangeAspect="1" noChangeArrowheads="1"/>
          </p:cNvPicPr>
          <p:nvPr/>
        </p:nvPicPr>
        <p:blipFill>
          <a:blip r:embed="rId5" cstate="print">
            <a:lum bright="-10000" contrast="20000"/>
          </a:blip>
          <a:srcRect b="43797"/>
          <a:stretch>
            <a:fillRect/>
          </a:stretch>
        </p:blipFill>
        <p:spPr bwMode="auto">
          <a:xfrm>
            <a:off x="428596" y="3929066"/>
            <a:ext cx="3777906" cy="2685446"/>
          </a:xfrm>
          <a:prstGeom prst="rect">
            <a:avLst/>
          </a:prstGeom>
          <a:noFill/>
          <a:ln w="28575">
            <a:solidFill>
              <a:schemeClr val="bg1">
                <a:lumMod val="50000"/>
              </a:schemeClr>
            </a:solidFill>
          </a:ln>
        </p:spPr>
      </p:pic>
      <p:pic>
        <p:nvPicPr>
          <p:cNvPr id="6" name="Picture 2" descr="C:\Мои документы\Краеведение\2009-11-17\Памятник грину.jpg"/>
          <p:cNvPicPr>
            <a:picLocks noChangeAspect="1" noChangeArrowheads="1"/>
          </p:cNvPicPr>
          <p:nvPr/>
        </p:nvPicPr>
        <p:blipFill>
          <a:blip r:embed="rId6" cstate="print"/>
          <a:srcRect t="4714" r="16841" b="45007"/>
          <a:stretch>
            <a:fillRect/>
          </a:stretch>
        </p:blipFill>
        <p:spPr bwMode="auto">
          <a:xfrm>
            <a:off x="357158" y="1071546"/>
            <a:ext cx="2323118" cy="2643206"/>
          </a:xfrm>
          <a:prstGeom prst="rect">
            <a:avLst/>
          </a:prstGeom>
          <a:ln w="19050" cap="sq">
            <a:solidFill>
              <a:schemeClr val="bg1">
                <a:lumMod val="50000"/>
              </a:schemeClr>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00034" y="214290"/>
            <a:ext cx="7215238" cy="861774"/>
          </a:xfrm>
          <a:prstGeom prst="rect">
            <a:avLst/>
          </a:prstGeom>
          <a:noFill/>
        </p:spPr>
        <p:txBody>
          <a:bodyPr wrap="square" rtlCol="0">
            <a:spAutoFit/>
          </a:bodyPr>
          <a:lstStyle/>
          <a:p>
            <a:pPr algn="ctr">
              <a:lnSpc>
                <a:spcPts val="3000"/>
              </a:lnSpc>
            </a:pPr>
            <a:r>
              <a:rPr lang="ru-RU"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Дом-музей Александра Грина</a:t>
            </a:r>
          </a:p>
          <a:p>
            <a:pPr algn="ctr">
              <a:lnSpc>
                <a:spcPts val="3000"/>
              </a:lnSpc>
            </a:pPr>
            <a:r>
              <a:rPr lang="ru-RU"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a:t>
            </a:r>
            <a:endParaRPr lang="ru-RU" sz="3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pic>
        <p:nvPicPr>
          <p:cNvPr id="11265" name="Picture 1" descr="E:\К юбилею Грина\музей.gif"/>
          <p:cNvPicPr>
            <a:picLocks noChangeAspect="1" noChangeArrowheads="1"/>
          </p:cNvPicPr>
          <p:nvPr/>
        </p:nvPicPr>
        <p:blipFill>
          <a:blip r:embed="rId7">
            <a:duotone>
              <a:prstClr val="black"/>
              <a:schemeClr val="accent1">
                <a:tint val="45000"/>
                <a:satMod val="400000"/>
              </a:schemeClr>
            </a:duotone>
            <a:lum bright="-40000" contrast="30000"/>
          </a:blip>
          <a:srcRect/>
          <a:stretch>
            <a:fillRect/>
          </a:stretch>
        </p:blipFill>
        <p:spPr bwMode="auto">
          <a:xfrm>
            <a:off x="3286116" y="638811"/>
            <a:ext cx="1285884" cy="969033"/>
          </a:xfrm>
          <a:prstGeom prst="rect">
            <a:avLst/>
          </a:prstGeom>
          <a:noFill/>
        </p:spPr>
      </p:pic>
      <p:pic>
        <p:nvPicPr>
          <p:cNvPr id="11" name="Picture 2" descr="E:\К юбилею Грина\Алые паруса.jpg"/>
          <p:cNvPicPr>
            <a:picLocks noChangeAspect="1" noChangeArrowheads="1"/>
          </p:cNvPicPr>
          <p:nvPr/>
        </p:nvPicPr>
        <p:blipFill>
          <a:blip r:embed="rId8" cstate="print"/>
          <a:srcRect l="14800" t="10508" r="28171" b="18434"/>
          <a:stretch>
            <a:fillRect/>
          </a:stretch>
        </p:blipFill>
        <p:spPr bwMode="auto">
          <a:xfrm flipH="1">
            <a:off x="7643834" y="0"/>
            <a:ext cx="1285852" cy="1215715"/>
          </a:xfrm>
          <a:prstGeom prst="ellipse">
            <a:avLst/>
          </a:prstGeom>
          <a:ln>
            <a:noFill/>
          </a:ln>
          <a:effectLst>
            <a:softEdge rad="112500"/>
          </a:effectLst>
        </p:spPr>
      </p:pic>
      <p:sp>
        <p:nvSpPr>
          <p:cNvPr id="10" name="TextBox 9"/>
          <p:cNvSpPr txBox="1"/>
          <p:nvPr/>
        </p:nvSpPr>
        <p:spPr>
          <a:xfrm>
            <a:off x="2786050" y="1714488"/>
            <a:ext cx="2714644" cy="1887696"/>
          </a:xfrm>
          <a:prstGeom prst="rect">
            <a:avLst/>
          </a:prstGeom>
          <a:noFill/>
        </p:spPr>
        <p:txBody>
          <a:bodyPr wrap="square" rtlCol="0">
            <a:spAutoFit/>
          </a:bodyPr>
          <a:lstStyle/>
          <a:p>
            <a:pPr algn="ctr">
              <a:lnSpc>
                <a:spcPts val="14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1980 г.  в  Кирове открыт  литературный дом-музей А. С. Грина.  В память о талантливом земляке названа одна из красивейших улиц города – набережная близ Александровского сада, на которой установлен памятник-бюст А.Грина.</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2" name="Управляющая кнопка: звук 11">
            <a:hlinkClick r:id="rId10" action="ppaction://hlinkfile" highlightClick="1">
              <a:snd r:embed="rId9" name="applause.wav" builtIn="1"/>
            </a:hlinkClick>
          </p:cNvPr>
          <p:cNvSpPr/>
          <p:nvPr/>
        </p:nvSpPr>
        <p:spPr>
          <a:xfrm>
            <a:off x="8715404" y="6429396"/>
            <a:ext cx="285752" cy="285752"/>
          </a:xfrm>
          <a:prstGeom prst="actionButtonSou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slow">
    <p:zoom/>
    <p:sndAc>
      <p:stSnd>
        <p:snd r:embed="rId2"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Effect transition="in" filter="fade">
                                      <p:cBhvr>
                                        <p:cTn id="9" dur="3000"/>
                                        <p:tgtEl>
                                          <p:spTgt spid="7"/>
                                        </p:tgtEl>
                                      </p:cBhvr>
                                    </p:animEffect>
                                  </p:childTnLst>
                                </p:cTn>
                              </p:par>
                              <p:par>
                                <p:cTn id="10" presetID="53"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par>
                                <p:cTn id="15" presetID="53" presetClass="entr" presetSubtype="0" fill="hold" nodeType="withEffect">
                                  <p:stCondLst>
                                    <p:cond delay="0"/>
                                  </p:stCondLst>
                                  <p:childTnLst>
                                    <p:set>
                                      <p:cBhvr>
                                        <p:cTn id="16" dur="1" fill="hold">
                                          <p:stCondLst>
                                            <p:cond delay="0"/>
                                          </p:stCondLst>
                                        </p:cTn>
                                        <p:tgtEl>
                                          <p:spTgt spid="11265"/>
                                        </p:tgtEl>
                                        <p:attrNameLst>
                                          <p:attrName>style.visibility</p:attrName>
                                        </p:attrNameLst>
                                      </p:cBhvr>
                                      <p:to>
                                        <p:strVal val="visible"/>
                                      </p:to>
                                    </p:set>
                                    <p:anim calcmode="lin" valueType="num">
                                      <p:cBhvr>
                                        <p:cTn id="17" dur="3000" fill="hold"/>
                                        <p:tgtEl>
                                          <p:spTgt spid="11265"/>
                                        </p:tgtEl>
                                        <p:attrNameLst>
                                          <p:attrName>ppt_w</p:attrName>
                                        </p:attrNameLst>
                                      </p:cBhvr>
                                      <p:tavLst>
                                        <p:tav tm="0">
                                          <p:val>
                                            <p:fltVal val="0"/>
                                          </p:val>
                                        </p:tav>
                                        <p:tav tm="100000">
                                          <p:val>
                                            <p:strVal val="#ppt_w"/>
                                          </p:val>
                                        </p:tav>
                                      </p:tavLst>
                                    </p:anim>
                                    <p:anim calcmode="lin" valueType="num">
                                      <p:cBhvr>
                                        <p:cTn id="18" dur="3000" fill="hold"/>
                                        <p:tgtEl>
                                          <p:spTgt spid="11265"/>
                                        </p:tgtEl>
                                        <p:attrNameLst>
                                          <p:attrName>ppt_h</p:attrName>
                                        </p:attrNameLst>
                                      </p:cBhvr>
                                      <p:tavLst>
                                        <p:tav tm="0">
                                          <p:val>
                                            <p:fltVal val="0"/>
                                          </p:val>
                                        </p:tav>
                                        <p:tav tm="100000">
                                          <p:val>
                                            <p:strVal val="#ppt_h"/>
                                          </p:val>
                                        </p:tav>
                                      </p:tavLst>
                                    </p:anim>
                                    <p:animEffect transition="in" filter="fade">
                                      <p:cBhvr>
                                        <p:cTn id="19" dur="3000"/>
                                        <p:tgtEl>
                                          <p:spTgt spid="11265"/>
                                        </p:tgtEl>
                                      </p:cBhvr>
                                    </p:animEffect>
                                  </p:childTnLst>
                                </p:cTn>
                              </p:par>
                              <p:par>
                                <p:cTn id="20" presetID="53"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3000" fill="hold"/>
                                        <p:tgtEl>
                                          <p:spTgt spid="6"/>
                                        </p:tgtEl>
                                        <p:attrNameLst>
                                          <p:attrName>ppt_w</p:attrName>
                                        </p:attrNameLst>
                                      </p:cBhvr>
                                      <p:tavLst>
                                        <p:tav tm="0">
                                          <p:val>
                                            <p:fltVal val="0"/>
                                          </p:val>
                                        </p:tav>
                                        <p:tav tm="100000">
                                          <p:val>
                                            <p:strVal val="#ppt_w"/>
                                          </p:val>
                                        </p:tav>
                                      </p:tavLst>
                                    </p:anim>
                                    <p:anim calcmode="lin" valueType="num">
                                      <p:cBhvr>
                                        <p:cTn id="23" dur="3000" fill="hold"/>
                                        <p:tgtEl>
                                          <p:spTgt spid="6"/>
                                        </p:tgtEl>
                                        <p:attrNameLst>
                                          <p:attrName>ppt_h</p:attrName>
                                        </p:attrNameLst>
                                      </p:cBhvr>
                                      <p:tavLst>
                                        <p:tav tm="0">
                                          <p:val>
                                            <p:fltVal val="0"/>
                                          </p:val>
                                        </p:tav>
                                        <p:tav tm="100000">
                                          <p:val>
                                            <p:strVal val="#ppt_h"/>
                                          </p:val>
                                        </p:tav>
                                      </p:tavLst>
                                    </p:anim>
                                    <p:animEffect transition="in" filter="fade">
                                      <p:cBhvr>
                                        <p:cTn id="24" dur="3000"/>
                                        <p:tgtEl>
                                          <p:spTgt spid="6"/>
                                        </p:tgtEl>
                                      </p:cBhvr>
                                    </p:animEffect>
                                  </p:childTnLst>
                                </p:cTn>
                              </p:par>
                              <p:par>
                                <p:cTn id="25" presetID="53"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3000" fill="hold"/>
                                        <p:tgtEl>
                                          <p:spTgt spid="4"/>
                                        </p:tgtEl>
                                        <p:attrNameLst>
                                          <p:attrName>ppt_w</p:attrName>
                                        </p:attrNameLst>
                                      </p:cBhvr>
                                      <p:tavLst>
                                        <p:tav tm="0">
                                          <p:val>
                                            <p:fltVal val="0"/>
                                          </p:val>
                                        </p:tav>
                                        <p:tav tm="100000">
                                          <p:val>
                                            <p:strVal val="#ppt_w"/>
                                          </p:val>
                                        </p:tav>
                                      </p:tavLst>
                                    </p:anim>
                                    <p:anim calcmode="lin" valueType="num">
                                      <p:cBhvr>
                                        <p:cTn id="28" dur="3000" fill="hold"/>
                                        <p:tgtEl>
                                          <p:spTgt spid="4"/>
                                        </p:tgtEl>
                                        <p:attrNameLst>
                                          <p:attrName>ppt_h</p:attrName>
                                        </p:attrNameLst>
                                      </p:cBhvr>
                                      <p:tavLst>
                                        <p:tav tm="0">
                                          <p:val>
                                            <p:fltVal val="0"/>
                                          </p:val>
                                        </p:tav>
                                        <p:tav tm="100000">
                                          <p:val>
                                            <p:strVal val="#ppt_h"/>
                                          </p:val>
                                        </p:tav>
                                      </p:tavLst>
                                    </p:anim>
                                    <p:animEffect transition="in" filter="fade">
                                      <p:cBhvr>
                                        <p:cTn id="29" dur="3000"/>
                                        <p:tgtEl>
                                          <p:spTgt spid="4"/>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3000" fill="hold"/>
                                        <p:tgtEl>
                                          <p:spTgt spid="10"/>
                                        </p:tgtEl>
                                        <p:attrNameLst>
                                          <p:attrName>ppt_w</p:attrName>
                                        </p:attrNameLst>
                                      </p:cBhvr>
                                      <p:tavLst>
                                        <p:tav tm="0">
                                          <p:val>
                                            <p:fltVal val="0"/>
                                          </p:val>
                                        </p:tav>
                                        <p:tav tm="100000">
                                          <p:val>
                                            <p:strVal val="#ppt_w"/>
                                          </p:val>
                                        </p:tav>
                                      </p:tavLst>
                                    </p:anim>
                                    <p:anim calcmode="lin" valueType="num">
                                      <p:cBhvr>
                                        <p:cTn id="33" dur="3000" fill="hold"/>
                                        <p:tgtEl>
                                          <p:spTgt spid="10"/>
                                        </p:tgtEl>
                                        <p:attrNameLst>
                                          <p:attrName>ppt_h</p:attrName>
                                        </p:attrNameLst>
                                      </p:cBhvr>
                                      <p:tavLst>
                                        <p:tav tm="0">
                                          <p:val>
                                            <p:fltVal val="0"/>
                                          </p:val>
                                        </p:tav>
                                        <p:tav tm="100000">
                                          <p:val>
                                            <p:strVal val="#ppt_h"/>
                                          </p:val>
                                        </p:tav>
                                      </p:tavLst>
                                    </p:anim>
                                    <p:animEffect transition="in" filter="fade">
                                      <p:cBhvr>
                                        <p:cTn id="34" dur="3000"/>
                                        <p:tgtEl>
                                          <p:spTgt spid="10"/>
                                        </p:tgtEl>
                                      </p:cBhvr>
                                    </p:animEffect>
                                  </p:childTnLst>
                                </p:cTn>
                              </p:par>
                              <p:par>
                                <p:cTn id="35" presetID="53"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3000" fill="hold"/>
                                        <p:tgtEl>
                                          <p:spTgt spid="5"/>
                                        </p:tgtEl>
                                        <p:attrNameLst>
                                          <p:attrName>ppt_w</p:attrName>
                                        </p:attrNameLst>
                                      </p:cBhvr>
                                      <p:tavLst>
                                        <p:tav tm="0">
                                          <p:val>
                                            <p:fltVal val="0"/>
                                          </p:val>
                                        </p:tav>
                                        <p:tav tm="100000">
                                          <p:val>
                                            <p:strVal val="#ppt_w"/>
                                          </p:val>
                                        </p:tav>
                                      </p:tavLst>
                                    </p:anim>
                                    <p:anim calcmode="lin" valueType="num">
                                      <p:cBhvr>
                                        <p:cTn id="38" dur="3000" fill="hold"/>
                                        <p:tgtEl>
                                          <p:spTgt spid="5"/>
                                        </p:tgtEl>
                                        <p:attrNameLst>
                                          <p:attrName>ppt_h</p:attrName>
                                        </p:attrNameLst>
                                      </p:cBhvr>
                                      <p:tavLst>
                                        <p:tav tm="0">
                                          <p:val>
                                            <p:fltVal val="0"/>
                                          </p:val>
                                        </p:tav>
                                        <p:tav tm="100000">
                                          <p:val>
                                            <p:strVal val="#ppt_h"/>
                                          </p:val>
                                        </p:tav>
                                      </p:tavLst>
                                    </p:anim>
                                    <p:animEffect transition="in" filter="fade">
                                      <p:cBhvr>
                                        <p:cTn id="39" dur="3000"/>
                                        <p:tgtEl>
                                          <p:spTgt spid="5"/>
                                        </p:tgtEl>
                                      </p:cBhvr>
                                    </p:animEffect>
                                  </p:childTnLst>
                                </p:cTn>
                              </p:par>
                              <p:par>
                                <p:cTn id="40" presetID="53"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3000" fill="hold"/>
                                        <p:tgtEl>
                                          <p:spTgt spid="3"/>
                                        </p:tgtEl>
                                        <p:attrNameLst>
                                          <p:attrName>ppt_w</p:attrName>
                                        </p:attrNameLst>
                                      </p:cBhvr>
                                      <p:tavLst>
                                        <p:tav tm="0">
                                          <p:val>
                                            <p:fltVal val="0"/>
                                          </p:val>
                                        </p:tav>
                                        <p:tav tm="100000">
                                          <p:val>
                                            <p:strVal val="#ppt_w"/>
                                          </p:val>
                                        </p:tav>
                                      </p:tavLst>
                                    </p:anim>
                                    <p:anim calcmode="lin" valueType="num">
                                      <p:cBhvr>
                                        <p:cTn id="43" dur="3000" fill="hold"/>
                                        <p:tgtEl>
                                          <p:spTgt spid="3"/>
                                        </p:tgtEl>
                                        <p:attrNameLst>
                                          <p:attrName>ppt_h</p:attrName>
                                        </p:attrNameLst>
                                      </p:cBhvr>
                                      <p:tavLst>
                                        <p:tav tm="0">
                                          <p:val>
                                            <p:fltVal val="0"/>
                                          </p:val>
                                        </p:tav>
                                        <p:tav tm="100000">
                                          <p:val>
                                            <p:strVal val="#ppt_h"/>
                                          </p:val>
                                        </p:tav>
                                      </p:tavLst>
                                    </p:anim>
                                    <p:animEffect transition="in" filter="fade">
                                      <p:cBhvr>
                                        <p:cTn id="44" dur="3000"/>
                                        <p:tgtEl>
                                          <p:spTgt spid="3"/>
                                        </p:tgtEl>
                                      </p:cBhvr>
                                    </p:animEffect>
                                  </p:childTnLst>
                                </p:cTn>
                              </p:par>
                              <p:par>
                                <p:cTn id="45" presetID="53"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3000" fill="hold"/>
                                        <p:tgtEl>
                                          <p:spTgt spid="3"/>
                                        </p:tgtEl>
                                        <p:attrNameLst>
                                          <p:attrName>ppt_w</p:attrName>
                                        </p:attrNameLst>
                                      </p:cBhvr>
                                      <p:tavLst>
                                        <p:tav tm="0">
                                          <p:val>
                                            <p:fltVal val="0"/>
                                          </p:val>
                                        </p:tav>
                                        <p:tav tm="100000">
                                          <p:val>
                                            <p:strVal val="#ppt_w"/>
                                          </p:val>
                                        </p:tav>
                                      </p:tavLst>
                                    </p:anim>
                                    <p:anim calcmode="lin" valueType="num">
                                      <p:cBhvr>
                                        <p:cTn id="48" dur="3000" fill="hold"/>
                                        <p:tgtEl>
                                          <p:spTgt spid="3"/>
                                        </p:tgtEl>
                                        <p:attrNameLst>
                                          <p:attrName>ppt_h</p:attrName>
                                        </p:attrNameLst>
                                      </p:cBhvr>
                                      <p:tavLst>
                                        <p:tav tm="0">
                                          <p:val>
                                            <p:fltVal val="0"/>
                                          </p:val>
                                        </p:tav>
                                        <p:tav tm="100000">
                                          <p:val>
                                            <p:strVal val="#ppt_h"/>
                                          </p:val>
                                        </p:tav>
                                      </p:tavLst>
                                    </p:anim>
                                    <p:animEffect transition="in" filter="fade">
                                      <p:cBhvr>
                                        <p:cTn id="4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К юбилею Грина\Правительство Кировской области - Писателю Сергею Лукьяненко вручена премия имени Александра Грина.files\lukyanenko.jpg"/>
          <p:cNvPicPr>
            <a:picLocks noChangeAspect="1" noChangeArrowheads="1"/>
          </p:cNvPicPr>
          <p:nvPr/>
        </p:nvPicPr>
        <p:blipFill>
          <a:blip r:embed="rId4"/>
          <a:srcRect/>
          <a:stretch>
            <a:fillRect/>
          </a:stretch>
        </p:blipFill>
        <p:spPr bwMode="auto">
          <a:xfrm>
            <a:off x="2500298" y="2714620"/>
            <a:ext cx="4357718" cy="3071520"/>
          </a:xfrm>
          <a:prstGeom prst="rect">
            <a:avLst/>
          </a:prstGeom>
          <a:noFill/>
        </p:spPr>
      </p:pic>
      <p:pic>
        <p:nvPicPr>
          <p:cNvPr id="4099" name="Picture 3" descr="E:\К юбилею Грина\Дозор Лукьяненко.jpg"/>
          <p:cNvPicPr>
            <a:picLocks noChangeAspect="1" noChangeArrowheads="1"/>
          </p:cNvPicPr>
          <p:nvPr/>
        </p:nvPicPr>
        <p:blipFill>
          <a:blip r:embed="rId5" cstate="print"/>
          <a:srcRect/>
          <a:stretch>
            <a:fillRect/>
          </a:stretch>
        </p:blipFill>
        <p:spPr bwMode="auto">
          <a:xfrm>
            <a:off x="7000892" y="3929066"/>
            <a:ext cx="1905013" cy="2357455"/>
          </a:xfrm>
          <a:prstGeom prst="rect">
            <a:avLst/>
          </a:prstGeom>
          <a:ln>
            <a:noFill/>
          </a:ln>
          <a:effectLst>
            <a:outerShdw blurRad="292100" dist="139700" dir="2700000" algn="tl" rotWithShape="0">
              <a:srgbClr val="333333">
                <a:alpha val="65000"/>
              </a:srgbClr>
            </a:outerShdw>
          </a:effectLst>
        </p:spPr>
      </p:pic>
      <p:pic>
        <p:nvPicPr>
          <p:cNvPr id="8" name="Picture 2" descr="E:\К юбилею Грина\Алые паруса.jpg"/>
          <p:cNvPicPr>
            <a:picLocks noChangeAspect="1" noChangeArrowheads="1"/>
          </p:cNvPicPr>
          <p:nvPr/>
        </p:nvPicPr>
        <p:blipFill>
          <a:blip r:embed="rId6" cstate="print"/>
          <a:srcRect l="14800" t="10508" r="28171" b="18434"/>
          <a:stretch>
            <a:fillRect/>
          </a:stretch>
        </p:blipFill>
        <p:spPr bwMode="auto">
          <a:xfrm flipH="1">
            <a:off x="7786710" y="0"/>
            <a:ext cx="1208925" cy="1142984"/>
          </a:xfrm>
          <a:prstGeom prst="ellipse">
            <a:avLst/>
          </a:prstGeom>
          <a:ln>
            <a:noFill/>
          </a:ln>
          <a:effectLst>
            <a:softEdge rad="112500"/>
          </a:effectLst>
        </p:spPr>
      </p:pic>
      <p:sp>
        <p:nvSpPr>
          <p:cNvPr id="9" name="TextBox 8"/>
          <p:cNvSpPr txBox="1"/>
          <p:nvPr/>
        </p:nvSpPr>
        <p:spPr>
          <a:xfrm>
            <a:off x="1785918" y="214290"/>
            <a:ext cx="5857916" cy="861774"/>
          </a:xfrm>
          <a:prstGeom prst="rect">
            <a:avLst/>
          </a:prstGeom>
          <a:noFill/>
        </p:spPr>
        <p:txBody>
          <a:bodyPr wrap="square" rtlCol="0">
            <a:spAutoFit/>
          </a:bodyPr>
          <a:lstStyle/>
          <a:p>
            <a:pPr algn="ctr">
              <a:lnSpc>
                <a:spcPts val="3000"/>
              </a:lnSpc>
            </a:pPr>
            <a:r>
              <a:rPr lang="ru-RU" sz="3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Литературная премия имени Александра Грина</a:t>
            </a:r>
            <a:endParaRPr lang="ru-RU"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sp>
        <p:nvSpPr>
          <p:cNvPr id="11" name="TextBox 10"/>
          <p:cNvSpPr txBox="1"/>
          <p:nvPr/>
        </p:nvSpPr>
        <p:spPr>
          <a:xfrm>
            <a:off x="214282" y="5786454"/>
            <a:ext cx="6643734" cy="861774"/>
          </a:xfrm>
          <a:prstGeom prst="rect">
            <a:avLst/>
          </a:prstGeom>
          <a:noFill/>
        </p:spPr>
        <p:txBody>
          <a:bodyPr wrap="square" rtlCol="0">
            <a:spAutoFit/>
          </a:bodyPr>
          <a:lstStyle/>
          <a:p>
            <a:pPr marL="342900" indent="-342900">
              <a:lnSpc>
                <a:spcPts val="1500"/>
              </a:lnSpc>
              <a:buAutoNum type="arabicPlain" startAt="21"/>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августа  2010 г.  литературная премия им.А.Грина была вручена известному писателю Сергею Лукьяненко, автору знаменитой трилогии. 45 тыс.рублей , полученных в качестве премии,  Лукьяненко подарил Кировской библиотеке </a:t>
            </a:r>
            <a:r>
              <a:rPr lang="ru-RU" sz="16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им.А.Лиханова</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18" name="Picture 2" descr="C:\Мои документы\писатели\Советские\Лиханов\2010-09 (сен)\сканирование0045.jpg"/>
          <p:cNvPicPr>
            <a:picLocks noChangeAspect="1" noChangeArrowheads="1"/>
          </p:cNvPicPr>
          <p:nvPr/>
        </p:nvPicPr>
        <p:blipFill>
          <a:blip r:embed="rId7" cstate="print">
            <a:lum bright="-20000" contrast="40000"/>
          </a:blip>
          <a:srcRect t="47297" r="71136"/>
          <a:stretch>
            <a:fillRect/>
          </a:stretch>
        </p:blipFill>
        <p:spPr bwMode="auto">
          <a:xfrm>
            <a:off x="214282" y="2214554"/>
            <a:ext cx="1966148" cy="2643206"/>
          </a:xfrm>
          <a:prstGeom prst="rect">
            <a:avLst/>
          </a:prstGeom>
          <a:noFill/>
        </p:spPr>
      </p:pic>
      <p:pic>
        <p:nvPicPr>
          <p:cNvPr id="19" name="Picture 2" descr="E:\2010-09 (сен)\сканирование0067.jpg"/>
          <p:cNvPicPr>
            <a:picLocks noChangeAspect="1" noChangeArrowheads="1"/>
          </p:cNvPicPr>
          <p:nvPr/>
        </p:nvPicPr>
        <p:blipFill>
          <a:blip r:embed="rId8">
            <a:lum bright="-10000" contrast="30000"/>
          </a:blip>
          <a:srcRect l="77481" t="31430" r="10502" b="47604"/>
          <a:stretch>
            <a:fillRect/>
          </a:stretch>
        </p:blipFill>
        <p:spPr bwMode="auto">
          <a:xfrm>
            <a:off x="3071802" y="2591228"/>
            <a:ext cx="3071834" cy="3769977"/>
          </a:xfrm>
          <a:prstGeom prst="rect">
            <a:avLst/>
          </a:prstGeom>
          <a:noFill/>
        </p:spPr>
      </p:pic>
      <p:pic>
        <p:nvPicPr>
          <p:cNvPr id="20" name="Picture 2" descr="C:\Мои документы\писатели\Советские\Лиханов\2010-09 (сен)\сканирование0045.jpg"/>
          <p:cNvPicPr>
            <a:picLocks noChangeAspect="1" noChangeArrowheads="1"/>
          </p:cNvPicPr>
          <p:nvPr/>
        </p:nvPicPr>
        <p:blipFill>
          <a:blip r:embed="rId9" cstate="print">
            <a:lum contrast="30000"/>
          </a:blip>
          <a:srcRect l="32601" t="47073" r="52515" b="27320"/>
          <a:stretch>
            <a:fillRect/>
          </a:stretch>
        </p:blipFill>
        <p:spPr bwMode="auto">
          <a:xfrm>
            <a:off x="1857356" y="857232"/>
            <a:ext cx="958773" cy="1214446"/>
          </a:xfrm>
          <a:prstGeom prst="ellipse">
            <a:avLst/>
          </a:prstGeom>
          <a:ln>
            <a:noFill/>
          </a:ln>
          <a:effectLst>
            <a:softEdge rad="63500"/>
          </a:effectLst>
        </p:spPr>
      </p:pic>
      <p:sp>
        <p:nvSpPr>
          <p:cNvPr id="21" name="TextBox 20"/>
          <p:cNvSpPr txBox="1"/>
          <p:nvPr/>
        </p:nvSpPr>
        <p:spPr>
          <a:xfrm>
            <a:off x="6643670" y="3643314"/>
            <a:ext cx="2500330" cy="1438855"/>
          </a:xfrm>
          <a:prstGeom prst="rect">
            <a:avLst/>
          </a:prstGeom>
          <a:noFill/>
        </p:spPr>
        <p:txBody>
          <a:bodyPr wrap="square" rtlCol="0">
            <a:spAutoFit/>
          </a:bodyPr>
          <a:lstStyle/>
          <a:p>
            <a:pPr algn="ctr">
              <a:lnSpc>
                <a:spcPts val="15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Первый Лауреат премии им.А.Грина  (2000 г.)  – известный писатель, Председатель международного Детского фонда, наш земляк</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2" name="TextBox 21"/>
          <p:cNvSpPr txBox="1"/>
          <p:nvPr/>
        </p:nvSpPr>
        <p:spPr>
          <a:xfrm>
            <a:off x="2714612" y="1214422"/>
            <a:ext cx="6429388" cy="1259319"/>
          </a:xfrm>
          <a:prstGeom prst="rect">
            <a:avLst/>
          </a:prstGeom>
          <a:noFill/>
        </p:spPr>
        <p:txBody>
          <a:bodyPr wrap="square" rtlCol="0">
            <a:spAutoFit/>
          </a:bodyPr>
          <a:lstStyle/>
          <a:p>
            <a:pPr algn="ctr">
              <a:lnSpc>
                <a:spcPts val="13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Премия была учреждена в 2000 году и вручается ежегодно. Ее учредителями выступают Союз писателей России, Правительство Кировской области, администрации г.Кирова и Слободского района. Премия имени писателя-романтика, уроженца вятской земли, присуждается за выдающийся вклад в развитие отечественной литературы, создание особо значимых литературных произведений для детей старшего возраста, подростков и юношества</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4100" name="Picture 4" descr="E:\К юбилею Грина\Правительство Кировской области - Писателю Сергею Лукьяненко вручена премия имени Александра Грина.files\banner.jpg"/>
          <p:cNvPicPr>
            <a:picLocks noChangeAspect="1" noChangeArrowheads="1"/>
          </p:cNvPicPr>
          <p:nvPr/>
        </p:nvPicPr>
        <p:blipFill>
          <a:blip r:embed="rId10">
            <a:lum bright="-20000" contrast="40000"/>
          </a:blip>
          <a:srcRect/>
          <a:stretch>
            <a:fillRect/>
          </a:stretch>
        </p:blipFill>
        <p:spPr bwMode="auto">
          <a:xfrm>
            <a:off x="0" y="0"/>
            <a:ext cx="1609527" cy="714380"/>
          </a:xfrm>
          <a:prstGeom prst="rect">
            <a:avLst/>
          </a:prstGeom>
          <a:noFill/>
        </p:spPr>
      </p:pic>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Effect transition="in" filter="fade">
                                      <p:cBhvr>
                                        <p:cTn id="9" dur="3000"/>
                                        <p:tgtEl>
                                          <p:spTgt spid="9"/>
                                        </p:tgtEl>
                                      </p:cBhvr>
                                    </p:animEffect>
                                  </p:childTnLst>
                                </p:cTn>
                              </p:par>
                              <p:par>
                                <p:cTn id="10" presetID="53"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p:cTn id="12" dur="3000" fill="hold"/>
                                        <p:tgtEl>
                                          <p:spTgt spid="4100"/>
                                        </p:tgtEl>
                                        <p:attrNameLst>
                                          <p:attrName>ppt_w</p:attrName>
                                        </p:attrNameLst>
                                      </p:cBhvr>
                                      <p:tavLst>
                                        <p:tav tm="0">
                                          <p:val>
                                            <p:fltVal val="0"/>
                                          </p:val>
                                        </p:tav>
                                        <p:tav tm="100000">
                                          <p:val>
                                            <p:strVal val="#ppt_w"/>
                                          </p:val>
                                        </p:tav>
                                      </p:tavLst>
                                    </p:anim>
                                    <p:anim calcmode="lin" valueType="num">
                                      <p:cBhvr>
                                        <p:cTn id="13" dur="3000" fill="hold"/>
                                        <p:tgtEl>
                                          <p:spTgt spid="4100"/>
                                        </p:tgtEl>
                                        <p:attrNameLst>
                                          <p:attrName>ppt_h</p:attrName>
                                        </p:attrNameLst>
                                      </p:cBhvr>
                                      <p:tavLst>
                                        <p:tav tm="0">
                                          <p:val>
                                            <p:fltVal val="0"/>
                                          </p:val>
                                        </p:tav>
                                        <p:tav tm="100000">
                                          <p:val>
                                            <p:strVal val="#ppt_h"/>
                                          </p:val>
                                        </p:tav>
                                      </p:tavLst>
                                    </p:anim>
                                    <p:animEffect transition="in" filter="fade">
                                      <p:cBhvr>
                                        <p:cTn id="14" dur="3000"/>
                                        <p:tgtEl>
                                          <p:spTgt spid="4100"/>
                                        </p:tgtEl>
                                      </p:cBhvr>
                                    </p:animEffect>
                                  </p:childTnLst>
                                </p:cTn>
                              </p:par>
                              <p:par>
                                <p:cTn id="15" presetID="53"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fltVal val="0"/>
                                          </p:val>
                                        </p:tav>
                                        <p:tav tm="100000">
                                          <p:val>
                                            <p:strVal val="#ppt_w"/>
                                          </p:val>
                                        </p:tav>
                                      </p:tavLst>
                                    </p:anim>
                                    <p:anim calcmode="lin" valueType="num">
                                      <p:cBhvr>
                                        <p:cTn id="18" dur="3000" fill="hold"/>
                                        <p:tgtEl>
                                          <p:spTgt spid="8"/>
                                        </p:tgtEl>
                                        <p:attrNameLst>
                                          <p:attrName>ppt_h</p:attrName>
                                        </p:attrNameLst>
                                      </p:cBhvr>
                                      <p:tavLst>
                                        <p:tav tm="0">
                                          <p:val>
                                            <p:fltVal val="0"/>
                                          </p:val>
                                        </p:tav>
                                        <p:tav tm="100000">
                                          <p:val>
                                            <p:strVal val="#ppt_h"/>
                                          </p:val>
                                        </p:tav>
                                      </p:tavLst>
                                    </p:anim>
                                    <p:animEffect transition="in" filter="fade">
                                      <p:cBhvr>
                                        <p:cTn id="19" dur="3000"/>
                                        <p:tgtEl>
                                          <p:spTgt spid="8"/>
                                        </p:tgtEl>
                                      </p:cBhvr>
                                    </p:animEffect>
                                  </p:childTnLst>
                                </p:cTn>
                              </p:par>
                              <p:par>
                                <p:cTn id="20" presetID="53"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3000" fill="hold"/>
                                        <p:tgtEl>
                                          <p:spTgt spid="20"/>
                                        </p:tgtEl>
                                        <p:attrNameLst>
                                          <p:attrName>ppt_w</p:attrName>
                                        </p:attrNameLst>
                                      </p:cBhvr>
                                      <p:tavLst>
                                        <p:tav tm="0">
                                          <p:val>
                                            <p:fltVal val="0"/>
                                          </p:val>
                                        </p:tav>
                                        <p:tav tm="100000">
                                          <p:val>
                                            <p:strVal val="#ppt_w"/>
                                          </p:val>
                                        </p:tav>
                                      </p:tavLst>
                                    </p:anim>
                                    <p:anim calcmode="lin" valueType="num">
                                      <p:cBhvr>
                                        <p:cTn id="23" dur="3000" fill="hold"/>
                                        <p:tgtEl>
                                          <p:spTgt spid="20"/>
                                        </p:tgtEl>
                                        <p:attrNameLst>
                                          <p:attrName>ppt_h</p:attrName>
                                        </p:attrNameLst>
                                      </p:cBhvr>
                                      <p:tavLst>
                                        <p:tav tm="0">
                                          <p:val>
                                            <p:fltVal val="0"/>
                                          </p:val>
                                        </p:tav>
                                        <p:tav tm="100000">
                                          <p:val>
                                            <p:strVal val="#ppt_h"/>
                                          </p:val>
                                        </p:tav>
                                      </p:tavLst>
                                    </p:anim>
                                    <p:animEffect transition="in" filter="fade">
                                      <p:cBhvr>
                                        <p:cTn id="24" dur="3000"/>
                                        <p:tgtEl>
                                          <p:spTgt spid="20"/>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3000" fill="hold"/>
                                        <p:tgtEl>
                                          <p:spTgt spid="22"/>
                                        </p:tgtEl>
                                        <p:attrNameLst>
                                          <p:attrName>ppt_w</p:attrName>
                                        </p:attrNameLst>
                                      </p:cBhvr>
                                      <p:tavLst>
                                        <p:tav tm="0">
                                          <p:val>
                                            <p:fltVal val="0"/>
                                          </p:val>
                                        </p:tav>
                                        <p:tav tm="100000">
                                          <p:val>
                                            <p:strVal val="#ppt_w"/>
                                          </p:val>
                                        </p:tav>
                                      </p:tavLst>
                                    </p:anim>
                                    <p:anim calcmode="lin" valueType="num">
                                      <p:cBhvr>
                                        <p:cTn id="28" dur="3000" fill="hold"/>
                                        <p:tgtEl>
                                          <p:spTgt spid="22"/>
                                        </p:tgtEl>
                                        <p:attrNameLst>
                                          <p:attrName>ppt_h</p:attrName>
                                        </p:attrNameLst>
                                      </p:cBhvr>
                                      <p:tavLst>
                                        <p:tav tm="0">
                                          <p:val>
                                            <p:fltVal val="0"/>
                                          </p:val>
                                        </p:tav>
                                        <p:tav tm="100000">
                                          <p:val>
                                            <p:strVal val="#ppt_h"/>
                                          </p:val>
                                        </p:tav>
                                      </p:tavLst>
                                    </p:anim>
                                    <p:animEffect transition="in" filter="fade">
                                      <p:cBhvr>
                                        <p:cTn id="29" dur="3000"/>
                                        <p:tgtEl>
                                          <p:spTgt spid="22"/>
                                        </p:tgtEl>
                                      </p:cBhvr>
                                    </p:animEffect>
                                  </p:childTnLst>
                                </p:cTn>
                              </p:par>
                              <p:par>
                                <p:cTn id="30" presetID="53"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3000" fill="hold"/>
                                        <p:tgtEl>
                                          <p:spTgt spid="18"/>
                                        </p:tgtEl>
                                        <p:attrNameLst>
                                          <p:attrName>ppt_w</p:attrName>
                                        </p:attrNameLst>
                                      </p:cBhvr>
                                      <p:tavLst>
                                        <p:tav tm="0">
                                          <p:val>
                                            <p:fltVal val="0"/>
                                          </p:val>
                                        </p:tav>
                                        <p:tav tm="100000">
                                          <p:val>
                                            <p:strVal val="#ppt_w"/>
                                          </p:val>
                                        </p:tav>
                                      </p:tavLst>
                                    </p:anim>
                                    <p:anim calcmode="lin" valueType="num">
                                      <p:cBhvr>
                                        <p:cTn id="33" dur="3000" fill="hold"/>
                                        <p:tgtEl>
                                          <p:spTgt spid="18"/>
                                        </p:tgtEl>
                                        <p:attrNameLst>
                                          <p:attrName>ppt_h</p:attrName>
                                        </p:attrNameLst>
                                      </p:cBhvr>
                                      <p:tavLst>
                                        <p:tav tm="0">
                                          <p:val>
                                            <p:fltVal val="0"/>
                                          </p:val>
                                        </p:tav>
                                        <p:tav tm="100000">
                                          <p:val>
                                            <p:strVal val="#ppt_h"/>
                                          </p:val>
                                        </p:tav>
                                      </p:tavLst>
                                    </p:anim>
                                    <p:animEffect transition="in" filter="fade">
                                      <p:cBhvr>
                                        <p:cTn id="34" dur="3000"/>
                                        <p:tgtEl>
                                          <p:spTgt spid="18"/>
                                        </p:tgtEl>
                                      </p:cBhvr>
                                    </p:animEffect>
                                  </p:childTnLst>
                                </p:cTn>
                              </p:par>
                              <p:par>
                                <p:cTn id="35" presetID="53"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3000" fill="hold"/>
                                        <p:tgtEl>
                                          <p:spTgt spid="19"/>
                                        </p:tgtEl>
                                        <p:attrNameLst>
                                          <p:attrName>ppt_w</p:attrName>
                                        </p:attrNameLst>
                                      </p:cBhvr>
                                      <p:tavLst>
                                        <p:tav tm="0">
                                          <p:val>
                                            <p:fltVal val="0"/>
                                          </p:val>
                                        </p:tav>
                                        <p:tav tm="100000">
                                          <p:val>
                                            <p:strVal val="#ppt_w"/>
                                          </p:val>
                                        </p:tav>
                                      </p:tavLst>
                                    </p:anim>
                                    <p:anim calcmode="lin" valueType="num">
                                      <p:cBhvr>
                                        <p:cTn id="38" dur="3000" fill="hold"/>
                                        <p:tgtEl>
                                          <p:spTgt spid="19"/>
                                        </p:tgtEl>
                                        <p:attrNameLst>
                                          <p:attrName>ppt_h</p:attrName>
                                        </p:attrNameLst>
                                      </p:cBhvr>
                                      <p:tavLst>
                                        <p:tav tm="0">
                                          <p:val>
                                            <p:fltVal val="0"/>
                                          </p:val>
                                        </p:tav>
                                        <p:tav tm="100000">
                                          <p:val>
                                            <p:strVal val="#ppt_h"/>
                                          </p:val>
                                        </p:tav>
                                      </p:tavLst>
                                    </p:anim>
                                    <p:animEffect transition="in" filter="fade">
                                      <p:cBhvr>
                                        <p:cTn id="39" dur="3000"/>
                                        <p:tgtEl>
                                          <p:spTgt spid="19"/>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3000" fill="hold"/>
                                        <p:tgtEl>
                                          <p:spTgt spid="21"/>
                                        </p:tgtEl>
                                        <p:attrNameLst>
                                          <p:attrName>ppt_w</p:attrName>
                                        </p:attrNameLst>
                                      </p:cBhvr>
                                      <p:tavLst>
                                        <p:tav tm="0">
                                          <p:val>
                                            <p:fltVal val="0"/>
                                          </p:val>
                                        </p:tav>
                                        <p:tav tm="100000">
                                          <p:val>
                                            <p:strVal val="#ppt_w"/>
                                          </p:val>
                                        </p:tav>
                                      </p:tavLst>
                                    </p:anim>
                                    <p:anim calcmode="lin" valueType="num">
                                      <p:cBhvr>
                                        <p:cTn id="43" dur="3000" fill="hold"/>
                                        <p:tgtEl>
                                          <p:spTgt spid="21"/>
                                        </p:tgtEl>
                                        <p:attrNameLst>
                                          <p:attrName>ppt_h</p:attrName>
                                        </p:attrNameLst>
                                      </p:cBhvr>
                                      <p:tavLst>
                                        <p:tav tm="0">
                                          <p:val>
                                            <p:fltVal val="0"/>
                                          </p:val>
                                        </p:tav>
                                        <p:tav tm="100000">
                                          <p:val>
                                            <p:strVal val="#ppt_h"/>
                                          </p:val>
                                        </p:tav>
                                      </p:tavLst>
                                    </p:anim>
                                    <p:animEffect transition="in" filter="fade">
                                      <p:cBhvr>
                                        <p:cTn id="44" dur="3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xit" presetSubtype="0" fill="hold" nodeType="clickEffect">
                                  <p:stCondLst>
                                    <p:cond delay="0"/>
                                  </p:stCondLst>
                                  <p:childTnLst>
                                    <p:anim calcmode="lin" valueType="num">
                                      <p:cBhvr>
                                        <p:cTn id="48" dur="2000"/>
                                        <p:tgtEl>
                                          <p:spTgt spid="19"/>
                                        </p:tgtEl>
                                        <p:attrNameLst>
                                          <p:attrName>ppt_w</p:attrName>
                                        </p:attrNameLst>
                                      </p:cBhvr>
                                      <p:tavLst>
                                        <p:tav tm="0">
                                          <p:val>
                                            <p:strVal val="ppt_w"/>
                                          </p:val>
                                        </p:tav>
                                        <p:tav tm="100000">
                                          <p:val>
                                            <p:strVal val="ppt_w*0.70"/>
                                          </p:val>
                                        </p:tav>
                                      </p:tavLst>
                                    </p:anim>
                                    <p:anim calcmode="lin" valueType="num">
                                      <p:cBhvr>
                                        <p:cTn id="49" dur="2000"/>
                                        <p:tgtEl>
                                          <p:spTgt spid="19"/>
                                        </p:tgtEl>
                                        <p:attrNameLst>
                                          <p:attrName>ppt_h</p:attrName>
                                        </p:attrNameLst>
                                      </p:cBhvr>
                                      <p:tavLst>
                                        <p:tav tm="0">
                                          <p:val>
                                            <p:strVal val="ppt_h"/>
                                          </p:val>
                                        </p:tav>
                                        <p:tav tm="100000">
                                          <p:val>
                                            <p:strVal val="ppt_h"/>
                                          </p:val>
                                        </p:tav>
                                      </p:tavLst>
                                    </p:anim>
                                    <p:animEffect transition="out" filter="fade">
                                      <p:cBhvr>
                                        <p:cTn id="50" dur="2000"/>
                                        <p:tgtEl>
                                          <p:spTgt spid="19"/>
                                        </p:tgtEl>
                                      </p:cBhvr>
                                    </p:animEffect>
                                    <p:set>
                                      <p:cBhvr>
                                        <p:cTn id="51" dur="1" fill="hold">
                                          <p:stCondLst>
                                            <p:cond delay="1999"/>
                                          </p:stCondLst>
                                        </p:cTn>
                                        <p:tgtEl>
                                          <p:spTgt spid="19"/>
                                        </p:tgtEl>
                                        <p:attrNameLst>
                                          <p:attrName>style.visibility</p:attrName>
                                        </p:attrNameLst>
                                      </p:cBhvr>
                                      <p:to>
                                        <p:strVal val="hidden"/>
                                      </p:to>
                                    </p:set>
                                  </p:childTnLst>
                                </p:cTn>
                              </p:par>
                              <p:par>
                                <p:cTn id="52" presetID="55" presetClass="exit" presetSubtype="0" fill="hold" grpId="1" nodeType="withEffect">
                                  <p:stCondLst>
                                    <p:cond delay="0"/>
                                  </p:stCondLst>
                                  <p:childTnLst>
                                    <p:anim calcmode="lin" valueType="num">
                                      <p:cBhvr>
                                        <p:cTn id="53" dur="2000"/>
                                        <p:tgtEl>
                                          <p:spTgt spid="21"/>
                                        </p:tgtEl>
                                        <p:attrNameLst>
                                          <p:attrName>ppt_w</p:attrName>
                                        </p:attrNameLst>
                                      </p:cBhvr>
                                      <p:tavLst>
                                        <p:tav tm="0">
                                          <p:val>
                                            <p:strVal val="ppt_w"/>
                                          </p:val>
                                        </p:tav>
                                        <p:tav tm="100000">
                                          <p:val>
                                            <p:strVal val="ppt_w*0.70"/>
                                          </p:val>
                                        </p:tav>
                                      </p:tavLst>
                                    </p:anim>
                                    <p:anim calcmode="lin" valueType="num">
                                      <p:cBhvr>
                                        <p:cTn id="54" dur="2000"/>
                                        <p:tgtEl>
                                          <p:spTgt spid="21"/>
                                        </p:tgtEl>
                                        <p:attrNameLst>
                                          <p:attrName>ppt_h</p:attrName>
                                        </p:attrNameLst>
                                      </p:cBhvr>
                                      <p:tavLst>
                                        <p:tav tm="0">
                                          <p:val>
                                            <p:strVal val="ppt_h"/>
                                          </p:val>
                                        </p:tav>
                                        <p:tav tm="100000">
                                          <p:val>
                                            <p:strVal val="ppt_h"/>
                                          </p:val>
                                        </p:tav>
                                      </p:tavLst>
                                    </p:anim>
                                    <p:animEffect transition="out" filter="fade">
                                      <p:cBhvr>
                                        <p:cTn id="55" dur="2000"/>
                                        <p:tgtEl>
                                          <p:spTgt spid="21"/>
                                        </p:tgtEl>
                                      </p:cBhvr>
                                    </p:animEffect>
                                    <p:set>
                                      <p:cBhvr>
                                        <p:cTn id="56" dur="1" fill="hold">
                                          <p:stCondLst>
                                            <p:cond delay="1999"/>
                                          </p:stCondLst>
                                        </p:cTn>
                                        <p:tgtEl>
                                          <p:spTgt spid="21"/>
                                        </p:tgtEl>
                                        <p:attrNameLst>
                                          <p:attrName>style.visibility</p:attrName>
                                        </p:attrNameLst>
                                      </p:cBhvr>
                                      <p:to>
                                        <p:strVal val="hidden"/>
                                      </p:to>
                                    </p:set>
                                  </p:childTnLst>
                                </p:cTn>
                              </p:par>
                            </p:childTnLst>
                          </p:cTn>
                        </p:par>
                        <p:par>
                          <p:cTn id="57" fill="hold">
                            <p:stCondLst>
                              <p:cond delay="2000"/>
                            </p:stCondLst>
                            <p:childTnLst>
                              <p:par>
                                <p:cTn id="58" presetID="53" presetClass="entr" presetSubtype="0" fill="hold" nodeType="afterEffect">
                                  <p:stCondLst>
                                    <p:cond delay="0"/>
                                  </p:stCondLst>
                                  <p:childTnLst>
                                    <p:set>
                                      <p:cBhvr>
                                        <p:cTn id="59" dur="1" fill="hold">
                                          <p:stCondLst>
                                            <p:cond delay="0"/>
                                          </p:stCondLst>
                                        </p:cTn>
                                        <p:tgtEl>
                                          <p:spTgt spid="4098"/>
                                        </p:tgtEl>
                                        <p:attrNameLst>
                                          <p:attrName>style.visibility</p:attrName>
                                        </p:attrNameLst>
                                      </p:cBhvr>
                                      <p:to>
                                        <p:strVal val="visible"/>
                                      </p:to>
                                    </p:set>
                                    <p:anim calcmode="lin" valueType="num">
                                      <p:cBhvr>
                                        <p:cTn id="60" dur="3000" fill="hold"/>
                                        <p:tgtEl>
                                          <p:spTgt spid="4098"/>
                                        </p:tgtEl>
                                        <p:attrNameLst>
                                          <p:attrName>ppt_w</p:attrName>
                                        </p:attrNameLst>
                                      </p:cBhvr>
                                      <p:tavLst>
                                        <p:tav tm="0">
                                          <p:val>
                                            <p:fltVal val="0"/>
                                          </p:val>
                                        </p:tav>
                                        <p:tav tm="100000">
                                          <p:val>
                                            <p:strVal val="#ppt_w"/>
                                          </p:val>
                                        </p:tav>
                                      </p:tavLst>
                                    </p:anim>
                                    <p:anim calcmode="lin" valueType="num">
                                      <p:cBhvr>
                                        <p:cTn id="61" dur="3000" fill="hold"/>
                                        <p:tgtEl>
                                          <p:spTgt spid="4098"/>
                                        </p:tgtEl>
                                        <p:attrNameLst>
                                          <p:attrName>ppt_h</p:attrName>
                                        </p:attrNameLst>
                                      </p:cBhvr>
                                      <p:tavLst>
                                        <p:tav tm="0">
                                          <p:val>
                                            <p:fltVal val="0"/>
                                          </p:val>
                                        </p:tav>
                                        <p:tav tm="100000">
                                          <p:val>
                                            <p:strVal val="#ppt_h"/>
                                          </p:val>
                                        </p:tav>
                                      </p:tavLst>
                                    </p:anim>
                                    <p:animEffect transition="in" filter="fade">
                                      <p:cBhvr>
                                        <p:cTn id="62" dur="3000"/>
                                        <p:tgtEl>
                                          <p:spTgt spid="4098"/>
                                        </p:tgtEl>
                                      </p:cBhvr>
                                    </p:animEffect>
                                  </p:childTnLst>
                                </p:cTn>
                              </p:par>
                              <p:par>
                                <p:cTn id="63" presetID="53" presetClass="entr" presetSubtype="0" fill="hold" nodeType="withEffect">
                                  <p:stCondLst>
                                    <p:cond delay="0"/>
                                  </p:stCondLst>
                                  <p:childTnLst>
                                    <p:set>
                                      <p:cBhvr>
                                        <p:cTn id="64" dur="1" fill="hold">
                                          <p:stCondLst>
                                            <p:cond delay="0"/>
                                          </p:stCondLst>
                                        </p:cTn>
                                        <p:tgtEl>
                                          <p:spTgt spid="4099"/>
                                        </p:tgtEl>
                                        <p:attrNameLst>
                                          <p:attrName>style.visibility</p:attrName>
                                        </p:attrNameLst>
                                      </p:cBhvr>
                                      <p:to>
                                        <p:strVal val="visible"/>
                                      </p:to>
                                    </p:set>
                                    <p:anim calcmode="lin" valueType="num">
                                      <p:cBhvr>
                                        <p:cTn id="65" dur="3000" fill="hold"/>
                                        <p:tgtEl>
                                          <p:spTgt spid="4099"/>
                                        </p:tgtEl>
                                        <p:attrNameLst>
                                          <p:attrName>ppt_w</p:attrName>
                                        </p:attrNameLst>
                                      </p:cBhvr>
                                      <p:tavLst>
                                        <p:tav tm="0">
                                          <p:val>
                                            <p:fltVal val="0"/>
                                          </p:val>
                                        </p:tav>
                                        <p:tav tm="100000">
                                          <p:val>
                                            <p:strVal val="#ppt_w"/>
                                          </p:val>
                                        </p:tav>
                                      </p:tavLst>
                                    </p:anim>
                                    <p:anim calcmode="lin" valueType="num">
                                      <p:cBhvr>
                                        <p:cTn id="66" dur="3000" fill="hold"/>
                                        <p:tgtEl>
                                          <p:spTgt spid="4099"/>
                                        </p:tgtEl>
                                        <p:attrNameLst>
                                          <p:attrName>ppt_h</p:attrName>
                                        </p:attrNameLst>
                                      </p:cBhvr>
                                      <p:tavLst>
                                        <p:tav tm="0">
                                          <p:val>
                                            <p:fltVal val="0"/>
                                          </p:val>
                                        </p:tav>
                                        <p:tav tm="100000">
                                          <p:val>
                                            <p:strVal val="#ppt_h"/>
                                          </p:val>
                                        </p:tav>
                                      </p:tavLst>
                                    </p:anim>
                                    <p:animEffect transition="in" filter="fade">
                                      <p:cBhvr>
                                        <p:cTn id="67" dur="3000"/>
                                        <p:tgtEl>
                                          <p:spTgt spid="4099"/>
                                        </p:tgtEl>
                                      </p:cBhvr>
                                    </p:animEffect>
                                  </p:childTnLst>
                                </p:cTn>
                              </p:par>
                              <p:par>
                                <p:cTn id="68" presetID="53"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2000" fill="hold"/>
                                        <p:tgtEl>
                                          <p:spTgt spid="11"/>
                                        </p:tgtEl>
                                        <p:attrNameLst>
                                          <p:attrName>ppt_w</p:attrName>
                                        </p:attrNameLst>
                                      </p:cBhvr>
                                      <p:tavLst>
                                        <p:tav tm="0">
                                          <p:val>
                                            <p:fltVal val="0"/>
                                          </p:val>
                                        </p:tav>
                                        <p:tav tm="100000">
                                          <p:val>
                                            <p:strVal val="#ppt_w"/>
                                          </p:val>
                                        </p:tav>
                                      </p:tavLst>
                                    </p:anim>
                                    <p:anim calcmode="lin" valueType="num">
                                      <p:cBhvr>
                                        <p:cTn id="71" dur="2000" fill="hold"/>
                                        <p:tgtEl>
                                          <p:spTgt spid="11"/>
                                        </p:tgtEl>
                                        <p:attrNameLst>
                                          <p:attrName>ppt_h</p:attrName>
                                        </p:attrNameLst>
                                      </p:cBhvr>
                                      <p:tavLst>
                                        <p:tav tm="0">
                                          <p:val>
                                            <p:fltVal val="0"/>
                                          </p:val>
                                        </p:tav>
                                        <p:tav tm="100000">
                                          <p:val>
                                            <p:strVal val="#ppt_h"/>
                                          </p:val>
                                        </p:tav>
                                      </p:tavLst>
                                    </p:anim>
                                    <p:animEffect transition="in" filter="fade">
                                      <p:cBhvr>
                                        <p:cTn id="7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1" grpId="0"/>
      <p:bldP spid="21" grpId="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К юбилею Грина\поющая группа.jpg"/>
          <p:cNvPicPr>
            <a:picLocks noChangeAspect="1" noChangeArrowheads="1"/>
          </p:cNvPicPr>
          <p:nvPr/>
        </p:nvPicPr>
        <p:blipFill>
          <a:blip r:embed="rId4">
            <a:lum contrast="30000"/>
          </a:blip>
          <a:srcRect/>
          <a:stretch>
            <a:fillRect/>
          </a:stretch>
        </p:blipFill>
        <p:spPr bwMode="auto">
          <a:xfrm>
            <a:off x="0" y="2285992"/>
            <a:ext cx="2143140" cy="2143140"/>
          </a:xfrm>
          <a:prstGeom prst="snip2DiagRect">
            <a:avLst/>
          </a:prstGeom>
          <a:ln>
            <a:noFill/>
          </a:ln>
          <a:effectLst>
            <a:softEdge rad="112500"/>
          </a:effectLst>
        </p:spPr>
      </p:pic>
      <p:sp>
        <p:nvSpPr>
          <p:cNvPr id="3" name="Прямоугольник 2"/>
          <p:cNvSpPr/>
          <p:nvPr/>
        </p:nvSpPr>
        <p:spPr>
          <a:xfrm>
            <a:off x="714348" y="285728"/>
            <a:ext cx="6786610" cy="528350"/>
          </a:xfrm>
          <a:prstGeom prst="rect">
            <a:avLst/>
          </a:prstGeom>
        </p:spPr>
        <p:txBody>
          <a:bodyPr wrap="square">
            <a:spAutoFit/>
          </a:bodyPr>
          <a:lstStyle/>
          <a:p>
            <a:pPr algn="ctr">
              <a:lnSpc>
                <a:spcPts val="3400"/>
              </a:lnSpc>
            </a:pPr>
            <a:r>
              <a:rPr lang="ru-RU"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Фестиваль авторской песни</a:t>
            </a:r>
            <a:endParaRPr lang="ru-RU" sz="3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sp>
        <p:nvSpPr>
          <p:cNvPr id="4" name="Прямоугольник 3"/>
          <p:cNvSpPr/>
          <p:nvPr/>
        </p:nvSpPr>
        <p:spPr>
          <a:xfrm>
            <a:off x="214282" y="5286388"/>
            <a:ext cx="4572032" cy="1349087"/>
          </a:xfrm>
          <a:prstGeom prst="rect">
            <a:avLst/>
          </a:prstGeom>
        </p:spPr>
        <p:txBody>
          <a:bodyPr wrap="square">
            <a:spAutoFit/>
          </a:bodyPr>
          <a:lstStyle/>
          <a:p>
            <a:pPr>
              <a:lnSpc>
                <a:spcPts val="1400"/>
              </a:lnSpc>
            </a:pPr>
            <a:r>
              <a:rPr lang="ru-RU" sz="1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r>
              <a:rPr lang="ru-RU" sz="14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Гринландия</a:t>
            </a:r>
            <a:r>
              <a:rPr lang="ru-RU" sz="1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это крутой берег реки Быстрицы, легкий ветерок, пляшущие солнечные лучи, искры костра, взмывающего в небо, зеленый ковер фестивальной поляны и ПЕСНИ. Песни, которые звучат с особой проникновенностью, затрагивая тонкие струны человеческой души. Фестиваль «</a:t>
            </a:r>
            <a:r>
              <a:rPr lang="ru-RU" sz="14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Гринландия</a:t>
            </a:r>
            <a:r>
              <a:rPr lang="ru-RU" sz="1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окрестили «маленькой сказочной страной</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ru-RU"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052" name="Picture 4" descr="E:\К юбилею Грина\Поляна.jpg"/>
          <p:cNvPicPr>
            <a:picLocks noChangeAspect="1" noChangeArrowheads="1"/>
          </p:cNvPicPr>
          <p:nvPr/>
        </p:nvPicPr>
        <p:blipFill>
          <a:blip r:embed="rId5">
            <a:lum contrast="30000"/>
          </a:blip>
          <a:srcRect/>
          <a:stretch>
            <a:fillRect/>
          </a:stretch>
        </p:blipFill>
        <p:spPr bwMode="auto">
          <a:xfrm>
            <a:off x="1" y="2357430"/>
            <a:ext cx="2214546" cy="2214568"/>
          </a:xfrm>
          <a:prstGeom prst="snip2DiagRect">
            <a:avLst/>
          </a:prstGeom>
          <a:ln>
            <a:noFill/>
          </a:ln>
          <a:effectLst>
            <a:softEdge rad="112500"/>
          </a:effectLst>
        </p:spPr>
      </p:pic>
      <p:pic>
        <p:nvPicPr>
          <p:cNvPr id="2053" name="Picture 5" descr="E:\К юбилею Грина\Поле Гринландии.jpg"/>
          <p:cNvPicPr>
            <a:picLocks noChangeAspect="1" noChangeArrowheads="1"/>
          </p:cNvPicPr>
          <p:nvPr/>
        </p:nvPicPr>
        <p:blipFill>
          <a:blip r:embed="rId6"/>
          <a:srcRect/>
          <a:stretch>
            <a:fillRect/>
          </a:stretch>
        </p:blipFill>
        <p:spPr bwMode="auto">
          <a:xfrm>
            <a:off x="0" y="2357430"/>
            <a:ext cx="2214578" cy="2214578"/>
          </a:xfrm>
          <a:prstGeom prst="snip2DiagRect">
            <a:avLst/>
          </a:prstGeom>
          <a:ln>
            <a:noFill/>
          </a:ln>
          <a:effectLst>
            <a:softEdge rad="112500"/>
          </a:effectLst>
        </p:spPr>
      </p:pic>
      <p:pic>
        <p:nvPicPr>
          <p:cNvPr id="2054" name="Picture 6" descr="E:\К юбилею Грина\на фестивале.jpg"/>
          <p:cNvPicPr>
            <a:picLocks noChangeAspect="1" noChangeArrowheads="1"/>
          </p:cNvPicPr>
          <p:nvPr/>
        </p:nvPicPr>
        <p:blipFill>
          <a:blip r:embed="rId7">
            <a:lum bright="20000" contrast="30000"/>
          </a:blip>
          <a:srcRect/>
          <a:stretch>
            <a:fillRect/>
          </a:stretch>
        </p:blipFill>
        <p:spPr bwMode="auto">
          <a:xfrm>
            <a:off x="0" y="2357430"/>
            <a:ext cx="2214578" cy="2214578"/>
          </a:xfrm>
          <a:prstGeom prst="snip2DiagRect">
            <a:avLst/>
          </a:prstGeom>
          <a:ln>
            <a:noFill/>
          </a:ln>
          <a:effectLst>
            <a:softEdge rad="112500"/>
          </a:effectLst>
        </p:spPr>
      </p:pic>
      <p:pic>
        <p:nvPicPr>
          <p:cNvPr id="2055" name="Picture 7" descr="E:\К юбилею Грина\Исполнитель на фестивале.jpg"/>
          <p:cNvPicPr>
            <a:picLocks noChangeAspect="1" noChangeArrowheads="1"/>
          </p:cNvPicPr>
          <p:nvPr/>
        </p:nvPicPr>
        <p:blipFill>
          <a:blip r:embed="rId8"/>
          <a:srcRect/>
          <a:stretch>
            <a:fillRect/>
          </a:stretch>
        </p:blipFill>
        <p:spPr bwMode="auto">
          <a:xfrm>
            <a:off x="6929454" y="2214554"/>
            <a:ext cx="2071702" cy="2071702"/>
          </a:xfrm>
          <a:prstGeom prst="snip2DiagRect">
            <a:avLst/>
          </a:prstGeom>
          <a:ln>
            <a:noFill/>
          </a:ln>
          <a:effectLst>
            <a:softEdge rad="112500"/>
          </a:effectLst>
        </p:spPr>
      </p:pic>
      <p:pic>
        <p:nvPicPr>
          <p:cNvPr id="2057" name="Picture 9" descr="E:\К юбилею Грина\создания фестиваля.files\003.jpg"/>
          <p:cNvPicPr>
            <a:picLocks noChangeAspect="1" noChangeArrowheads="1"/>
          </p:cNvPicPr>
          <p:nvPr/>
        </p:nvPicPr>
        <p:blipFill>
          <a:blip r:embed="rId9"/>
          <a:srcRect t="8721"/>
          <a:stretch>
            <a:fillRect/>
          </a:stretch>
        </p:blipFill>
        <p:spPr bwMode="auto">
          <a:xfrm>
            <a:off x="7783818" y="0"/>
            <a:ext cx="1360182" cy="1357298"/>
          </a:xfrm>
          <a:prstGeom prst="ellipse">
            <a:avLst/>
          </a:prstGeom>
          <a:ln>
            <a:noFill/>
          </a:ln>
          <a:effectLst>
            <a:softEdge rad="31750"/>
          </a:effectLst>
        </p:spPr>
      </p:pic>
      <p:sp>
        <p:nvSpPr>
          <p:cNvPr id="13" name="Прямоугольник 12"/>
          <p:cNvSpPr/>
          <p:nvPr/>
        </p:nvSpPr>
        <p:spPr>
          <a:xfrm>
            <a:off x="500034" y="1357298"/>
            <a:ext cx="8429684" cy="913070"/>
          </a:xfrm>
          <a:prstGeom prst="rect">
            <a:avLst/>
          </a:prstGeom>
        </p:spPr>
        <p:txBody>
          <a:bodyPr wrap="square">
            <a:spAutoFit/>
          </a:bodyPr>
          <a:lstStyle/>
          <a:p>
            <a:pPr>
              <a:lnSpc>
                <a:spcPts val="16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Летом 1987 года  по инициативе любителей самодеятельной песни  на живописном берегу реки Быстрицы состоялся первый кировский фестиваль авторской песни. Названия у фестиваля тогда еще не было. Но уже через год ему дали имя  в честь нашего земляка, писателя и романтика Александра Грина и сделали ежегодным. </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Управляющая кнопка: звук 14">
            <a:hlinkClick r:id="rId11" action="ppaction://hlinkfile" highlightClick="1">
              <a:snd r:embed="rId10" name="applause.wav" builtIn="1"/>
            </a:hlinkClick>
          </p:cNvPr>
          <p:cNvSpPr/>
          <p:nvPr/>
        </p:nvSpPr>
        <p:spPr>
          <a:xfrm>
            <a:off x="8572528" y="6286520"/>
            <a:ext cx="360000" cy="360000"/>
          </a:xfrm>
          <a:prstGeom prst="actionButtonSou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2714612" y="714356"/>
            <a:ext cx="3180679" cy="646331"/>
          </a:xfrm>
          <a:prstGeom prst="rect">
            <a:avLst/>
          </a:prstGeom>
        </p:spPr>
        <p:txBody>
          <a:bodyPr wrap="none">
            <a:spAutoFit/>
          </a:bodyPr>
          <a:lstStyle/>
          <a:p>
            <a:r>
              <a:rPr lang="ru-RU" sz="3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itchFamily="18" charset="0"/>
                <a:cs typeface="Times New Roman" pitchFamily="18" charset="0"/>
              </a:rPr>
              <a:t>«</a:t>
            </a:r>
            <a:r>
              <a:rPr lang="ru-RU" sz="3600" b="1" i="1" spc="50" dirty="0" err="1"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itchFamily="18" charset="0"/>
                <a:cs typeface="Times New Roman" pitchFamily="18" charset="0"/>
              </a:rPr>
              <a:t>Гринландия</a:t>
            </a:r>
            <a:r>
              <a:rPr lang="ru-RU" sz="3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itchFamily="18" charset="0"/>
                <a:cs typeface="Times New Roman" pitchFamily="18" charset="0"/>
              </a:rPr>
              <a:t>»</a:t>
            </a:r>
            <a:endParaRPr lang="ru-RU" dirty="0"/>
          </a:p>
        </p:txBody>
      </p:sp>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3000" fill="hold"/>
                                        <p:tgtEl>
                                          <p:spTgt spid="13"/>
                                        </p:tgtEl>
                                        <p:attrNameLst>
                                          <p:attrName>ppt_w</p:attrName>
                                        </p:attrNameLst>
                                      </p:cBhvr>
                                      <p:tavLst>
                                        <p:tav tm="0">
                                          <p:val>
                                            <p:fltVal val="0"/>
                                          </p:val>
                                        </p:tav>
                                        <p:tav tm="100000">
                                          <p:val>
                                            <p:strVal val="#ppt_w"/>
                                          </p:val>
                                        </p:tav>
                                      </p:tavLst>
                                    </p:anim>
                                    <p:anim calcmode="lin" valueType="num">
                                      <p:cBhvr>
                                        <p:cTn id="13" dur="3000" fill="hold"/>
                                        <p:tgtEl>
                                          <p:spTgt spid="13"/>
                                        </p:tgtEl>
                                        <p:attrNameLst>
                                          <p:attrName>ppt_h</p:attrName>
                                        </p:attrNameLst>
                                      </p:cBhvr>
                                      <p:tavLst>
                                        <p:tav tm="0">
                                          <p:val>
                                            <p:fltVal val="0"/>
                                          </p:val>
                                        </p:tav>
                                        <p:tav tm="100000">
                                          <p:val>
                                            <p:strVal val="#ppt_h"/>
                                          </p:val>
                                        </p:tav>
                                      </p:tavLst>
                                    </p:anim>
                                    <p:animEffect transition="in" filter="fade">
                                      <p:cBhvr>
                                        <p:cTn id="14" dur="3000"/>
                                        <p:tgtEl>
                                          <p:spTgt spid="13"/>
                                        </p:tgtEl>
                                      </p:cBhvr>
                                    </p:animEffect>
                                  </p:childTnLst>
                                </p:cTn>
                              </p:par>
                              <p:par>
                                <p:cTn id="15" presetID="53" presetClass="entr" presetSubtype="0" fill="hold" nodeType="withEffect">
                                  <p:stCondLst>
                                    <p:cond delay="0"/>
                                  </p:stCondLst>
                                  <p:childTnLst>
                                    <p:set>
                                      <p:cBhvr>
                                        <p:cTn id="16" dur="1" fill="hold">
                                          <p:stCondLst>
                                            <p:cond delay="0"/>
                                          </p:stCondLst>
                                        </p:cTn>
                                        <p:tgtEl>
                                          <p:spTgt spid="2057"/>
                                        </p:tgtEl>
                                        <p:attrNameLst>
                                          <p:attrName>style.visibility</p:attrName>
                                        </p:attrNameLst>
                                      </p:cBhvr>
                                      <p:to>
                                        <p:strVal val="visible"/>
                                      </p:to>
                                    </p:set>
                                    <p:anim calcmode="lin" valueType="num">
                                      <p:cBhvr>
                                        <p:cTn id="17" dur="3000" fill="hold"/>
                                        <p:tgtEl>
                                          <p:spTgt spid="2057"/>
                                        </p:tgtEl>
                                        <p:attrNameLst>
                                          <p:attrName>ppt_w</p:attrName>
                                        </p:attrNameLst>
                                      </p:cBhvr>
                                      <p:tavLst>
                                        <p:tav tm="0">
                                          <p:val>
                                            <p:fltVal val="0"/>
                                          </p:val>
                                        </p:tav>
                                        <p:tav tm="100000">
                                          <p:val>
                                            <p:strVal val="#ppt_w"/>
                                          </p:val>
                                        </p:tav>
                                      </p:tavLst>
                                    </p:anim>
                                    <p:anim calcmode="lin" valueType="num">
                                      <p:cBhvr>
                                        <p:cTn id="18" dur="3000" fill="hold"/>
                                        <p:tgtEl>
                                          <p:spTgt spid="2057"/>
                                        </p:tgtEl>
                                        <p:attrNameLst>
                                          <p:attrName>ppt_h</p:attrName>
                                        </p:attrNameLst>
                                      </p:cBhvr>
                                      <p:tavLst>
                                        <p:tav tm="0">
                                          <p:val>
                                            <p:fltVal val="0"/>
                                          </p:val>
                                        </p:tav>
                                        <p:tav tm="100000">
                                          <p:val>
                                            <p:strVal val="#ppt_h"/>
                                          </p:val>
                                        </p:tav>
                                      </p:tavLst>
                                    </p:anim>
                                    <p:animEffect transition="in" filter="fade">
                                      <p:cBhvr>
                                        <p:cTn id="19" dur="3000"/>
                                        <p:tgtEl>
                                          <p:spTgt spid="205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3000" fill="hold"/>
                                        <p:tgtEl>
                                          <p:spTgt spid="12"/>
                                        </p:tgtEl>
                                        <p:attrNameLst>
                                          <p:attrName>ppt_w</p:attrName>
                                        </p:attrNameLst>
                                      </p:cBhvr>
                                      <p:tavLst>
                                        <p:tav tm="0">
                                          <p:val>
                                            <p:fltVal val="0"/>
                                          </p:val>
                                        </p:tav>
                                        <p:tav tm="100000">
                                          <p:val>
                                            <p:strVal val="#ppt_w"/>
                                          </p:val>
                                        </p:tav>
                                      </p:tavLst>
                                    </p:anim>
                                    <p:anim calcmode="lin" valueType="num">
                                      <p:cBhvr>
                                        <p:cTn id="25" dur="3000" fill="hold"/>
                                        <p:tgtEl>
                                          <p:spTgt spid="12"/>
                                        </p:tgtEl>
                                        <p:attrNameLst>
                                          <p:attrName>ppt_h</p:attrName>
                                        </p:attrNameLst>
                                      </p:cBhvr>
                                      <p:tavLst>
                                        <p:tav tm="0">
                                          <p:val>
                                            <p:fltVal val="0"/>
                                          </p:val>
                                        </p:tav>
                                        <p:tav tm="100000">
                                          <p:val>
                                            <p:strVal val="#ppt_h"/>
                                          </p:val>
                                        </p:tav>
                                      </p:tavLst>
                                    </p:anim>
                                    <p:animEffect transition="in" filter="fade">
                                      <p:cBhvr>
                                        <p:cTn id="26" dur="3000"/>
                                        <p:tgtEl>
                                          <p:spTgt spid="12"/>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3000" fill="hold"/>
                                        <p:tgtEl>
                                          <p:spTgt spid="4"/>
                                        </p:tgtEl>
                                        <p:attrNameLst>
                                          <p:attrName>ppt_w</p:attrName>
                                        </p:attrNameLst>
                                      </p:cBhvr>
                                      <p:tavLst>
                                        <p:tav tm="0">
                                          <p:val>
                                            <p:fltVal val="0"/>
                                          </p:val>
                                        </p:tav>
                                        <p:tav tm="100000">
                                          <p:val>
                                            <p:strVal val="#ppt_w"/>
                                          </p:val>
                                        </p:tav>
                                      </p:tavLst>
                                    </p:anim>
                                    <p:anim calcmode="lin" valueType="num">
                                      <p:cBhvr>
                                        <p:cTn id="30" dur="3000" fill="hold"/>
                                        <p:tgtEl>
                                          <p:spTgt spid="4"/>
                                        </p:tgtEl>
                                        <p:attrNameLst>
                                          <p:attrName>ppt_h</p:attrName>
                                        </p:attrNameLst>
                                      </p:cBhvr>
                                      <p:tavLst>
                                        <p:tav tm="0">
                                          <p:val>
                                            <p:fltVal val="0"/>
                                          </p:val>
                                        </p:tav>
                                        <p:tav tm="100000">
                                          <p:val>
                                            <p:strVal val="#ppt_h"/>
                                          </p:val>
                                        </p:tav>
                                      </p:tavLst>
                                    </p:anim>
                                    <p:animEffect transition="in" filter="fade">
                                      <p:cBhvr>
                                        <p:cTn id="31" dur="3000"/>
                                        <p:tgtEl>
                                          <p:spTgt spid="4"/>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2055"/>
                                        </p:tgtEl>
                                        <p:attrNameLst>
                                          <p:attrName>style.visibility</p:attrName>
                                        </p:attrNameLst>
                                      </p:cBhvr>
                                      <p:to>
                                        <p:strVal val="visible"/>
                                      </p:to>
                                    </p:set>
                                    <p:anim calcmode="lin" valueType="num">
                                      <p:cBhvr>
                                        <p:cTn id="35" dur="3000" fill="hold"/>
                                        <p:tgtEl>
                                          <p:spTgt spid="2055"/>
                                        </p:tgtEl>
                                        <p:attrNameLst>
                                          <p:attrName>ppt_w</p:attrName>
                                        </p:attrNameLst>
                                      </p:cBhvr>
                                      <p:tavLst>
                                        <p:tav tm="0">
                                          <p:val>
                                            <p:fltVal val="0"/>
                                          </p:val>
                                        </p:tav>
                                        <p:tav tm="100000">
                                          <p:val>
                                            <p:strVal val="#ppt_w"/>
                                          </p:val>
                                        </p:tav>
                                      </p:tavLst>
                                    </p:anim>
                                    <p:anim calcmode="lin" valueType="num">
                                      <p:cBhvr>
                                        <p:cTn id="36" dur="3000" fill="hold"/>
                                        <p:tgtEl>
                                          <p:spTgt spid="2055"/>
                                        </p:tgtEl>
                                        <p:attrNameLst>
                                          <p:attrName>ppt_h</p:attrName>
                                        </p:attrNameLst>
                                      </p:cBhvr>
                                      <p:tavLst>
                                        <p:tav tm="0">
                                          <p:val>
                                            <p:fltVal val="0"/>
                                          </p:val>
                                        </p:tav>
                                        <p:tav tm="100000">
                                          <p:val>
                                            <p:strVal val="#ppt_h"/>
                                          </p:val>
                                        </p:tav>
                                      </p:tavLst>
                                    </p:anim>
                                    <p:animEffect transition="in" filter="fade">
                                      <p:cBhvr>
                                        <p:cTn id="37" dur="3000"/>
                                        <p:tgtEl>
                                          <p:spTgt spid="2055"/>
                                        </p:tgtEl>
                                      </p:cBhvr>
                                    </p:animEffect>
                                  </p:childTnLst>
                                </p:cTn>
                              </p:par>
                            </p:childTnLst>
                          </p:cTn>
                        </p:par>
                        <p:par>
                          <p:cTn id="38" fill="hold">
                            <p:stCondLst>
                              <p:cond delay="6000"/>
                            </p:stCondLst>
                            <p:childTnLst>
                              <p:par>
                                <p:cTn id="39" presetID="53" presetClass="entr" presetSubtype="0" fill="hold" nodeType="afterEffect">
                                  <p:stCondLst>
                                    <p:cond delay="0"/>
                                  </p:stCondLst>
                                  <p:childTnLst>
                                    <p:set>
                                      <p:cBhvr>
                                        <p:cTn id="40" dur="1" fill="hold">
                                          <p:stCondLst>
                                            <p:cond delay="0"/>
                                          </p:stCondLst>
                                        </p:cTn>
                                        <p:tgtEl>
                                          <p:spTgt spid="2053"/>
                                        </p:tgtEl>
                                        <p:attrNameLst>
                                          <p:attrName>style.visibility</p:attrName>
                                        </p:attrNameLst>
                                      </p:cBhvr>
                                      <p:to>
                                        <p:strVal val="visible"/>
                                      </p:to>
                                    </p:set>
                                    <p:anim calcmode="lin" valueType="num">
                                      <p:cBhvr>
                                        <p:cTn id="41" dur="5000" fill="hold"/>
                                        <p:tgtEl>
                                          <p:spTgt spid="2053"/>
                                        </p:tgtEl>
                                        <p:attrNameLst>
                                          <p:attrName>ppt_w</p:attrName>
                                        </p:attrNameLst>
                                      </p:cBhvr>
                                      <p:tavLst>
                                        <p:tav tm="0">
                                          <p:val>
                                            <p:fltVal val="0"/>
                                          </p:val>
                                        </p:tav>
                                        <p:tav tm="100000">
                                          <p:val>
                                            <p:strVal val="#ppt_w"/>
                                          </p:val>
                                        </p:tav>
                                      </p:tavLst>
                                    </p:anim>
                                    <p:anim calcmode="lin" valueType="num">
                                      <p:cBhvr>
                                        <p:cTn id="42" dur="5000" fill="hold"/>
                                        <p:tgtEl>
                                          <p:spTgt spid="2053"/>
                                        </p:tgtEl>
                                        <p:attrNameLst>
                                          <p:attrName>ppt_h</p:attrName>
                                        </p:attrNameLst>
                                      </p:cBhvr>
                                      <p:tavLst>
                                        <p:tav tm="0">
                                          <p:val>
                                            <p:fltVal val="0"/>
                                          </p:val>
                                        </p:tav>
                                        <p:tav tm="100000">
                                          <p:val>
                                            <p:strVal val="#ppt_h"/>
                                          </p:val>
                                        </p:tav>
                                      </p:tavLst>
                                    </p:anim>
                                    <p:animEffect transition="in" filter="fade">
                                      <p:cBhvr>
                                        <p:cTn id="43" dur="5000"/>
                                        <p:tgtEl>
                                          <p:spTgt spid="2053"/>
                                        </p:tgtEl>
                                      </p:cBhvr>
                                    </p:animEffect>
                                  </p:childTnLst>
                                </p:cTn>
                              </p:par>
                            </p:childTnLst>
                          </p:cTn>
                        </p:par>
                        <p:par>
                          <p:cTn id="44" fill="hold">
                            <p:stCondLst>
                              <p:cond delay="11000"/>
                            </p:stCondLst>
                            <p:childTnLst>
                              <p:par>
                                <p:cTn id="45" presetID="49" presetClass="path" presetSubtype="0" accel="50000" decel="50000" fill="hold" nodeType="afterEffect">
                                  <p:stCondLst>
                                    <p:cond delay="0"/>
                                  </p:stCondLst>
                                  <p:childTnLst>
                                    <p:animMotion origin="layout" path="M -3.61111E-6 -4.81481E-6 L 0.7415 0.34144 " pathEditMode="relative" rAng="0" ptsTypes="AA">
                                      <p:cBhvr>
                                        <p:cTn id="46" dur="5000" fill="hold"/>
                                        <p:tgtEl>
                                          <p:spTgt spid="2053"/>
                                        </p:tgtEl>
                                        <p:attrNameLst>
                                          <p:attrName>ppt_x</p:attrName>
                                          <p:attrName>ppt_y</p:attrName>
                                        </p:attrNameLst>
                                      </p:cBhvr>
                                      <p:rCtr x="371" y="171"/>
                                    </p:animMotion>
                                  </p:childTnLst>
                                </p:cTn>
                              </p:par>
                            </p:childTnLst>
                          </p:cTn>
                        </p:par>
                        <p:par>
                          <p:cTn id="47" fill="hold">
                            <p:stCondLst>
                              <p:cond delay="16000"/>
                            </p:stCondLst>
                            <p:childTnLst>
                              <p:par>
                                <p:cTn id="48" presetID="53" presetClass="entr" presetSubtype="0" fill="hold" nodeType="afterEffect">
                                  <p:stCondLst>
                                    <p:cond delay="0"/>
                                  </p:stCondLst>
                                  <p:childTnLst>
                                    <p:set>
                                      <p:cBhvr>
                                        <p:cTn id="49" dur="1" fill="hold">
                                          <p:stCondLst>
                                            <p:cond delay="0"/>
                                          </p:stCondLst>
                                        </p:cTn>
                                        <p:tgtEl>
                                          <p:spTgt spid="2054"/>
                                        </p:tgtEl>
                                        <p:attrNameLst>
                                          <p:attrName>style.visibility</p:attrName>
                                        </p:attrNameLst>
                                      </p:cBhvr>
                                      <p:to>
                                        <p:strVal val="visible"/>
                                      </p:to>
                                    </p:set>
                                    <p:anim calcmode="lin" valueType="num">
                                      <p:cBhvr>
                                        <p:cTn id="50" dur="5000" fill="hold"/>
                                        <p:tgtEl>
                                          <p:spTgt spid="2054"/>
                                        </p:tgtEl>
                                        <p:attrNameLst>
                                          <p:attrName>ppt_w</p:attrName>
                                        </p:attrNameLst>
                                      </p:cBhvr>
                                      <p:tavLst>
                                        <p:tav tm="0">
                                          <p:val>
                                            <p:fltVal val="0"/>
                                          </p:val>
                                        </p:tav>
                                        <p:tav tm="100000">
                                          <p:val>
                                            <p:strVal val="#ppt_w"/>
                                          </p:val>
                                        </p:tav>
                                      </p:tavLst>
                                    </p:anim>
                                    <p:anim calcmode="lin" valueType="num">
                                      <p:cBhvr>
                                        <p:cTn id="51" dur="5000" fill="hold"/>
                                        <p:tgtEl>
                                          <p:spTgt spid="2054"/>
                                        </p:tgtEl>
                                        <p:attrNameLst>
                                          <p:attrName>ppt_h</p:attrName>
                                        </p:attrNameLst>
                                      </p:cBhvr>
                                      <p:tavLst>
                                        <p:tav tm="0">
                                          <p:val>
                                            <p:fltVal val="0"/>
                                          </p:val>
                                        </p:tav>
                                        <p:tav tm="100000">
                                          <p:val>
                                            <p:strVal val="#ppt_h"/>
                                          </p:val>
                                        </p:tav>
                                      </p:tavLst>
                                    </p:anim>
                                    <p:animEffect transition="in" filter="fade">
                                      <p:cBhvr>
                                        <p:cTn id="52" dur="5000"/>
                                        <p:tgtEl>
                                          <p:spTgt spid="2054"/>
                                        </p:tgtEl>
                                      </p:cBhvr>
                                    </p:animEffect>
                                  </p:childTnLst>
                                </p:cTn>
                              </p:par>
                            </p:childTnLst>
                          </p:cTn>
                        </p:par>
                        <p:par>
                          <p:cTn id="53" fill="hold">
                            <p:stCondLst>
                              <p:cond delay="21000"/>
                            </p:stCondLst>
                            <p:childTnLst>
                              <p:par>
                                <p:cTn id="54" presetID="49" presetClass="path" presetSubtype="0" accel="50000" decel="50000" fill="hold" nodeType="afterEffect">
                                  <p:stCondLst>
                                    <p:cond delay="0"/>
                                  </p:stCondLst>
                                  <p:childTnLst>
                                    <p:animMotion origin="layout" path="M 0.02483 0.00533 L 0.48941 0.21551 " pathEditMode="relative" rAng="0" ptsTypes="AA">
                                      <p:cBhvr>
                                        <p:cTn id="55" dur="5000" fill="hold"/>
                                        <p:tgtEl>
                                          <p:spTgt spid="2054"/>
                                        </p:tgtEl>
                                        <p:attrNameLst>
                                          <p:attrName>ppt_x</p:attrName>
                                          <p:attrName>ppt_y</p:attrName>
                                        </p:attrNameLst>
                                      </p:cBhvr>
                                      <p:rCtr x="232" y="105"/>
                                    </p:animMotion>
                                  </p:childTnLst>
                                </p:cTn>
                              </p:par>
                            </p:childTnLst>
                          </p:cTn>
                        </p:par>
                        <p:par>
                          <p:cTn id="56" fill="hold">
                            <p:stCondLst>
                              <p:cond delay="26000"/>
                            </p:stCondLst>
                            <p:childTnLst>
                              <p:par>
                                <p:cTn id="57" presetID="53" presetClass="entr" presetSubtype="0" fill="hold" nodeType="afterEffect">
                                  <p:stCondLst>
                                    <p:cond delay="0"/>
                                  </p:stCondLst>
                                  <p:childTnLst>
                                    <p:set>
                                      <p:cBhvr>
                                        <p:cTn id="58" dur="1" fill="hold">
                                          <p:stCondLst>
                                            <p:cond delay="0"/>
                                          </p:stCondLst>
                                        </p:cTn>
                                        <p:tgtEl>
                                          <p:spTgt spid="2052"/>
                                        </p:tgtEl>
                                        <p:attrNameLst>
                                          <p:attrName>style.visibility</p:attrName>
                                        </p:attrNameLst>
                                      </p:cBhvr>
                                      <p:to>
                                        <p:strVal val="visible"/>
                                      </p:to>
                                    </p:set>
                                    <p:anim calcmode="lin" valueType="num">
                                      <p:cBhvr>
                                        <p:cTn id="59" dur="5000" fill="hold"/>
                                        <p:tgtEl>
                                          <p:spTgt spid="2052"/>
                                        </p:tgtEl>
                                        <p:attrNameLst>
                                          <p:attrName>ppt_w</p:attrName>
                                        </p:attrNameLst>
                                      </p:cBhvr>
                                      <p:tavLst>
                                        <p:tav tm="0">
                                          <p:val>
                                            <p:fltVal val="0"/>
                                          </p:val>
                                        </p:tav>
                                        <p:tav tm="100000">
                                          <p:val>
                                            <p:strVal val="#ppt_w"/>
                                          </p:val>
                                        </p:tav>
                                      </p:tavLst>
                                    </p:anim>
                                    <p:anim calcmode="lin" valueType="num">
                                      <p:cBhvr>
                                        <p:cTn id="60" dur="5000" fill="hold"/>
                                        <p:tgtEl>
                                          <p:spTgt spid="2052"/>
                                        </p:tgtEl>
                                        <p:attrNameLst>
                                          <p:attrName>ppt_h</p:attrName>
                                        </p:attrNameLst>
                                      </p:cBhvr>
                                      <p:tavLst>
                                        <p:tav tm="0">
                                          <p:val>
                                            <p:fltVal val="0"/>
                                          </p:val>
                                        </p:tav>
                                        <p:tav tm="100000">
                                          <p:val>
                                            <p:strVal val="#ppt_h"/>
                                          </p:val>
                                        </p:tav>
                                      </p:tavLst>
                                    </p:anim>
                                    <p:animEffect transition="in" filter="fade">
                                      <p:cBhvr>
                                        <p:cTn id="61" dur="5000"/>
                                        <p:tgtEl>
                                          <p:spTgt spid="2052"/>
                                        </p:tgtEl>
                                      </p:cBhvr>
                                    </p:animEffect>
                                  </p:childTnLst>
                                </p:cTn>
                              </p:par>
                            </p:childTnLst>
                          </p:cTn>
                        </p:par>
                        <p:par>
                          <p:cTn id="62" fill="hold">
                            <p:stCondLst>
                              <p:cond delay="31000"/>
                            </p:stCondLst>
                            <p:childTnLst>
                              <p:par>
                                <p:cTn id="63" presetID="49" presetClass="path" presetSubtype="0" accel="50000" decel="50000" fill="hold" nodeType="afterEffect">
                                  <p:stCondLst>
                                    <p:cond delay="0"/>
                                  </p:stCondLst>
                                  <p:childTnLst>
                                    <p:animMotion origin="layout" path="M 0.02465 0.01597 L 0.26076 0.12107 " pathEditMode="relative" rAng="0" ptsTypes="AA">
                                      <p:cBhvr>
                                        <p:cTn id="64" dur="5000" fill="hold"/>
                                        <p:tgtEl>
                                          <p:spTgt spid="2052"/>
                                        </p:tgtEl>
                                        <p:attrNameLst>
                                          <p:attrName>ppt_x</p:attrName>
                                          <p:attrName>ppt_y</p:attrName>
                                        </p:attrNameLst>
                                      </p:cBhvr>
                                      <p:rCtr x="118" y="53"/>
                                    </p:animMotion>
                                  </p:childTnLst>
                                </p:cTn>
                              </p:par>
                            </p:childTnLst>
                          </p:cTn>
                        </p:par>
                        <p:par>
                          <p:cTn id="65" fill="hold">
                            <p:stCondLst>
                              <p:cond delay="36000"/>
                            </p:stCondLst>
                            <p:childTnLst>
                              <p:par>
                                <p:cTn id="66" presetID="53" presetClass="entr" presetSubtype="0" fill="hold" nodeType="afterEffect">
                                  <p:stCondLst>
                                    <p:cond delay="0"/>
                                  </p:stCondLst>
                                  <p:childTnLst>
                                    <p:set>
                                      <p:cBhvr>
                                        <p:cTn id="67" dur="1" fill="hold">
                                          <p:stCondLst>
                                            <p:cond delay="0"/>
                                          </p:stCondLst>
                                        </p:cTn>
                                        <p:tgtEl>
                                          <p:spTgt spid="2050"/>
                                        </p:tgtEl>
                                        <p:attrNameLst>
                                          <p:attrName>style.visibility</p:attrName>
                                        </p:attrNameLst>
                                      </p:cBhvr>
                                      <p:to>
                                        <p:strVal val="visible"/>
                                      </p:to>
                                    </p:set>
                                    <p:anim calcmode="lin" valueType="num">
                                      <p:cBhvr>
                                        <p:cTn id="68" dur="5000" fill="hold"/>
                                        <p:tgtEl>
                                          <p:spTgt spid="2050"/>
                                        </p:tgtEl>
                                        <p:attrNameLst>
                                          <p:attrName>ppt_w</p:attrName>
                                        </p:attrNameLst>
                                      </p:cBhvr>
                                      <p:tavLst>
                                        <p:tav tm="0">
                                          <p:val>
                                            <p:fltVal val="0"/>
                                          </p:val>
                                        </p:tav>
                                        <p:tav tm="100000">
                                          <p:val>
                                            <p:strVal val="#ppt_w"/>
                                          </p:val>
                                        </p:tav>
                                      </p:tavLst>
                                    </p:anim>
                                    <p:anim calcmode="lin" valueType="num">
                                      <p:cBhvr>
                                        <p:cTn id="69" dur="5000" fill="hold"/>
                                        <p:tgtEl>
                                          <p:spTgt spid="2050"/>
                                        </p:tgtEl>
                                        <p:attrNameLst>
                                          <p:attrName>ppt_h</p:attrName>
                                        </p:attrNameLst>
                                      </p:cBhvr>
                                      <p:tavLst>
                                        <p:tav tm="0">
                                          <p:val>
                                            <p:fltVal val="0"/>
                                          </p:val>
                                        </p:tav>
                                        <p:tav tm="100000">
                                          <p:val>
                                            <p:strVal val="#ppt_h"/>
                                          </p:val>
                                        </p:tav>
                                      </p:tavLst>
                                    </p:anim>
                                    <p:animEffect transition="in" filter="fade">
                                      <p:cBhvr>
                                        <p:cTn id="70" dur="5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C:\Мои документы\писатели\Советские\Грин Алекс\урок Грин\Книги Грина\сканирование0075.jpg"/>
          <p:cNvPicPr>
            <a:picLocks noChangeAspect="1" noChangeArrowheads="1"/>
          </p:cNvPicPr>
          <p:nvPr/>
        </p:nvPicPr>
        <p:blipFill>
          <a:blip r:embed="rId3" cstate="print">
            <a:lum contrast="40000"/>
          </a:blip>
          <a:srcRect t="11677" r="1896"/>
          <a:stretch>
            <a:fillRect/>
          </a:stretch>
        </p:blipFill>
        <p:spPr bwMode="auto">
          <a:xfrm>
            <a:off x="100444" y="1500174"/>
            <a:ext cx="2447511" cy="3071834"/>
          </a:xfrm>
          <a:prstGeom prst="rect">
            <a:avLst/>
          </a:prstGeom>
          <a:ln>
            <a:noFill/>
          </a:ln>
          <a:effectLst>
            <a:softEdge rad="112500"/>
          </a:effectLst>
        </p:spPr>
      </p:pic>
      <p:sp>
        <p:nvSpPr>
          <p:cNvPr id="3" name="TextBox 2"/>
          <p:cNvSpPr txBox="1"/>
          <p:nvPr/>
        </p:nvSpPr>
        <p:spPr>
          <a:xfrm>
            <a:off x="2000232" y="285728"/>
            <a:ext cx="6429420" cy="1015663"/>
          </a:xfrm>
          <a:prstGeom prst="rect">
            <a:avLst/>
          </a:prstGeom>
          <a:noFill/>
        </p:spPr>
        <p:txBody>
          <a:bodyPr wrap="square" rtlCol="0">
            <a:spAutoFit/>
          </a:bodyPr>
          <a:lstStyle/>
          <a:p>
            <a:pPr algn="ctr">
              <a:lnSpc>
                <a:spcPts val="3600"/>
              </a:lnSpc>
            </a:pPr>
            <a:r>
              <a:rPr lang="ru-RU" sz="3600" b="1" i="1"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«Неистовый мечтатель» </a:t>
            </a:r>
          </a:p>
          <a:p>
            <a:pPr algn="ctr">
              <a:lnSpc>
                <a:spcPts val="3600"/>
              </a:lnSpc>
            </a:pPr>
            <a:r>
              <a:rPr lang="ru-RU" sz="3600" b="1" i="1"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А.Грин  и  его  книги</a:t>
            </a:r>
            <a:endParaRPr lang="ru-RU" sz="3600" b="1" i="1"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pic>
        <p:nvPicPr>
          <p:cNvPr id="4" name="Picture 2" descr="E:\К юбилею Грина\Алые паруса.jpg"/>
          <p:cNvPicPr>
            <a:picLocks noChangeAspect="1" noChangeArrowheads="1"/>
          </p:cNvPicPr>
          <p:nvPr/>
        </p:nvPicPr>
        <p:blipFill>
          <a:blip r:embed="rId4" cstate="print"/>
          <a:srcRect l="14800" t="10508" r="28171" b="18434"/>
          <a:stretch>
            <a:fillRect/>
          </a:stretch>
        </p:blipFill>
        <p:spPr bwMode="auto">
          <a:xfrm flipH="1">
            <a:off x="8237313" y="0"/>
            <a:ext cx="906687" cy="857232"/>
          </a:xfrm>
          <a:prstGeom prst="ellipse">
            <a:avLst/>
          </a:prstGeom>
          <a:ln>
            <a:noFill/>
          </a:ln>
          <a:effectLst>
            <a:softEdge rad="112500"/>
          </a:effectLst>
        </p:spPr>
      </p:pic>
      <p:pic>
        <p:nvPicPr>
          <p:cNvPr id="7" name="Picture 1" descr="E:\К юбилею Грина\Грин.jpg"/>
          <p:cNvPicPr>
            <a:picLocks noChangeAspect="1" noChangeArrowheads="1"/>
          </p:cNvPicPr>
          <p:nvPr/>
        </p:nvPicPr>
        <p:blipFill>
          <a:blip r:embed="rId5"/>
          <a:srcRect/>
          <a:stretch>
            <a:fillRect/>
          </a:stretch>
        </p:blipFill>
        <p:spPr bwMode="auto">
          <a:xfrm>
            <a:off x="285720" y="0"/>
            <a:ext cx="1428760" cy="1659915"/>
          </a:xfrm>
          <a:prstGeom prst="roundRect">
            <a:avLst/>
          </a:prstGeom>
          <a:ln>
            <a:noFill/>
          </a:ln>
          <a:effectLst>
            <a:softEdge rad="112500"/>
          </a:effectLst>
        </p:spPr>
      </p:pic>
      <p:sp>
        <p:nvSpPr>
          <p:cNvPr id="10" name="Прямоугольник 9"/>
          <p:cNvSpPr/>
          <p:nvPr/>
        </p:nvSpPr>
        <p:spPr>
          <a:xfrm>
            <a:off x="214282" y="5286388"/>
            <a:ext cx="4071966" cy="1374735"/>
          </a:xfrm>
          <a:prstGeom prst="rect">
            <a:avLst/>
          </a:prstGeom>
        </p:spPr>
        <p:txBody>
          <a:bodyPr wrap="square">
            <a:spAutoFit/>
          </a:bodyPr>
          <a:lstStyle/>
          <a:p>
            <a:pPr lvl="0">
              <a:lnSpc>
                <a:spcPts val="1000"/>
              </a:lnSpc>
            </a:pPr>
            <a:r>
              <a:rPr lang="ru-RU" sz="1400" b="1" i="1" dirty="0" smtClean="0">
                <a:solidFill>
                  <a:srgbClr val="1F497D">
                    <a:lumMod val="75000"/>
                  </a:srgbClr>
                </a:solidFill>
                <a:latin typeface="Times New Roman" pitchFamily="18" charset="0"/>
                <a:cs typeface="Times New Roman" pitchFamily="18" charset="0"/>
              </a:rPr>
              <a:t>     </a:t>
            </a:r>
            <a:r>
              <a:rPr lang="ru-RU" sz="1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своих воспоминаниях о писателе Юрий </a:t>
            </a:r>
            <a:r>
              <a:rPr lang="ru-RU" sz="12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Олеша</a:t>
            </a:r>
            <a:r>
              <a:rPr lang="ru-RU" sz="1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приводит любопытную характеристику романа «Блистающий мир», данную самим автором:"Когда я выразил Грину свое восхищение по поводу того, какая поистине превосходная тема для фантастического романа пришла ему в голову (летающий человек!), он почти оскорбился. </a:t>
            </a:r>
          </a:p>
          <a:p>
            <a:pPr lvl="0">
              <a:lnSpc>
                <a:spcPts val="1000"/>
              </a:lnSpc>
            </a:pPr>
            <a:r>
              <a:rPr lang="ru-RU" sz="1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Как это для фантастического романа? Это символический роман, а не фантастический! Это вовсе не человек  летает, это парение духа!"</a:t>
            </a:r>
            <a:endParaRPr lang="ru-RU" sz="12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2" name="TextBox 11"/>
          <p:cNvSpPr txBox="1"/>
          <p:nvPr/>
        </p:nvSpPr>
        <p:spPr>
          <a:xfrm>
            <a:off x="5286380" y="1285860"/>
            <a:ext cx="3643338" cy="1169551"/>
          </a:xfrm>
          <a:prstGeom prst="rect">
            <a:avLst/>
          </a:prstGeom>
          <a:noFill/>
        </p:spPr>
        <p:txBody>
          <a:bodyPr wrap="square" rtlCol="0">
            <a:spAutoFit/>
          </a:bodyPr>
          <a:lstStyle/>
          <a:p>
            <a:pPr algn="ctr">
              <a:lnSpc>
                <a:spcPts val="1200"/>
              </a:lnSpc>
            </a:pPr>
            <a:r>
              <a:rPr lang="ru-RU" sz="1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«Значение каждого писателя определяется тем, как он действует на нас, какие чувства, мысли и поступки вызывают его книги… </a:t>
            </a:r>
          </a:p>
          <a:p>
            <a:pPr algn="ctr">
              <a:lnSpc>
                <a:spcPts val="1200"/>
              </a:lnSpc>
            </a:pPr>
            <a:r>
              <a:rPr lang="ru-RU" sz="1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Грин умер, оставив нам решать вопрос, нужны ли нашему времени такие неистовые мечтатели, каким был он».(К.Паустовский)</a:t>
            </a:r>
            <a:endParaRPr lang="ru-RU"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055" name="Picture 7" descr="C:\Мои документы\писатели\Советские\Грин Алекс\урок Грин\Книги Грина\сканирование0074.jpg"/>
          <p:cNvPicPr>
            <a:picLocks noChangeAspect="1" noChangeArrowheads="1"/>
          </p:cNvPicPr>
          <p:nvPr/>
        </p:nvPicPr>
        <p:blipFill>
          <a:blip r:embed="rId6" cstate="print">
            <a:lum contrast="40000"/>
          </a:blip>
          <a:srcRect l="44434" t="33169"/>
          <a:stretch>
            <a:fillRect/>
          </a:stretch>
        </p:blipFill>
        <p:spPr bwMode="auto">
          <a:xfrm>
            <a:off x="1285852" y="1714488"/>
            <a:ext cx="1874653" cy="3143272"/>
          </a:xfrm>
          <a:prstGeom prst="rect">
            <a:avLst/>
          </a:prstGeom>
          <a:ln>
            <a:noFill/>
          </a:ln>
          <a:effectLst>
            <a:softEdge rad="112500"/>
          </a:effectLst>
        </p:spPr>
      </p:pic>
      <p:pic>
        <p:nvPicPr>
          <p:cNvPr id="2051" name="Picture 3" descr="C:\Мои документы\писатели\Советские\Грин Алекс\урок Грин\Книги Грина\сканирование0070.jpg"/>
          <p:cNvPicPr>
            <a:picLocks noChangeAspect="1" noChangeArrowheads="1"/>
          </p:cNvPicPr>
          <p:nvPr/>
        </p:nvPicPr>
        <p:blipFill>
          <a:blip r:embed="rId7" cstate="print">
            <a:lum bright="-10000" contrast="40000"/>
          </a:blip>
          <a:srcRect l="39121" t="31849"/>
          <a:stretch>
            <a:fillRect/>
          </a:stretch>
        </p:blipFill>
        <p:spPr bwMode="auto">
          <a:xfrm>
            <a:off x="2143108" y="2000240"/>
            <a:ext cx="2000264" cy="3121574"/>
          </a:xfrm>
          <a:prstGeom prst="rect">
            <a:avLst/>
          </a:prstGeom>
          <a:ln>
            <a:noFill/>
          </a:ln>
          <a:effectLst>
            <a:softEdge rad="112500"/>
          </a:effectLst>
        </p:spPr>
      </p:pic>
      <p:pic>
        <p:nvPicPr>
          <p:cNvPr id="2052" name="Picture 4" descr="C:\Мои документы\писатели\Советские\Грин Алекс\урок Грин\Книги Грина\сканирование0071.jpg"/>
          <p:cNvPicPr>
            <a:picLocks noChangeAspect="1" noChangeArrowheads="1"/>
          </p:cNvPicPr>
          <p:nvPr/>
        </p:nvPicPr>
        <p:blipFill>
          <a:blip r:embed="rId8" cstate="print">
            <a:lum contrast="40000"/>
          </a:blip>
          <a:srcRect l="40815" t="33615"/>
          <a:stretch>
            <a:fillRect/>
          </a:stretch>
        </p:blipFill>
        <p:spPr bwMode="auto">
          <a:xfrm>
            <a:off x="3071802" y="2214554"/>
            <a:ext cx="2055860" cy="3214710"/>
          </a:xfrm>
          <a:prstGeom prst="rect">
            <a:avLst/>
          </a:prstGeom>
          <a:ln>
            <a:noFill/>
          </a:ln>
          <a:effectLst>
            <a:softEdge rad="112500"/>
          </a:effectLst>
        </p:spPr>
      </p:pic>
      <p:pic>
        <p:nvPicPr>
          <p:cNvPr id="2053" name="Picture 5" descr="C:\Мои документы\писатели\Советские\Грин Алекс\урок Грин\Книги Грина\сканирование0072.jpg"/>
          <p:cNvPicPr>
            <a:picLocks noChangeAspect="1" noChangeArrowheads="1"/>
          </p:cNvPicPr>
          <p:nvPr/>
        </p:nvPicPr>
        <p:blipFill>
          <a:blip r:embed="rId9" cstate="print">
            <a:lum bright="-10000" contrast="40000"/>
          </a:blip>
          <a:srcRect l="39716" t="30453"/>
          <a:stretch>
            <a:fillRect/>
          </a:stretch>
        </p:blipFill>
        <p:spPr bwMode="auto">
          <a:xfrm>
            <a:off x="3929058" y="2500306"/>
            <a:ext cx="2000263" cy="3216968"/>
          </a:xfrm>
          <a:prstGeom prst="rect">
            <a:avLst/>
          </a:prstGeom>
          <a:ln>
            <a:noFill/>
          </a:ln>
          <a:effectLst>
            <a:softEdge rad="112500"/>
          </a:effectLst>
        </p:spPr>
      </p:pic>
      <p:pic>
        <p:nvPicPr>
          <p:cNvPr id="2054" name="Picture 6" descr="C:\Мои документы\писатели\Советские\Грин Алекс\урок Грин\Книги Грина\сканирование0073.jpg"/>
          <p:cNvPicPr>
            <a:picLocks noChangeAspect="1" noChangeArrowheads="1"/>
          </p:cNvPicPr>
          <p:nvPr/>
        </p:nvPicPr>
        <p:blipFill>
          <a:blip r:embed="rId10" cstate="print">
            <a:lum bright="-10000" contrast="40000"/>
          </a:blip>
          <a:srcRect l="35607" t="29270"/>
          <a:stretch>
            <a:fillRect/>
          </a:stretch>
        </p:blipFill>
        <p:spPr bwMode="auto">
          <a:xfrm>
            <a:off x="4714876" y="3000372"/>
            <a:ext cx="2006055" cy="3071834"/>
          </a:xfrm>
          <a:prstGeom prst="rect">
            <a:avLst/>
          </a:prstGeom>
          <a:ln>
            <a:noFill/>
          </a:ln>
          <a:effectLst>
            <a:softEdge rad="112500"/>
          </a:effectLst>
        </p:spPr>
      </p:pic>
      <p:pic>
        <p:nvPicPr>
          <p:cNvPr id="2057" name="Picture 9" descr="C:\Мои документы\писатели\Советские\Грин Алекс\урок Грин\Книги Грина\сканирование0077.jpg"/>
          <p:cNvPicPr>
            <a:picLocks noChangeAspect="1" noChangeArrowheads="1"/>
          </p:cNvPicPr>
          <p:nvPr/>
        </p:nvPicPr>
        <p:blipFill>
          <a:blip r:embed="rId11" cstate="print">
            <a:lum contrast="40000"/>
          </a:blip>
          <a:srcRect t="9978" r="5709"/>
          <a:stretch>
            <a:fillRect/>
          </a:stretch>
        </p:blipFill>
        <p:spPr bwMode="auto">
          <a:xfrm>
            <a:off x="5643570" y="3571876"/>
            <a:ext cx="2146961" cy="2857520"/>
          </a:xfrm>
          <a:prstGeom prst="rect">
            <a:avLst/>
          </a:prstGeom>
          <a:ln>
            <a:noFill/>
          </a:ln>
          <a:effectLst>
            <a:softEdge rad="112500"/>
          </a:effectLst>
        </p:spPr>
      </p:pic>
      <p:pic>
        <p:nvPicPr>
          <p:cNvPr id="2050" name="Picture 2" descr="C:\Мои документы\писатели\Советские\Грин Алекс\урок Грин\Книги Грина\сканирование0069.jpg"/>
          <p:cNvPicPr>
            <a:picLocks noChangeAspect="1" noChangeArrowheads="1"/>
          </p:cNvPicPr>
          <p:nvPr/>
        </p:nvPicPr>
        <p:blipFill>
          <a:blip r:embed="rId12" cstate="print">
            <a:lum bright="-10000" contrast="40000"/>
          </a:blip>
          <a:srcRect l="47646" b="44712"/>
          <a:stretch>
            <a:fillRect/>
          </a:stretch>
        </p:blipFill>
        <p:spPr bwMode="auto">
          <a:xfrm>
            <a:off x="6908412" y="3929066"/>
            <a:ext cx="2066253" cy="2928934"/>
          </a:xfrm>
          <a:prstGeom prst="rect">
            <a:avLst/>
          </a:prstGeom>
          <a:ln>
            <a:noFill/>
          </a:ln>
          <a:effectLst>
            <a:softEdge rad="112500"/>
          </a:effectLst>
        </p:spPr>
      </p:pic>
      <p:sp>
        <p:nvSpPr>
          <p:cNvPr id="9" name="Управляющая кнопка: звук 8">
            <a:hlinkClick r:id="rId14" action="ppaction://hlinkfile" highlightClick="1">
              <a:snd r:embed="rId13" name="applause.wav" builtIn="1"/>
            </a:hlinkClick>
          </p:cNvPr>
          <p:cNvSpPr/>
          <p:nvPr/>
        </p:nvSpPr>
        <p:spPr>
          <a:xfrm>
            <a:off x="8643966" y="6572248"/>
            <a:ext cx="285752" cy="285752"/>
          </a:xfrm>
          <a:prstGeom prst="actionButtonSou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slow">
    <p:zoom/>
    <p:sndAc>
      <p:stSnd>
        <p:snd r:embed="rId2"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fltVal val="0"/>
                                          </p:val>
                                        </p:tav>
                                        <p:tav tm="100000">
                                          <p:val>
                                            <p:strVal val="#ppt_w"/>
                                          </p:val>
                                        </p:tav>
                                      </p:tavLst>
                                    </p:anim>
                                    <p:anim calcmode="lin" valueType="num">
                                      <p:cBhvr>
                                        <p:cTn id="13" dur="3000" fill="hold"/>
                                        <p:tgtEl>
                                          <p:spTgt spid="4"/>
                                        </p:tgtEl>
                                        <p:attrNameLst>
                                          <p:attrName>ppt_h</p:attrName>
                                        </p:attrNameLst>
                                      </p:cBhvr>
                                      <p:tavLst>
                                        <p:tav tm="0">
                                          <p:val>
                                            <p:fltVal val="0"/>
                                          </p:val>
                                        </p:tav>
                                        <p:tav tm="100000">
                                          <p:val>
                                            <p:strVal val="#ppt_h"/>
                                          </p:val>
                                        </p:tav>
                                      </p:tavLst>
                                    </p:anim>
                                    <p:animEffect transition="in" filter="fade">
                                      <p:cBhvr>
                                        <p:cTn id="14" dur="3000"/>
                                        <p:tgtEl>
                                          <p:spTgt spid="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3000" fill="hold"/>
                                        <p:tgtEl>
                                          <p:spTgt spid="12"/>
                                        </p:tgtEl>
                                        <p:attrNameLst>
                                          <p:attrName>ppt_w</p:attrName>
                                        </p:attrNameLst>
                                      </p:cBhvr>
                                      <p:tavLst>
                                        <p:tav tm="0">
                                          <p:val>
                                            <p:fltVal val="0"/>
                                          </p:val>
                                        </p:tav>
                                        <p:tav tm="100000">
                                          <p:val>
                                            <p:strVal val="#ppt_w"/>
                                          </p:val>
                                        </p:tav>
                                      </p:tavLst>
                                    </p:anim>
                                    <p:anim calcmode="lin" valueType="num">
                                      <p:cBhvr>
                                        <p:cTn id="18" dur="3000" fill="hold"/>
                                        <p:tgtEl>
                                          <p:spTgt spid="12"/>
                                        </p:tgtEl>
                                        <p:attrNameLst>
                                          <p:attrName>ppt_h</p:attrName>
                                        </p:attrNameLst>
                                      </p:cBhvr>
                                      <p:tavLst>
                                        <p:tav tm="0">
                                          <p:val>
                                            <p:fltVal val="0"/>
                                          </p:val>
                                        </p:tav>
                                        <p:tav tm="100000">
                                          <p:val>
                                            <p:strVal val="#ppt_h"/>
                                          </p:val>
                                        </p:tav>
                                      </p:tavLst>
                                    </p:anim>
                                    <p:animEffect transition="in" filter="fade">
                                      <p:cBhvr>
                                        <p:cTn id="19" dur="3000"/>
                                        <p:tgtEl>
                                          <p:spTgt spid="12"/>
                                        </p:tgtEl>
                                      </p:cBhvr>
                                    </p:animEffect>
                                  </p:childTnLst>
                                </p:cTn>
                              </p:par>
                              <p:par>
                                <p:cTn id="20" presetID="53"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3000" fill="hold"/>
                                        <p:tgtEl>
                                          <p:spTgt spid="7"/>
                                        </p:tgtEl>
                                        <p:attrNameLst>
                                          <p:attrName>ppt_w</p:attrName>
                                        </p:attrNameLst>
                                      </p:cBhvr>
                                      <p:tavLst>
                                        <p:tav tm="0">
                                          <p:val>
                                            <p:fltVal val="0"/>
                                          </p:val>
                                        </p:tav>
                                        <p:tav tm="100000">
                                          <p:val>
                                            <p:strVal val="#ppt_w"/>
                                          </p:val>
                                        </p:tav>
                                      </p:tavLst>
                                    </p:anim>
                                    <p:anim calcmode="lin" valueType="num">
                                      <p:cBhvr>
                                        <p:cTn id="23" dur="3000" fill="hold"/>
                                        <p:tgtEl>
                                          <p:spTgt spid="7"/>
                                        </p:tgtEl>
                                        <p:attrNameLst>
                                          <p:attrName>ppt_h</p:attrName>
                                        </p:attrNameLst>
                                      </p:cBhvr>
                                      <p:tavLst>
                                        <p:tav tm="0">
                                          <p:val>
                                            <p:fltVal val="0"/>
                                          </p:val>
                                        </p:tav>
                                        <p:tav tm="100000">
                                          <p:val>
                                            <p:strVal val="#ppt_h"/>
                                          </p:val>
                                        </p:tav>
                                      </p:tavLst>
                                    </p:anim>
                                    <p:animEffect transition="in" filter="fade">
                                      <p:cBhvr>
                                        <p:cTn id="24" dur="3000"/>
                                        <p:tgtEl>
                                          <p:spTgt spid="7"/>
                                        </p:tgtEl>
                                      </p:cBhvr>
                                    </p:animEffect>
                                  </p:childTnLst>
                                </p:cTn>
                              </p:par>
                              <p:par>
                                <p:cTn id="25" presetID="53" presetClass="entr" presetSubtype="0"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p:cTn id="27" dur="3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8" dur="3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9" dur="3000"/>
                                        <p:tgtEl>
                                          <p:spTgt spid="10">
                                            <p:txEl>
                                              <p:pRg st="0" end="0"/>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 calcmode="lin" valueType="num">
                                      <p:cBhvr>
                                        <p:cTn id="32" dur="3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3" dur="30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34" dur="3000"/>
                                        <p:tgtEl>
                                          <p:spTgt spid="1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anim calcmode="lin" valueType="num">
                                      <p:cBhvr>
                                        <p:cTn id="39" dur="3000" fill="hold"/>
                                        <p:tgtEl>
                                          <p:spTgt spid="2056"/>
                                        </p:tgtEl>
                                        <p:attrNameLst>
                                          <p:attrName>ppt_w</p:attrName>
                                        </p:attrNameLst>
                                      </p:cBhvr>
                                      <p:tavLst>
                                        <p:tav tm="0">
                                          <p:val>
                                            <p:fltVal val="0"/>
                                          </p:val>
                                        </p:tav>
                                        <p:tav tm="100000">
                                          <p:val>
                                            <p:strVal val="#ppt_w"/>
                                          </p:val>
                                        </p:tav>
                                      </p:tavLst>
                                    </p:anim>
                                    <p:anim calcmode="lin" valueType="num">
                                      <p:cBhvr>
                                        <p:cTn id="40" dur="3000" fill="hold"/>
                                        <p:tgtEl>
                                          <p:spTgt spid="2056"/>
                                        </p:tgtEl>
                                        <p:attrNameLst>
                                          <p:attrName>ppt_h</p:attrName>
                                        </p:attrNameLst>
                                      </p:cBhvr>
                                      <p:tavLst>
                                        <p:tav tm="0">
                                          <p:val>
                                            <p:fltVal val="0"/>
                                          </p:val>
                                        </p:tav>
                                        <p:tav tm="100000">
                                          <p:val>
                                            <p:strVal val="#ppt_h"/>
                                          </p:val>
                                        </p:tav>
                                      </p:tavLst>
                                    </p:anim>
                                    <p:animEffect transition="in" filter="fade">
                                      <p:cBhvr>
                                        <p:cTn id="41" dur="3000"/>
                                        <p:tgtEl>
                                          <p:spTgt spid="2056"/>
                                        </p:tgtEl>
                                      </p:cBhvr>
                                    </p:animEffect>
                                  </p:childTnLst>
                                </p:cTn>
                              </p:par>
                            </p:childTnLst>
                          </p:cTn>
                        </p:par>
                        <p:par>
                          <p:cTn id="42" fill="hold">
                            <p:stCondLst>
                              <p:cond delay="3000"/>
                            </p:stCondLst>
                            <p:childTnLst>
                              <p:par>
                                <p:cTn id="43" presetID="53" presetClass="entr" presetSubtype="0" fill="hold" nodeType="afterEffect">
                                  <p:stCondLst>
                                    <p:cond delay="0"/>
                                  </p:stCondLst>
                                  <p:childTnLst>
                                    <p:set>
                                      <p:cBhvr>
                                        <p:cTn id="44" dur="1" fill="hold">
                                          <p:stCondLst>
                                            <p:cond delay="0"/>
                                          </p:stCondLst>
                                        </p:cTn>
                                        <p:tgtEl>
                                          <p:spTgt spid="2055"/>
                                        </p:tgtEl>
                                        <p:attrNameLst>
                                          <p:attrName>style.visibility</p:attrName>
                                        </p:attrNameLst>
                                      </p:cBhvr>
                                      <p:to>
                                        <p:strVal val="visible"/>
                                      </p:to>
                                    </p:set>
                                    <p:anim calcmode="lin" valueType="num">
                                      <p:cBhvr>
                                        <p:cTn id="45" dur="3000" fill="hold"/>
                                        <p:tgtEl>
                                          <p:spTgt spid="2055"/>
                                        </p:tgtEl>
                                        <p:attrNameLst>
                                          <p:attrName>ppt_w</p:attrName>
                                        </p:attrNameLst>
                                      </p:cBhvr>
                                      <p:tavLst>
                                        <p:tav tm="0">
                                          <p:val>
                                            <p:fltVal val="0"/>
                                          </p:val>
                                        </p:tav>
                                        <p:tav tm="100000">
                                          <p:val>
                                            <p:strVal val="#ppt_w"/>
                                          </p:val>
                                        </p:tav>
                                      </p:tavLst>
                                    </p:anim>
                                    <p:anim calcmode="lin" valueType="num">
                                      <p:cBhvr>
                                        <p:cTn id="46" dur="3000" fill="hold"/>
                                        <p:tgtEl>
                                          <p:spTgt spid="2055"/>
                                        </p:tgtEl>
                                        <p:attrNameLst>
                                          <p:attrName>ppt_h</p:attrName>
                                        </p:attrNameLst>
                                      </p:cBhvr>
                                      <p:tavLst>
                                        <p:tav tm="0">
                                          <p:val>
                                            <p:fltVal val="0"/>
                                          </p:val>
                                        </p:tav>
                                        <p:tav tm="100000">
                                          <p:val>
                                            <p:strVal val="#ppt_h"/>
                                          </p:val>
                                        </p:tav>
                                      </p:tavLst>
                                    </p:anim>
                                    <p:animEffect transition="in" filter="fade">
                                      <p:cBhvr>
                                        <p:cTn id="47" dur="3000"/>
                                        <p:tgtEl>
                                          <p:spTgt spid="2055"/>
                                        </p:tgtEl>
                                      </p:cBhvr>
                                    </p:animEffect>
                                  </p:childTnLst>
                                </p:cTn>
                              </p:par>
                            </p:childTnLst>
                          </p:cTn>
                        </p:par>
                        <p:par>
                          <p:cTn id="48" fill="hold">
                            <p:stCondLst>
                              <p:cond delay="6000"/>
                            </p:stCondLst>
                            <p:childTnLst>
                              <p:par>
                                <p:cTn id="49" presetID="53" presetClass="entr" presetSubtype="0" fill="hold" nodeType="afterEffect">
                                  <p:stCondLst>
                                    <p:cond delay="0"/>
                                  </p:stCondLst>
                                  <p:childTnLst>
                                    <p:set>
                                      <p:cBhvr>
                                        <p:cTn id="50" dur="1" fill="hold">
                                          <p:stCondLst>
                                            <p:cond delay="0"/>
                                          </p:stCondLst>
                                        </p:cTn>
                                        <p:tgtEl>
                                          <p:spTgt spid="2051"/>
                                        </p:tgtEl>
                                        <p:attrNameLst>
                                          <p:attrName>style.visibility</p:attrName>
                                        </p:attrNameLst>
                                      </p:cBhvr>
                                      <p:to>
                                        <p:strVal val="visible"/>
                                      </p:to>
                                    </p:set>
                                    <p:anim calcmode="lin" valueType="num">
                                      <p:cBhvr>
                                        <p:cTn id="51" dur="3000" fill="hold"/>
                                        <p:tgtEl>
                                          <p:spTgt spid="2051"/>
                                        </p:tgtEl>
                                        <p:attrNameLst>
                                          <p:attrName>ppt_w</p:attrName>
                                        </p:attrNameLst>
                                      </p:cBhvr>
                                      <p:tavLst>
                                        <p:tav tm="0">
                                          <p:val>
                                            <p:fltVal val="0"/>
                                          </p:val>
                                        </p:tav>
                                        <p:tav tm="100000">
                                          <p:val>
                                            <p:strVal val="#ppt_w"/>
                                          </p:val>
                                        </p:tav>
                                      </p:tavLst>
                                    </p:anim>
                                    <p:anim calcmode="lin" valueType="num">
                                      <p:cBhvr>
                                        <p:cTn id="52" dur="3000" fill="hold"/>
                                        <p:tgtEl>
                                          <p:spTgt spid="2051"/>
                                        </p:tgtEl>
                                        <p:attrNameLst>
                                          <p:attrName>ppt_h</p:attrName>
                                        </p:attrNameLst>
                                      </p:cBhvr>
                                      <p:tavLst>
                                        <p:tav tm="0">
                                          <p:val>
                                            <p:fltVal val="0"/>
                                          </p:val>
                                        </p:tav>
                                        <p:tav tm="100000">
                                          <p:val>
                                            <p:strVal val="#ppt_h"/>
                                          </p:val>
                                        </p:tav>
                                      </p:tavLst>
                                    </p:anim>
                                    <p:animEffect transition="in" filter="fade">
                                      <p:cBhvr>
                                        <p:cTn id="53" dur="3000"/>
                                        <p:tgtEl>
                                          <p:spTgt spid="2051"/>
                                        </p:tgtEl>
                                      </p:cBhvr>
                                    </p:animEffect>
                                  </p:childTnLst>
                                </p:cTn>
                              </p:par>
                            </p:childTnLst>
                          </p:cTn>
                        </p:par>
                        <p:par>
                          <p:cTn id="54" fill="hold">
                            <p:stCondLst>
                              <p:cond delay="9000"/>
                            </p:stCondLst>
                            <p:childTnLst>
                              <p:par>
                                <p:cTn id="55" presetID="53" presetClass="entr" presetSubtype="0" fill="hold" nodeType="afterEffect">
                                  <p:stCondLst>
                                    <p:cond delay="0"/>
                                  </p:stCondLst>
                                  <p:childTnLst>
                                    <p:set>
                                      <p:cBhvr>
                                        <p:cTn id="56" dur="1" fill="hold">
                                          <p:stCondLst>
                                            <p:cond delay="0"/>
                                          </p:stCondLst>
                                        </p:cTn>
                                        <p:tgtEl>
                                          <p:spTgt spid="2052"/>
                                        </p:tgtEl>
                                        <p:attrNameLst>
                                          <p:attrName>style.visibility</p:attrName>
                                        </p:attrNameLst>
                                      </p:cBhvr>
                                      <p:to>
                                        <p:strVal val="visible"/>
                                      </p:to>
                                    </p:set>
                                    <p:anim calcmode="lin" valueType="num">
                                      <p:cBhvr>
                                        <p:cTn id="57" dur="3000" fill="hold"/>
                                        <p:tgtEl>
                                          <p:spTgt spid="2052"/>
                                        </p:tgtEl>
                                        <p:attrNameLst>
                                          <p:attrName>ppt_w</p:attrName>
                                        </p:attrNameLst>
                                      </p:cBhvr>
                                      <p:tavLst>
                                        <p:tav tm="0">
                                          <p:val>
                                            <p:fltVal val="0"/>
                                          </p:val>
                                        </p:tav>
                                        <p:tav tm="100000">
                                          <p:val>
                                            <p:strVal val="#ppt_w"/>
                                          </p:val>
                                        </p:tav>
                                      </p:tavLst>
                                    </p:anim>
                                    <p:anim calcmode="lin" valueType="num">
                                      <p:cBhvr>
                                        <p:cTn id="58" dur="3000" fill="hold"/>
                                        <p:tgtEl>
                                          <p:spTgt spid="2052"/>
                                        </p:tgtEl>
                                        <p:attrNameLst>
                                          <p:attrName>ppt_h</p:attrName>
                                        </p:attrNameLst>
                                      </p:cBhvr>
                                      <p:tavLst>
                                        <p:tav tm="0">
                                          <p:val>
                                            <p:fltVal val="0"/>
                                          </p:val>
                                        </p:tav>
                                        <p:tav tm="100000">
                                          <p:val>
                                            <p:strVal val="#ppt_h"/>
                                          </p:val>
                                        </p:tav>
                                      </p:tavLst>
                                    </p:anim>
                                    <p:animEffect transition="in" filter="fade">
                                      <p:cBhvr>
                                        <p:cTn id="59" dur="3000"/>
                                        <p:tgtEl>
                                          <p:spTgt spid="2052"/>
                                        </p:tgtEl>
                                      </p:cBhvr>
                                    </p:animEffect>
                                  </p:childTnLst>
                                </p:cTn>
                              </p:par>
                            </p:childTnLst>
                          </p:cTn>
                        </p:par>
                        <p:par>
                          <p:cTn id="60" fill="hold">
                            <p:stCondLst>
                              <p:cond delay="12000"/>
                            </p:stCondLst>
                            <p:childTnLst>
                              <p:par>
                                <p:cTn id="61" presetID="53" presetClass="entr" presetSubtype="0" fill="hold" nodeType="afterEffect">
                                  <p:stCondLst>
                                    <p:cond delay="0"/>
                                  </p:stCondLst>
                                  <p:childTnLst>
                                    <p:set>
                                      <p:cBhvr>
                                        <p:cTn id="62" dur="1" fill="hold">
                                          <p:stCondLst>
                                            <p:cond delay="0"/>
                                          </p:stCondLst>
                                        </p:cTn>
                                        <p:tgtEl>
                                          <p:spTgt spid="2053"/>
                                        </p:tgtEl>
                                        <p:attrNameLst>
                                          <p:attrName>style.visibility</p:attrName>
                                        </p:attrNameLst>
                                      </p:cBhvr>
                                      <p:to>
                                        <p:strVal val="visible"/>
                                      </p:to>
                                    </p:set>
                                    <p:anim calcmode="lin" valueType="num">
                                      <p:cBhvr>
                                        <p:cTn id="63" dur="3000" fill="hold"/>
                                        <p:tgtEl>
                                          <p:spTgt spid="2053"/>
                                        </p:tgtEl>
                                        <p:attrNameLst>
                                          <p:attrName>ppt_w</p:attrName>
                                        </p:attrNameLst>
                                      </p:cBhvr>
                                      <p:tavLst>
                                        <p:tav tm="0">
                                          <p:val>
                                            <p:fltVal val="0"/>
                                          </p:val>
                                        </p:tav>
                                        <p:tav tm="100000">
                                          <p:val>
                                            <p:strVal val="#ppt_w"/>
                                          </p:val>
                                        </p:tav>
                                      </p:tavLst>
                                    </p:anim>
                                    <p:anim calcmode="lin" valueType="num">
                                      <p:cBhvr>
                                        <p:cTn id="64" dur="3000" fill="hold"/>
                                        <p:tgtEl>
                                          <p:spTgt spid="2053"/>
                                        </p:tgtEl>
                                        <p:attrNameLst>
                                          <p:attrName>ppt_h</p:attrName>
                                        </p:attrNameLst>
                                      </p:cBhvr>
                                      <p:tavLst>
                                        <p:tav tm="0">
                                          <p:val>
                                            <p:fltVal val="0"/>
                                          </p:val>
                                        </p:tav>
                                        <p:tav tm="100000">
                                          <p:val>
                                            <p:strVal val="#ppt_h"/>
                                          </p:val>
                                        </p:tav>
                                      </p:tavLst>
                                    </p:anim>
                                    <p:animEffect transition="in" filter="fade">
                                      <p:cBhvr>
                                        <p:cTn id="65" dur="3000"/>
                                        <p:tgtEl>
                                          <p:spTgt spid="2053"/>
                                        </p:tgtEl>
                                      </p:cBhvr>
                                    </p:animEffect>
                                  </p:childTnLst>
                                </p:cTn>
                              </p:par>
                            </p:childTnLst>
                          </p:cTn>
                        </p:par>
                        <p:par>
                          <p:cTn id="66" fill="hold">
                            <p:stCondLst>
                              <p:cond delay="15000"/>
                            </p:stCondLst>
                            <p:childTnLst>
                              <p:par>
                                <p:cTn id="67" presetID="53" presetClass="entr" presetSubtype="0" fill="hold" nodeType="afterEffect">
                                  <p:stCondLst>
                                    <p:cond delay="0"/>
                                  </p:stCondLst>
                                  <p:childTnLst>
                                    <p:set>
                                      <p:cBhvr>
                                        <p:cTn id="68" dur="1" fill="hold">
                                          <p:stCondLst>
                                            <p:cond delay="0"/>
                                          </p:stCondLst>
                                        </p:cTn>
                                        <p:tgtEl>
                                          <p:spTgt spid="2054"/>
                                        </p:tgtEl>
                                        <p:attrNameLst>
                                          <p:attrName>style.visibility</p:attrName>
                                        </p:attrNameLst>
                                      </p:cBhvr>
                                      <p:to>
                                        <p:strVal val="visible"/>
                                      </p:to>
                                    </p:set>
                                    <p:anim calcmode="lin" valueType="num">
                                      <p:cBhvr>
                                        <p:cTn id="69" dur="3000" fill="hold"/>
                                        <p:tgtEl>
                                          <p:spTgt spid="2054"/>
                                        </p:tgtEl>
                                        <p:attrNameLst>
                                          <p:attrName>ppt_w</p:attrName>
                                        </p:attrNameLst>
                                      </p:cBhvr>
                                      <p:tavLst>
                                        <p:tav tm="0">
                                          <p:val>
                                            <p:fltVal val="0"/>
                                          </p:val>
                                        </p:tav>
                                        <p:tav tm="100000">
                                          <p:val>
                                            <p:strVal val="#ppt_w"/>
                                          </p:val>
                                        </p:tav>
                                      </p:tavLst>
                                    </p:anim>
                                    <p:anim calcmode="lin" valueType="num">
                                      <p:cBhvr>
                                        <p:cTn id="70" dur="3000" fill="hold"/>
                                        <p:tgtEl>
                                          <p:spTgt spid="2054"/>
                                        </p:tgtEl>
                                        <p:attrNameLst>
                                          <p:attrName>ppt_h</p:attrName>
                                        </p:attrNameLst>
                                      </p:cBhvr>
                                      <p:tavLst>
                                        <p:tav tm="0">
                                          <p:val>
                                            <p:fltVal val="0"/>
                                          </p:val>
                                        </p:tav>
                                        <p:tav tm="100000">
                                          <p:val>
                                            <p:strVal val="#ppt_h"/>
                                          </p:val>
                                        </p:tav>
                                      </p:tavLst>
                                    </p:anim>
                                    <p:animEffect transition="in" filter="fade">
                                      <p:cBhvr>
                                        <p:cTn id="71" dur="3000"/>
                                        <p:tgtEl>
                                          <p:spTgt spid="2054"/>
                                        </p:tgtEl>
                                      </p:cBhvr>
                                    </p:animEffect>
                                  </p:childTnLst>
                                </p:cTn>
                              </p:par>
                            </p:childTnLst>
                          </p:cTn>
                        </p:par>
                        <p:par>
                          <p:cTn id="72" fill="hold">
                            <p:stCondLst>
                              <p:cond delay="18000"/>
                            </p:stCondLst>
                            <p:childTnLst>
                              <p:par>
                                <p:cTn id="73" presetID="53" presetClass="entr" presetSubtype="0" fill="hold" nodeType="afterEffect">
                                  <p:stCondLst>
                                    <p:cond delay="0"/>
                                  </p:stCondLst>
                                  <p:childTnLst>
                                    <p:set>
                                      <p:cBhvr>
                                        <p:cTn id="74" dur="1" fill="hold">
                                          <p:stCondLst>
                                            <p:cond delay="0"/>
                                          </p:stCondLst>
                                        </p:cTn>
                                        <p:tgtEl>
                                          <p:spTgt spid="2057"/>
                                        </p:tgtEl>
                                        <p:attrNameLst>
                                          <p:attrName>style.visibility</p:attrName>
                                        </p:attrNameLst>
                                      </p:cBhvr>
                                      <p:to>
                                        <p:strVal val="visible"/>
                                      </p:to>
                                    </p:set>
                                    <p:anim calcmode="lin" valueType="num">
                                      <p:cBhvr>
                                        <p:cTn id="75" dur="3000" fill="hold"/>
                                        <p:tgtEl>
                                          <p:spTgt spid="2057"/>
                                        </p:tgtEl>
                                        <p:attrNameLst>
                                          <p:attrName>ppt_w</p:attrName>
                                        </p:attrNameLst>
                                      </p:cBhvr>
                                      <p:tavLst>
                                        <p:tav tm="0">
                                          <p:val>
                                            <p:fltVal val="0"/>
                                          </p:val>
                                        </p:tav>
                                        <p:tav tm="100000">
                                          <p:val>
                                            <p:strVal val="#ppt_w"/>
                                          </p:val>
                                        </p:tav>
                                      </p:tavLst>
                                    </p:anim>
                                    <p:anim calcmode="lin" valueType="num">
                                      <p:cBhvr>
                                        <p:cTn id="76" dur="3000" fill="hold"/>
                                        <p:tgtEl>
                                          <p:spTgt spid="2057"/>
                                        </p:tgtEl>
                                        <p:attrNameLst>
                                          <p:attrName>ppt_h</p:attrName>
                                        </p:attrNameLst>
                                      </p:cBhvr>
                                      <p:tavLst>
                                        <p:tav tm="0">
                                          <p:val>
                                            <p:fltVal val="0"/>
                                          </p:val>
                                        </p:tav>
                                        <p:tav tm="100000">
                                          <p:val>
                                            <p:strVal val="#ppt_h"/>
                                          </p:val>
                                        </p:tav>
                                      </p:tavLst>
                                    </p:anim>
                                    <p:animEffect transition="in" filter="fade">
                                      <p:cBhvr>
                                        <p:cTn id="77" dur="3000"/>
                                        <p:tgtEl>
                                          <p:spTgt spid="2057"/>
                                        </p:tgtEl>
                                      </p:cBhvr>
                                    </p:animEffect>
                                  </p:childTnLst>
                                </p:cTn>
                              </p:par>
                            </p:childTnLst>
                          </p:cTn>
                        </p:par>
                        <p:par>
                          <p:cTn id="78" fill="hold">
                            <p:stCondLst>
                              <p:cond delay="21000"/>
                            </p:stCondLst>
                            <p:childTnLst>
                              <p:par>
                                <p:cTn id="79" presetID="53" presetClass="entr" presetSubtype="0" fill="hold" nodeType="afterEffect">
                                  <p:stCondLst>
                                    <p:cond delay="0"/>
                                  </p:stCondLst>
                                  <p:childTnLst>
                                    <p:set>
                                      <p:cBhvr>
                                        <p:cTn id="80" dur="1" fill="hold">
                                          <p:stCondLst>
                                            <p:cond delay="0"/>
                                          </p:stCondLst>
                                        </p:cTn>
                                        <p:tgtEl>
                                          <p:spTgt spid="2050"/>
                                        </p:tgtEl>
                                        <p:attrNameLst>
                                          <p:attrName>style.visibility</p:attrName>
                                        </p:attrNameLst>
                                      </p:cBhvr>
                                      <p:to>
                                        <p:strVal val="visible"/>
                                      </p:to>
                                    </p:set>
                                    <p:anim calcmode="lin" valueType="num">
                                      <p:cBhvr>
                                        <p:cTn id="81" dur="3000" fill="hold"/>
                                        <p:tgtEl>
                                          <p:spTgt spid="2050"/>
                                        </p:tgtEl>
                                        <p:attrNameLst>
                                          <p:attrName>ppt_w</p:attrName>
                                        </p:attrNameLst>
                                      </p:cBhvr>
                                      <p:tavLst>
                                        <p:tav tm="0">
                                          <p:val>
                                            <p:fltVal val="0"/>
                                          </p:val>
                                        </p:tav>
                                        <p:tav tm="100000">
                                          <p:val>
                                            <p:strVal val="#ppt_w"/>
                                          </p:val>
                                        </p:tav>
                                      </p:tavLst>
                                    </p:anim>
                                    <p:anim calcmode="lin" valueType="num">
                                      <p:cBhvr>
                                        <p:cTn id="82" dur="3000" fill="hold"/>
                                        <p:tgtEl>
                                          <p:spTgt spid="2050"/>
                                        </p:tgtEl>
                                        <p:attrNameLst>
                                          <p:attrName>ppt_h</p:attrName>
                                        </p:attrNameLst>
                                      </p:cBhvr>
                                      <p:tavLst>
                                        <p:tav tm="0">
                                          <p:val>
                                            <p:fltVal val="0"/>
                                          </p:val>
                                        </p:tav>
                                        <p:tav tm="100000">
                                          <p:val>
                                            <p:strVal val="#ppt_h"/>
                                          </p:val>
                                        </p:tav>
                                      </p:tavLst>
                                    </p:anim>
                                    <p:animEffect transition="in" filter="fade">
                                      <p:cBhvr>
                                        <p:cTn id="83"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К юбилею Грина\Алые паруса.jpg"/>
          <p:cNvPicPr>
            <a:picLocks noChangeAspect="1" noChangeArrowheads="1"/>
          </p:cNvPicPr>
          <p:nvPr/>
        </p:nvPicPr>
        <p:blipFill>
          <a:blip r:embed="rId3"/>
          <a:srcRect l="3956" t="9602" r="22606" b="16950"/>
          <a:stretch>
            <a:fillRect/>
          </a:stretch>
        </p:blipFill>
        <p:spPr bwMode="auto">
          <a:xfrm>
            <a:off x="-104243" y="0"/>
            <a:ext cx="9248243" cy="6858000"/>
          </a:xfrm>
          <a:prstGeom prst="round2DiagRect">
            <a:avLst>
              <a:gd name="adj1" fmla="val 16667"/>
              <a:gd name="adj2" fmla="val 0"/>
            </a:avLst>
          </a:prstGeom>
          <a:noFill/>
          <a:ln>
            <a:noFill/>
          </a:ln>
        </p:spPr>
      </p:pic>
      <p:pic>
        <p:nvPicPr>
          <p:cNvPr id="3" name="Picture 1" descr="E:\К юбилею Грина\Грин.jpg"/>
          <p:cNvPicPr>
            <a:picLocks noChangeAspect="1" noChangeArrowheads="1"/>
          </p:cNvPicPr>
          <p:nvPr/>
        </p:nvPicPr>
        <p:blipFill>
          <a:blip r:embed="rId4">
            <a:lum bright="-10000" contrast="20000"/>
          </a:blip>
          <a:srcRect r="62500" b="56767"/>
          <a:stretch>
            <a:fillRect/>
          </a:stretch>
        </p:blipFill>
        <p:spPr bwMode="auto">
          <a:xfrm>
            <a:off x="714348" y="928670"/>
            <a:ext cx="1571636" cy="2226485"/>
          </a:xfrm>
          <a:prstGeom prst="rect">
            <a:avLst/>
          </a:prstGeom>
          <a:ln>
            <a:noFill/>
          </a:ln>
          <a:effectLst>
            <a:softEdge rad="112500"/>
          </a:effectLst>
        </p:spPr>
      </p:pic>
      <p:pic>
        <p:nvPicPr>
          <p:cNvPr id="4" name="Picture 1" descr="E:\К юбилею Грина\Лановой Грей.jpg"/>
          <p:cNvPicPr>
            <a:picLocks noChangeAspect="1" noChangeArrowheads="1"/>
          </p:cNvPicPr>
          <p:nvPr/>
        </p:nvPicPr>
        <p:blipFill>
          <a:blip r:embed="rId5">
            <a:lum bright="10000" contrast="10000"/>
          </a:blip>
          <a:stretch>
            <a:fillRect/>
          </a:stretch>
        </p:blipFill>
        <p:spPr bwMode="auto">
          <a:xfrm>
            <a:off x="3500430" y="3071810"/>
            <a:ext cx="1716688" cy="1690938"/>
          </a:xfrm>
          <a:prstGeom prst="rect">
            <a:avLst/>
          </a:prstGeom>
          <a:ln>
            <a:noFill/>
          </a:ln>
          <a:effectLst>
            <a:softEdge rad="112500"/>
          </a:effectLst>
        </p:spPr>
      </p:pic>
      <p:pic>
        <p:nvPicPr>
          <p:cNvPr id="5" name="Picture 4" descr="E:\К юбилею Грина\Грей и Ассоль.jpg"/>
          <p:cNvPicPr>
            <a:picLocks noChangeAspect="1" noChangeArrowheads="1"/>
          </p:cNvPicPr>
          <p:nvPr/>
        </p:nvPicPr>
        <p:blipFill>
          <a:blip r:embed="rId6">
            <a:lum bright="10000" contrast="40000"/>
          </a:blip>
          <a:srcRect t="6306" r="62162" b="18018"/>
          <a:stretch>
            <a:fillRect/>
          </a:stretch>
        </p:blipFill>
        <p:spPr bwMode="auto">
          <a:xfrm flipH="1">
            <a:off x="6572264" y="4357694"/>
            <a:ext cx="1357323" cy="1900258"/>
          </a:xfrm>
          <a:prstGeom prst="rect">
            <a:avLst/>
          </a:prstGeom>
          <a:ln>
            <a:noFill/>
          </a:ln>
          <a:effectLst>
            <a:softEdge rad="112500"/>
          </a:effectLst>
        </p:spPr>
      </p:pic>
      <p:pic>
        <p:nvPicPr>
          <p:cNvPr id="6" name="Picture 1" descr="E:\К юбилею Грина\Грин.jpg"/>
          <p:cNvPicPr>
            <a:picLocks noChangeAspect="1" noChangeArrowheads="1"/>
          </p:cNvPicPr>
          <p:nvPr/>
        </p:nvPicPr>
        <p:blipFill>
          <a:blip r:embed="rId4"/>
          <a:srcRect/>
          <a:stretch>
            <a:fillRect/>
          </a:stretch>
        </p:blipFill>
        <p:spPr bwMode="auto">
          <a:xfrm>
            <a:off x="214283" y="214290"/>
            <a:ext cx="4572032" cy="5216877"/>
          </a:xfrm>
          <a:prstGeom prst="rect">
            <a:avLst/>
          </a:prstGeom>
          <a:ln>
            <a:noFill/>
          </a:ln>
          <a:effectLst>
            <a:softEdge rad="112500"/>
          </a:effectLst>
        </p:spPr>
      </p:pic>
      <p:sp>
        <p:nvSpPr>
          <p:cNvPr id="7" name="TextBox 6"/>
          <p:cNvSpPr txBox="1"/>
          <p:nvPr/>
        </p:nvSpPr>
        <p:spPr>
          <a:xfrm>
            <a:off x="4500530" y="4429132"/>
            <a:ext cx="4643470" cy="2144177"/>
          </a:xfrm>
          <a:prstGeom prst="rect">
            <a:avLst/>
          </a:prstGeom>
          <a:noFill/>
        </p:spPr>
        <p:txBody>
          <a:bodyPr wrap="square" rtlCol="0">
            <a:spAutoFit/>
          </a:bodyPr>
          <a:lstStyle/>
          <a:p>
            <a:pPr algn="ctr">
              <a:lnSpc>
                <a:spcPts val="3200"/>
              </a:lnSpc>
            </a:pPr>
            <a:r>
              <a:rPr lang="ru-RU" sz="4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a:t>
            </a:r>
            <a:r>
              <a:rPr lang="ru-RU" sz="3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Я понял одну нехитрую истину.</a:t>
            </a:r>
          </a:p>
          <a:p>
            <a:pPr algn="ctr">
              <a:lnSpc>
                <a:spcPts val="3200"/>
              </a:lnSpc>
            </a:pPr>
            <a:r>
              <a:rPr lang="ru-RU" sz="3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Она в том, чтобы делать чудеса своими руками…»</a:t>
            </a:r>
            <a:endParaRPr lang="ru-RU" sz="3200" b="1" i="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8" name="Picture 2" descr="E:\К юбилею Грина\Алые паруса.jpg"/>
          <p:cNvPicPr>
            <a:picLocks noChangeAspect="1" noChangeArrowheads="1"/>
          </p:cNvPicPr>
          <p:nvPr/>
        </p:nvPicPr>
        <p:blipFill>
          <a:blip r:embed="rId7" cstate="print">
            <a:lum contrast="40000"/>
          </a:blip>
          <a:srcRect l="14800" t="10508" r="28147" b="14356"/>
          <a:stretch>
            <a:fillRect/>
          </a:stretch>
        </p:blipFill>
        <p:spPr bwMode="auto">
          <a:xfrm>
            <a:off x="7643834" y="0"/>
            <a:ext cx="1500165" cy="1462671"/>
          </a:xfrm>
          <a:prstGeom prst="ellipse">
            <a:avLst/>
          </a:prstGeom>
          <a:ln>
            <a:noFill/>
          </a:ln>
          <a:effectLst>
            <a:softEdge rad="112500"/>
          </a:effectLst>
        </p:spPr>
      </p:pic>
    </p:spTree>
  </p:cSld>
  <p:clrMapOvr>
    <a:masterClrMapping/>
  </p:clrMapOvr>
  <p:transition spd="slow">
    <p:zoom/>
    <p:sndAc>
      <p:stSnd>
        <p:snd r:embed="rId2"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iterate type="lt">
                                    <p:tmPct val="0"/>
                                  </p:iterate>
                                  <p:childTnLst>
                                    <p:set>
                                      <p:cBhvr>
                                        <p:cTn id="6" dur="1" fill="hold">
                                          <p:stCondLst>
                                            <p:cond delay="0"/>
                                          </p:stCondLst>
                                        </p:cTn>
                                        <p:tgtEl>
                                          <p:spTgt spid="29698"/>
                                        </p:tgtEl>
                                        <p:attrNameLst>
                                          <p:attrName>style.visibility</p:attrName>
                                        </p:attrNameLst>
                                      </p:cBhvr>
                                      <p:to>
                                        <p:strVal val="visible"/>
                                      </p:to>
                                    </p:set>
                                    <p:anim calcmode="lin" valueType="num">
                                      <p:cBhvr>
                                        <p:cTn id="7" dur="5000" fill="hold"/>
                                        <p:tgtEl>
                                          <p:spTgt spid="29698"/>
                                        </p:tgtEl>
                                        <p:attrNameLst>
                                          <p:attrName>ppt_w</p:attrName>
                                        </p:attrNameLst>
                                      </p:cBhvr>
                                      <p:tavLst>
                                        <p:tav tm="0">
                                          <p:val>
                                            <p:strVal val="#ppt_w*0.70"/>
                                          </p:val>
                                        </p:tav>
                                        <p:tav tm="100000">
                                          <p:val>
                                            <p:strVal val="#ppt_w"/>
                                          </p:val>
                                        </p:tav>
                                      </p:tavLst>
                                    </p:anim>
                                    <p:anim calcmode="lin" valueType="num">
                                      <p:cBhvr>
                                        <p:cTn id="8" dur="5000" fill="hold"/>
                                        <p:tgtEl>
                                          <p:spTgt spid="29698"/>
                                        </p:tgtEl>
                                        <p:attrNameLst>
                                          <p:attrName>ppt_h</p:attrName>
                                        </p:attrNameLst>
                                      </p:cBhvr>
                                      <p:tavLst>
                                        <p:tav tm="0">
                                          <p:val>
                                            <p:strVal val="#ppt_h"/>
                                          </p:val>
                                        </p:tav>
                                        <p:tav tm="100000">
                                          <p:val>
                                            <p:strVal val="#ppt_h"/>
                                          </p:val>
                                        </p:tav>
                                      </p:tavLst>
                                    </p:anim>
                                    <p:animEffect transition="in" filter="fade">
                                      <p:cBhvr>
                                        <p:cTn id="9" dur="5000"/>
                                        <p:tgtEl>
                                          <p:spTgt spid="29698"/>
                                        </p:tgtEl>
                                      </p:cBhvr>
                                    </p:animEffect>
                                  </p:childTnLst>
                                </p:cTn>
                              </p:par>
                            </p:childTnLst>
                          </p:cTn>
                        </p:par>
                        <p:par>
                          <p:cTn id="10" fill="hold">
                            <p:stCondLst>
                              <p:cond delay="5000"/>
                            </p:stCondLst>
                            <p:childTnLst>
                              <p:par>
                                <p:cTn id="11" presetID="53"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p:val>
                                            <p:fltVal val="0"/>
                                          </p:val>
                                        </p:tav>
                                        <p:tav tm="100000">
                                          <p:val>
                                            <p:strVal val="#ppt_w"/>
                                          </p:val>
                                        </p:tav>
                                      </p:tavLst>
                                    </p:anim>
                                    <p:anim calcmode="lin" valueType="num">
                                      <p:cBhvr>
                                        <p:cTn id="14" dur="5000" fill="hold"/>
                                        <p:tgtEl>
                                          <p:spTgt spid="3"/>
                                        </p:tgtEl>
                                        <p:attrNameLst>
                                          <p:attrName>ppt_h</p:attrName>
                                        </p:attrNameLst>
                                      </p:cBhvr>
                                      <p:tavLst>
                                        <p:tav tm="0">
                                          <p:val>
                                            <p:fltVal val="0"/>
                                          </p:val>
                                        </p:tav>
                                        <p:tav tm="100000">
                                          <p:val>
                                            <p:strVal val="#ppt_h"/>
                                          </p:val>
                                        </p:tav>
                                      </p:tavLst>
                                    </p:anim>
                                    <p:animEffect transition="in" filter="fade">
                                      <p:cBhvr>
                                        <p:cTn id="15" dur="5000"/>
                                        <p:tgtEl>
                                          <p:spTgt spid="3"/>
                                        </p:tgtEl>
                                      </p:cBhvr>
                                    </p:animEffect>
                                  </p:childTnLst>
                                </p:cTn>
                              </p:par>
                            </p:childTnLst>
                          </p:cTn>
                        </p:par>
                        <p:par>
                          <p:cTn id="16" fill="hold">
                            <p:stCondLst>
                              <p:cond delay="10000"/>
                            </p:stCondLst>
                            <p:childTnLst>
                              <p:par>
                                <p:cTn id="17" presetID="53"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0" fill="hold"/>
                                        <p:tgtEl>
                                          <p:spTgt spid="4"/>
                                        </p:tgtEl>
                                        <p:attrNameLst>
                                          <p:attrName>ppt_w</p:attrName>
                                        </p:attrNameLst>
                                      </p:cBhvr>
                                      <p:tavLst>
                                        <p:tav tm="0">
                                          <p:val>
                                            <p:fltVal val="0"/>
                                          </p:val>
                                        </p:tav>
                                        <p:tav tm="100000">
                                          <p:val>
                                            <p:strVal val="#ppt_w"/>
                                          </p:val>
                                        </p:tav>
                                      </p:tavLst>
                                    </p:anim>
                                    <p:anim calcmode="lin" valueType="num">
                                      <p:cBhvr>
                                        <p:cTn id="20" dur="5000" fill="hold"/>
                                        <p:tgtEl>
                                          <p:spTgt spid="4"/>
                                        </p:tgtEl>
                                        <p:attrNameLst>
                                          <p:attrName>ppt_h</p:attrName>
                                        </p:attrNameLst>
                                      </p:cBhvr>
                                      <p:tavLst>
                                        <p:tav tm="0">
                                          <p:val>
                                            <p:fltVal val="0"/>
                                          </p:val>
                                        </p:tav>
                                        <p:tav tm="100000">
                                          <p:val>
                                            <p:strVal val="#ppt_h"/>
                                          </p:val>
                                        </p:tav>
                                      </p:tavLst>
                                    </p:anim>
                                    <p:animEffect transition="in" filter="fade">
                                      <p:cBhvr>
                                        <p:cTn id="21" dur="5000"/>
                                        <p:tgtEl>
                                          <p:spTgt spid="4"/>
                                        </p:tgtEl>
                                      </p:cBhvr>
                                    </p:animEffect>
                                  </p:childTnLst>
                                </p:cTn>
                              </p:par>
                            </p:childTnLst>
                          </p:cTn>
                        </p:par>
                        <p:par>
                          <p:cTn id="22" fill="hold">
                            <p:stCondLst>
                              <p:cond delay="15000"/>
                            </p:stCondLst>
                            <p:childTnLst>
                              <p:par>
                                <p:cTn id="23" presetID="53"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0" fill="hold"/>
                                        <p:tgtEl>
                                          <p:spTgt spid="5"/>
                                        </p:tgtEl>
                                        <p:attrNameLst>
                                          <p:attrName>ppt_w</p:attrName>
                                        </p:attrNameLst>
                                      </p:cBhvr>
                                      <p:tavLst>
                                        <p:tav tm="0">
                                          <p:val>
                                            <p:fltVal val="0"/>
                                          </p:val>
                                        </p:tav>
                                        <p:tav tm="100000">
                                          <p:val>
                                            <p:strVal val="#ppt_w"/>
                                          </p:val>
                                        </p:tav>
                                      </p:tavLst>
                                    </p:anim>
                                    <p:anim calcmode="lin" valueType="num">
                                      <p:cBhvr>
                                        <p:cTn id="26" dur="5000" fill="hold"/>
                                        <p:tgtEl>
                                          <p:spTgt spid="5"/>
                                        </p:tgtEl>
                                        <p:attrNameLst>
                                          <p:attrName>ppt_h</p:attrName>
                                        </p:attrNameLst>
                                      </p:cBhvr>
                                      <p:tavLst>
                                        <p:tav tm="0">
                                          <p:val>
                                            <p:fltVal val="0"/>
                                          </p:val>
                                        </p:tav>
                                        <p:tav tm="100000">
                                          <p:val>
                                            <p:strVal val="#ppt_h"/>
                                          </p:val>
                                        </p:tav>
                                      </p:tavLst>
                                    </p:anim>
                                    <p:animEffect transition="in" filter="fade">
                                      <p:cBhvr>
                                        <p:cTn id="27" dur="5000"/>
                                        <p:tgtEl>
                                          <p:spTgt spid="5"/>
                                        </p:tgtEl>
                                      </p:cBhvr>
                                    </p:animEffect>
                                  </p:childTnLst>
                                </p:cTn>
                              </p:par>
                            </p:childTnLst>
                          </p:cTn>
                        </p:par>
                        <p:par>
                          <p:cTn id="28" fill="hold">
                            <p:stCondLst>
                              <p:cond delay="20000"/>
                            </p:stCondLst>
                            <p:childTnLst>
                              <p:par>
                                <p:cTn id="29" presetID="6" presetClass="emph" presetSubtype="0" fill="hold" nodeType="afterEffect">
                                  <p:stCondLst>
                                    <p:cond delay="0"/>
                                  </p:stCondLst>
                                  <p:iterate type="lt">
                                    <p:tmPct val="0"/>
                                  </p:iterate>
                                  <p:childTnLst>
                                    <p:animScale>
                                      <p:cBhvr>
                                        <p:cTn id="30" dur="2000" fill="hold"/>
                                        <p:tgtEl>
                                          <p:spTgt spid="29698"/>
                                        </p:tgtEl>
                                      </p:cBhvr>
                                      <p:by x="150000" y="150000"/>
                                    </p:animScale>
                                  </p:childTnLst>
                                </p:cTn>
                              </p:par>
                            </p:childTnLst>
                          </p:cTn>
                        </p:par>
                        <p:par>
                          <p:cTn id="31" fill="hold">
                            <p:stCondLst>
                              <p:cond delay="22000"/>
                            </p:stCondLst>
                            <p:childTnLst>
                              <p:par>
                                <p:cTn id="32" presetID="6" presetClass="emph" presetSubtype="0" fill="hold" nodeType="afterEffect">
                                  <p:stCondLst>
                                    <p:cond delay="0"/>
                                  </p:stCondLst>
                                  <p:childTnLst>
                                    <p:animScale>
                                      <p:cBhvr>
                                        <p:cTn id="33" dur="5000" fill="hold"/>
                                        <p:tgtEl>
                                          <p:spTgt spid="3"/>
                                        </p:tgtEl>
                                      </p:cBhvr>
                                      <p:by x="150000" y="150000"/>
                                    </p:animScale>
                                  </p:childTnLst>
                                </p:cTn>
                              </p:par>
                            </p:childTnLst>
                          </p:cTn>
                        </p:par>
                        <p:par>
                          <p:cTn id="34" fill="hold">
                            <p:stCondLst>
                              <p:cond delay="27000"/>
                            </p:stCondLst>
                            <p:childTnLst>
                              <p:par>
                                <p:cTn id="35" presetID="6" presetClass="emph" presetSubtype="0" fill="hold" nodeType="afterEffect">
                                  <p:stCondLst>
                                    <p:cond delay="0"/>
                                  </p:stCondLst>
                                  <p:childTnLst>
                                    <p:animScale>
                                      <p:cBhvr>
                                        <p:cTn id="36" dur="5000" fill="hold"/>
                                        <p:tgtEl>
                                          <p:spTgt spid="4"/>
                                        </p:tgtEl>
                                      </p:cBhvr>
                                      <p:by x="150000" y="150000"/>
                                    </p:animScale>
                                  </p:childTnLst>
                                </p:cTn>
                              </p:par>
                            </p:childTnLst>
                          </p:cTn>
                        </p:par>
                        <p:par>
                          <p:cTn id="37" fill="hold">
                            <p:stCondLst>
                              <p:cond delay="32000"/>
                            </p:stCondLst>
                            <p:childTnLst>
                              <p:par>
                                <p:cTn id="38" presetID="6" presetClass="emph" presetSubtype="0" fill="hold" nodeType="afterEffect">
                                  <p:stCondLst>
                                    <p:cond delay="0"/>
                                  </p:stCondLst>
                                  <p:childTnLst>
                                    <p:animScale>
                                      <p:cBhvr>
                                        <p:cTn id="39" dur="5000" fill="hold"/>
                                        <p:tgtEl>
                                          <p:spTgt spid="5"/>
                                        </p:tgtEl>
                                      </p:cBhvr>
                                      <p:by x="150000" y="150000"/>
                                    </p:animScale>
                                  </p:childTnLst>
                                </p:cTn>
                              </p:par>
                            </p:childTnLst>
                          </p:cTn>
                        </p:par>
                        <p:par>
                          <p:cTn id="40" fill="hold">
                            <p:stCondLst>
                              <p:cond delay="37000"/>
                            </p:stCondLst>
                            <p:childTnLst>
                              <p:par>
                                <p:cTn id="41" presetID="32" presetClass="emph" presetSubtype="0" fill="hold" nodeType="afterEffect">
                                  <p:stCondLst>
                                    <p:cond delay="0"/>
                                  </p:stCondLst>
                                  <p:iterate type="lt">
                                    <p:tmPct val="0"/>
                                  </p:iterate>
                                  <p:childTnLst>
                                    <p:animClr clrSpc="rgb">
                                      <p:cBhvr override="childStyle">
                                        <p:cTn id="42" dur="500" fill="hold"/>
                                        <p:tgtEl>
                                          <p:spTgt spid="29698"/>
                                        </p:tgtEl>
                                        <p:attrNameLst>
                                          <p:attrName>style.color</p:attrName>
                                        </p:attrNameLst>
                                      </p:cBhvr>
                                      <p:to>
                                        <a:schemeClr val="accent2"/>
                                      </p:to>
                                    </p:animClr>
                                    <p:animClr clrSpc="rgb">
                                      <p:cBhvr>
                                        <p:cTn id="43" dur="500" fill="hold"/>
                                        <p:tgtEl>
                                          <p:spTgt spid="29698"/>
                                        </p:tgtEl>
                                        <p:attrNameLst>
                                          <p:attrName>fillcolor</p:attrName>
                                        </p:attrNameLst>
                                      </p:cBhvr>
                                      <p:to>
                                        <a:schemeClr val="accent2"/>
                                      </p:to>
                                    </p:animClr>
                                    <p:set>
                                      <p:cBhvr>
                                        <p:cTn id="44" dur="500" fill="hold"/>
                                        <p:tgtEl>
                                          <p:spTgt spid="29698"/>
                                        </p:tgtEl>
                                        <p:attrNameLst>
                                          <p:attrName>fill.type</p:attrName>
                                        </p:attrNameLst>
                                      </p:cBhvr>
                                      <p:to>
                                        <p:strVal val="solid"/>
                                      </p:to>
                                    </p:set>
                                    <p:set>
                                      <p:cBhvr>
                                        <p:cTn id="45" dur="500" fill="hold"/>
                                        <p:tgtEl>
                                          <p:spTgt spid="29698"/>
                                        </p:tgtEl>
                                        <p:attrNameLst>
                                          <p:attrName>fill.on</p:attrName>
                                        </p:attrNameLst>
                                      </p:cBhvr>
                                      <p:to>
                                        <p:strVal val="true"/>
                                      </p:to>
                                    </p:set>
                                    <p:animRot by="120000">
                                      <p:cBhvr>
                                        <p:cTn id="46" dur="500" fill="hold">
                                          <p:stCondLst>
                                            <p:cond delay="0"/>
                                          </p:stCondLst>
                                        </p:cTn>
                                        <p:tgtEl>
                                          <p:spTgt spid="29698"/>
                                        </p:tgtEl>
                                        <p:attrNameLst>
                                          <p:attrName>r</p:attrName>
                                        </p:attrNameLst>
                                      </p:cBhvr>
                                    </p:animRot>
                                    <p:animRot by="-240000">
                                      <p:cBhvr>
                                        <p:cTn id="47" dur="1000" fill="hold">
                                          <p:stCondLst>
                                            <p:cond delay="1000"/>
                                          </p:stCondLst>
                                        </p:cTn>
                                        <p:tgtEl>
                                          <p:spTgt spid="29698"/>
                                        </p:tgtEl>
                                        <p:attrNameLst>
                                          <p:attrName>r</p:attrName>
                                        </p:attrNameLst>
                                      </p:cBhvr>
                                    </p:animRot>
                                    <p:animRot by="240000">
                                      <p:cBhvr>
                                        <p:cTn id="48" dur="1000" fill="hold">
                                          <p:stCondLst>
                                            <p:cond delay="2000"/>
                                          </p:stCondLst>
                                        </p:cTn>
                                        <p:tgtEl>
                                          <p:spTgt spid="29698"/>
                                        </p:tgtEl>
                                        <p:attrNameLst>
                                          <p:attrName>r</p:attrName>
                                        </p:attrNameLst>
                                      </p:cBhvr>
                                    </p:animRot>
                                    <p:animRot by="-240000">
                                      <p:cBhvr>
                                        <p:cTn id="49" dur="1000" fill="hold">
                                          <p:stCondLst>
                                            <p:cond delay="3000"/>
                                          </p:stCondLst>
                                        </p:cTn>
                                        <p:tgtEl>
                                          <p:spTgt spid="29698"/>
                                        </p:tgtEl>
                                        <p:attrNameLst>
                                          <p:attrName>r</p:attrName>
                                        </p:attrNameLst>
                                      </p:cBhvr>
                                    </p:animRot>
                                    <p:animRot by="120000">
                                      <p:cBhvr>
                                        <p:cTn id="50" dur="1000" fill="hold">
                                          <p:stCondLst>
                                            <p:cond delay="4000"/>
                                          </p:stCondLst>
                                        </p:cTn>
                                        <p:tgtEl>
                                          <p:spTgt spid="29698"/>
                                        </p:tgtEl>
                                        <p:attrNameLst>
                                          <p:attrName>r</p:attrName>
                                        </p:attrNameLst>
                                      </p:cBhvr>
                                    </p:animRot>
                                  </p:childTnLst>
                                </p:cTn>
                              </p:par>
                            </p:childTnLst>
                          </p:cTn>
                        </p:par>
                        <p:par>
                          <p:cTn id="51" fill="hold">
                            <p:stCondLst>
                              <p:cond delay="42000"/>
                            </p:stCondLst>
                            <p:childTnLst>
                              <p:par>
                                <p:cTn id="52" presetID="32" presetClass="emph" presetSubtype="0" fill="hold" nodeType="afterEffect">
                                  <p:stCondLst>
                                    <p:cond delay="0"/>
                                  </p:stCondLst>
                                  <p:iterate type="lt">
                                    <p:tmPct val="0"/>
                                  </p:iterate>
                                  <p:childTnLst>
                                    <p:animClr clrSpc="rgb">
                                      <p:cBhvr override="childStyle">
                                        <p:cTn id="53" dur="500" fill="hold"/>
                                        <p:tgtEl>
                                          <p:spTgt spid="29698"/>
                                        </p:tgtEl>
                                        <p:attrNameLst>
                                          <p:attrName>style.color</p:attrName>
                                        </p:attrNameLst>
                                      </p:cBhvr>
                                      <p:to>
                                        <a:schemeClr val="accent2"/>
                                      </p:to>
                                    </p:animClr>
                                    <p:animClr clrSpc="rgb">
                                      <p:cBhvr>
                                        <p:cTn id="54" dur="500" fill="hold"/>
                                        <p:tgtEl>
                                          <p:spTgt spid="29698"/>
                                        </p:tgtEl>
                                        <p:attrNameLst>
                                          <p:attrName>fillcolor</p:attrName>
                                        </p:attrNameLst>
                                      </p:cBhvr>
                                      <p:to>
                                        <a:schemeClr val="accent2"/>
                                      </p:to>
                                    </p:animClr>
                                    <p:set>
                                      <p:cBhvr>
                                        <p:cTn id="55" dur="500" fill="hold"/>
                                        <p:tgtEl>
                                          <p:spTgt spid="29698"/>
                                        </p:tgtEl>
                                        <p:attrNameLst>
                                          <p:attrName>fill.type</p:attrName>
                                        </p:attrNameLst>
                                      </p:cBhvr>
                                      <p:to>
                                        <p:strVal val="solid"/>
                                      </p:to>
                                    </p:set>
                                    <p:set>
                                      <p:cBhvr>
                                        <p:cTn id="56" dur="500" fill="hold"/>
                                        <p:tgtEl>
                                          <p:spTgt spid="29698"/>
                                        </p:tgtEl>
                                        <p:attrNameLst>
                                          <p:attrName>fill.on</p:attrName>
                                        </p:attrNameLst>
                                      </p:cBhvr>
                                      <p:to>
                                        <p:strVal val="true"/>
                                      </p:to>
                                    </p:set>
                                    <p:animRot by="120000">
                                      <p:cBhvr>
                                        <p:cTn id="57" dur="500" fill="hold">
                                          <p:stCondLst>
                                            <p:cond delay="0"/>
                                          </p:stCondLst>
                                        </p:cTn>
                                        <p:tgtEl>
                                          <p:spTgt spid="29698"/>
                                        </p:tgtEl>
                                        <p:attrNameLst>
                                          <p:attrName>r</p:attrName>
                                        </p:attrNameLst>
                                      </p:cBhvr>
                                    </p:animRot>
                                    <p:animRot by="-240000">
                                      <p:cBhvr>
                                        <p:cTn id="58" dur="1000" fill="hold">
                                          <p:stCondLst>
                                            <p:cond delay="1000"/>
                                          </p:stCondLst>
                                        </p:cTn>
                                        <p:tgtEl>
                                          <p:spTgt spid="29698"/>
                                        </p:tgtEl>
                                        <p:attrNameLst>
                                          <p:attrName>r</p:attrName>
                                        </p:attrNameLst>
                                      </p:cBhvr>
                                    </p:animRot>
                                    <p:animRot by="240000">
                                      <p:cBhvr>
                                        <p:cTn id="59" dur="1000" fill="hold">
                                          <p:stCondLst>
                                            <p:cond delay="2000"/>
                                          </p:stCondLst>
                                        </p:cTn>
                                        <p:tgtEl>
                                          <p:spTgt spid="29698"/>
                                        </p:tgtEl>
                                        <p:attrNameLst>
                                          <p:attrName>r</p:attrName>
                                        </p:attrNameLst>
                                      </p:cBhvr>
                                    </p:animRot>
                                    <p:animRot by="-240000">
                                      <p:cBhvr>
                                        <p:cTn id="60" dur="1000" fill="hold">
                                          <p:stCondLst>
                                            <p:cond delay="3000"/>
                                          </p:stCondLst>
                                        </p:cTn>
                                        <p:tgtEl>
                                          <p:spTgt spid="29698"/>
                                        </p:tgtEl>
                                        <p:attrNameLst>
                                          <p:attrName>r</p:attrName>
                                        </p:attrNameLst>
                                      </p:cBhvr>
                                    </p:animRot>
                                    <p:animRot by="120000">
                                      <p:cBhvr>
                                        <p:cTn id="61" dur="1000" fill="hold">
                                          <p:stCondLst>
                                            <p:cond delay="4000"/>
                                          </p:stCondLst>
                                        </p:cTn>
                                        <p:tgtEl>
                                          <p:spTgt spid="29698"/>
                                        </p:tgtEl>
                                        <p:attrNameLst>
                                          <p:attrName>r</p:attrName>
                                        </p:attrNameLst>
                                      </p:cBhvr>
                                    </p:animRot>
                                  </p:childTnLst>
                                </p:cTn>
                              </p:par>
                            </p:childTnLst>
                          </p:cTn>
                        </p:par>
                        <p:par>
                          <p:cTn id="62" fill="hold">
                            <p:stCondLst>
                              <p:cond delay="47000"/>
                            </p:stCondLst>
                            <p:childTnLst>
                              <p:par>
                                <p:cTn id="63" presetID="32" presetClass="emph" presetSubtype="0" fill="hold" nodeType="afterEffect">
                                  <p:stCondLst>
                                    <p:cond delay="0"/>
                                  </p:stCondLst>
                                  <p:iterate type="lt">
                                    <p:tmPct val="0"/>
                                  </p:iterate>
                                  <p:childTnLst>
                                    <p:animClr clrSpc="rgb">
                                      <p:cBhvr override="childStyle">
                                        <p:cTn id="64" dur="500" fill="hold"/>
                                        <p:tgtEl>
                                          <p:spTgt spid="29698"/>
                                        </p:tgtEl>
                                        <p:attrNameLst>
                                          <p:attrName>style.color</p:attrName>
                                        </p:attrNameLst>
                                      </p:cBhvr>
                                      <p:to>
                                        <a:schemeClr val="accent2"/>
                                      </p:to>
                                    </p:animClr>
                                    <p:animClr clrSpc="rgb">
                                      <p:cBhvr>
                                        <p:cTn id="65" dur="500" fill="hold"/>
                                        <p:tgtEl>
                                          <p:spTgt spid="29698"/>
                                        </p:tgtEl>
                                        <p:attrNameLst>
                                          <p:attrName>fillcolor</p:attrName>
                                        </p:attrNameLst>
                                      </p:cBhvr>
                                      <p:to>
                                        <a:schemeClr val="accent2"/>
                                      </p:to>
                                    </p:animClr>
                                    <p:set>
                                      <p:cBhvr>
                                        <p:cTn id="66" dur="500" fill="hold"/>
                                        <p:tgtEl>
                                          <p:spTgt spid="29698"/>
                                        </p:tgtEl>
                                        <p:attrNameLst>
                                          <p:attrName>fill.type</p:attrName>
                                        </p:attrNameLst>
                                      </p:cBhvr>
                                      <p:to>
                                        <p:strVal val="solid"/>
                                      </p:to>
                                    </p:set>
                                    <p:set>
                                      <p:cBhvr>
                                        <p:cTn id="67" dur="500" fill="hold"/>
                                        <p:tgtEl>
                                          <p:spTgt spid="29698"/>
                                        </p:tgtEl>
                                        <p:attrNameLst>
                                          <p:attrName>fill.on</p:attrName>
                                        </p:attrNameLst>
                                      </p:cBhvr>
                                      <p:to>
                                        <p:strVal val="true"/>
                                      </p:to>
                                    </p:set>
                                    <p:animRot by="120000">
                                      <p:cBhvr>
                                        <p:cTn id="68" dur="500" fill="hold">
                                          <p:stCondLst>
                                            <p:cond delay="0"/>
                                          </p:stCondLst>
                                        </p:cTn>
                                        <p:tgtEl>
                                          <p:spTgt spid="29698"/>
                                        </p:tgtEl>
                                        <p:attrNameLst>
                                          <p:attrName>r</p:attrName>
                                        </p:attrNameLst>
                                      </p:cBhvr>
                                    </p:animRot>
                                    <p:animRot by="-240000">
                                      <p:cBhvr>
                                        <p:cTn id="69" dur="1000" fill="hold">
                                          <p:stCondLst>
                                            <p:cond delay="1000"/>
                                          </p:stCondLst>
                                        </p:cTn>
                                        <p:tgtEl>
                                          <p:spTgt spid="29698"/>
                                        </p:tgtEl>
                                        <p:attrNameLst>
                                          <p:attrName>r</p:attrName>
                                        </p:attrNameLst>
                                      </p:cBhvr>
                                    </p:animRot>
                                    <p:animRot by="240000">
                                      <p:cBhvr>
                                        <p:cTn id="70" dur="1000" fill="hold">
                                          <p:stCondLst>
                                            <p:cond delay="2000"/>
                                          </p:stCondLst>
                                        </p:cTn>
                                        <p:tgtEl>
                                          <p:spTgt spid="29698"/>
                                        </p:tgtEl>
                                        <p:attrNameLst>
                                          <p:attrName>r</p:attrName>
                                        </p:attrNameLst>
                                      </p:cBhvr>
                                    </p:animRot>
                                    <p:animRot by="-240000">
                                      <p:cBhvr>
                                        <p:cTn id="71" dur="1000" fill="hold">
                                          <p:stCondLst>
                                            <p:cond delay="3000"/>
                                          </p:stCondLst>
                                        </p:cTn>
                                        <p:tgtEl>
                                          <p:spTgt spid="29698"/>
                                        </p:tgtEl>
                                        <p:attrNameLst>
                                          <p:attrName>r</p:attrName>
                                        </p:attrNameLst>
                                      </p:cBhvr>
                                    </p:animRot>
                                    <p:animRot by="120000">
                                      <p:cBhvr>
                                        <p:cTn id="72" dur="1000" fill="hold">
                                          <p:stCondLst>
                                            <p:cond delay="4000"/>
                                          </p:stCondLst>
                                        </p:cTn>
                                        <p:tgtEl>
                                          <p:spTgt spid="29698"/>
                                        </p:tgtEl>
                                        <p:attrNameLst>
                                          <p:attrName>r</p:attrName>
                                        </p:attrNameLst>
                                      </p:cBhvr>
                                    </p:animRot>
                                  </p:childTnLst>
                                </p:cTn>
                              </p:par>
                            </p:childTnLst>
                          </p:cTn>
                        </p:par>
                        <p:par>
                          <p:cTn id="73" fill="hold">
                            <p:stCondLst>
                              <p:cond delay="52000"/>
                            </p:stCondLst>
                            <p:childTnLst>
                              <p:par>
                                <p:cTn id="74" presetID="55" presetClass="exit" presetSubtype="0" fill="hold" nodeType="afterEffect">
                                  <p:stCondLst>
                                    <p:cond delay="0"/>
                                  </p:stCondLst>
                                  <p:childTnLst>
                                    <p:anim calcmode="lin" valueType="num">
                                      <p:cBhvr>
                                        <p:cTn id="75" dur="5000"/>
                                        <p:tgtEl>
                                          <p:spTgt spid="3"/>
                                        </p:tgtEl>
                                        <p:attrNameLst>
                                          <p:attrName>ppt_w</p:attrName>
                                        </p:attrNameLst>
                                      </p:cBhvr>
                                      <p:tavLst>
                                        <p:tav tm="0">
                                          <p:val>
                                            <p:strVal val="ppt_w"/>
                                          </p:val>
                                        </p:tav>
                                        <p:tav tm="100000">
                                          <p:val>
                                            <p:strVal val="ppt_w*0.70"/>
                                          </p:val>
                                        </p:tav>
                                      </p:tavLst>
                                    </p:anim>
                                    <p:anim calcmode="lin" valueType="num">
                                      <p:cBhvr>
                                        <p:cTn id="76" dur="5000"/>
                                        <p:tgtEl>
                                          <p:spTgt spid="3"/>
                                        </p:tgtEl>
                                        <p:attrNameLst>
                                          <p:attrName>ppt_h</p:attrName>
                                        </p:attrNameLst>
                                      </p:cBhvr>
                                      <p:tavLst>
                                        <p:tav tm="0">
                                          <p:val>
                                            <p:strVal val="ppt_h"/>
                                          </p:val>
                                        </p:tav>
                                        <p:tav tm="100000">
                                          <p:val>
                                            <p:strVal val="ppt_h"/>
                                          </p:val>
                                        </p:tav>
                                      </p:tavLst>
                                    </p:anim>
                                    <p:animEffect transition="out" filter="fade">
                                      <p:cBhvr>
                                        <p:cTn id="77" dur="5000"/>
                                        <p:tgtEl>
                                          <p:spTgt spid="3"/>
                                        </p:tgtEl>
                                      </p:cBhvr>
                                    </p:animEffect>
                                    <p:set>
                                      <p:cBhvr>
                                        <p:cTn id="78" dur="1" fill="hold">
                                          <p:stCondLst>
                                            <p:cond delay="4999"/>
                                          </p:stCondLst>
                                        </p:cTn>
                                        <p:tgtEl>
                                          <p:spTgt spid="3"/>
                                        </p:tgtEl>
                                        <p:attrNameLst>
                                          <p:attrName>style.visibility</p:attrName>
                                        </p:attrNameLst>
                                      </p:cBhvr>
                                      <p:to>
                                        <p:strVal val="hidden"/>
                                      </p:to>
                                    </p:set>
                                  </p:childTnLst>
                                </p:cTn>
                              </p:par>
                            </p:childTnLst>
                          </p:cTn>
                        </p:par>
                        <p:par>
                          <p:cTn id="79" fill="hold">
                            <p:stCondLst>
                              <p:cond delay="57000"/>
                            </p:stCondLst>
                            <p:childTnLst>
                              <p:par>
                                <p:cTn id="80" presetID="55" presetClass="exit" presetSubtype="0" fill="hold" nodeType="afterEffect">
                                  <p:stCondLst>
                                    <p:cond delay="0"/>
                                  </p:stCondLst>
                                  <p:childTnLst>
                                    <p:anim calcmode="lin" valueType="num">
                                      <p:cBhvr>
                                        <p:cTn id="81" dur="5000"/>
                                        <p:tgtEl>
                                          <p:spTgt spid="4"/>
                                        </p:tgtEl>
                                        <p:attrNameLst>
                                          <p:attrName>ppt_w</p:attrName>
                                        </p:attrNameLst>
                                      </p:cBhvr>
                                      <p:tavLst>
                                        <p:tav tm="0">
                                          <p:val>
                                            <p:strVal val="ppt_w"/>
                                          </p:val>
                                        </p:tav>
                                        <p:tav tm="100000">
                                          <p:val>
                                            <p:strVal val="ppt_w*0.70"/>
                                          </p:val>
                                        </p:tav>
                                      </p:tavLst>
                                    </p:anim>
                                    <p:anim calcmode="lin" valueType="num">
                                      <p:cBhvr>
                                        <p:cTn id="82" dur="5000"/>
                                        <p:tgtEl>
                                          <p:spTgt spid="4"/>
                                        </p:tgtEl>
                                        <p:attrNameLst>
                                          <p:attrName>ppt_h</p:attrName>
                                        </p:attrNameLst>
                                      </p:cBhvr>
                                      <p:tavLst>
                                        <p:tav tm="0">
                                          <p:val>
                                            <p:strVal val="ppt_h"/>
                                          </p:val>
                                        </p:tav>
                                        <p:tav tm="100000">
                                          <p:val>
                                            <p:strVal val="ppt_h"/>
                                          </p:val>
                                        </p:tav>
                                      </p:tavLst>
                                    </p:anim>
                                    <p:animEffect transition="out" filter="fade">
                                      <p:cBhvr>
                                        <p:cTn id="83" dur="5000"/>
                                        <p:tgtEl>
                                          <p:spTgt spid="4"/>
                                        </p:tgtEl>
                                      </p:cBhvr>
                                    </p:animEffect>
                                    <p:set>
                                      <p:cBhvr>
                                        <p:cTn id="84" dur="1" fill="hold">
                                          <p:stCondLst>
                                            <p:cond delay="4999"/>
                                          </p:stCondLst>
                                        </p:cTn>
                                        <p:tgtEl>
                                          <p:spTgt spid="4"/>
                                        </p:tgtEl>
                                        <p:attrNameLst>
                                          <p:attrName>style.visibility</p:attrName>
                                        </p:attrNameLst>
                                      </p:cBhvr>
                                      <p:to>
                                        <p:strVal val="hidden"/>
                                      </p:to>
                                    </p:set>
                                  </p:childTnLst>
                                </p:cTn>
                              </p:par>
                            </p:childTnLst>
                          </p:cTn>
                        </p:par>
                        <p:par>
                          <p:cTn id="85" fill="hold">
                            <p:stCondLst>
                              <p:cond delay="62000"/>
                            </p:stCondLst>
                            <p:childTnLst>
                              <p:par>
                                <p:cTn id="86" presetID="55" presetClass="exit" presetSubtype="0" fill="hold" nodeType="afterEffect">
                                  <p:stCondLst>
                                    <p:cond delay="0"/>
                                  </p:stCondLst>
                                  <p:childTnLst>
                                    <p:anim calcmode="lin" valueType="num">
                                      <p:cBhvr>
                                        <p:cTn id="87" dur="5000"/>
                                        <p:tgtEl>
                                          <p:spTgt spid="5"/>
                                        </p:tgtEl>
                                        <p:attrNameLst>
                                          <p:attrName>ppt_w</p:attrName>
                                        </p:attrNameLst>
                                      </p:cBhvr>
                                      <p:tavLst>
                                        <p:tav tm="0">
                                          <p:val>
                                            <p:strVal val="ppt_w"/>
                                          </p:val>
                                        </p:tav>
                                        <p:tav tm="100000">
                                          <p:val>
                                            <p:strVal val="ppt_w*0.70"/>
                                          </p:val>
                                        </p:tav>
                                      </p:tavLst>
                                    </p:anim>
                                    <p:anim calcmode="lin" valueType="num">
                                      <p:cBhvr>
                                        <p:cTn id="88" dur="5000"/>
                                        <p:tgtEl>
                                          <p:spTgt spid="5"/>
                                        </p:tgtEl>
                                        <p:attrNameLst>
                                          <p:attrName>ppt_h</p:attrName>
                                        </p:attrNameLst>
                                      </p:cBhvr>
                                      <p:tavLst>
                                        <p:tav tm="0">
                                          <p:val>
                                            <p:strVal val="ppt_h"/>
                                          </p:val>
                                        </p:tav>
                                        <p:tav tm="100000">
                                          <p:val>
                                            <p:strVal val="ppt_h"/>
                                          </p:val>
                                        </p:tav>
                                      </p:tavLst>
                                    </p:anim>
                                    <p:animEffect transition="out" filter="fade">
                                      <p:cBhvr>
                                        <p:cTn id="89" dur="5000"/>
                                        <p:tgtEl>
                                          <p:spTgt spid="5"/>
                                        </p:tgtEl>
                                      </p:cBhvr>
                                    </p:animEffect>
                                    <p:set>
                                      <p:cBhvr>
                                        <p:cTn id="90" dur="1" fill="hold">
                                          <p:stCondLst>
                                            <p:cond delay="4999"/>
                                          </p:stCondLst>
                                        </p:cTn>
                                        <p:tgtEl>
                                          <p:spTgt spid="5"/>
                                        </p:tgtEl>
                                        <p:attrNameLst>
                                          <p:attrName>style.visibility</p:attrName>
                                        </p:attrNameLst>
                                      </p:cBhvr>
                                      <p:to>
                                        <p:strVal val="hidden"/>
                                      </p:to>
                                    </p:set>
                                  </p:childTnLst>
                                </p:cTn>
                              </p:par>
                            </p:childTnLst>
                          </p:cTn>
                        </p:par>
                        <p:par>
                          <p:cTn id="91" fill="hold">
                            <p:stCondLst>
                              <p:cond delay="67000"/>
                            </p:stCondLst>
                            <p:childTnLst>
                              <p:par>
                                <p:cTn id="92" presetID="55" presetClass="exit" presetSubtype="0" fill="hold" nodeType="afterEffect">
                                  <p:stCondLst>
                                    <p:cond delay="0"/>
                                  </p:stCondLst>
                                  <p:iterate type="lt">
                                    <p:tmPct val="0"/>
                                  </p:iterate>
                                  <p:childTnLst>
                                    <p:anim calcmode="lin" valueType="num">
                                      <p:cBhvr>
                                        <p:cTn id="93" dur="5000"/>
                                        <p:tgtEl>
                                          <p:spTgt spid="29698"/>
                                        </p:tgtEl>
                                        <p:attrNameLst>
                                          <p:attrName>ppt_w</p:attrName>
                                        </p:attrNameLst>
                                      </p:cBhvr>
                                      <p:tavLst>
                                        <p:tav tm="0">
                                          <p:val>
                                            <p:strVal val="ppt_w"/>
                                          </p:val>
                                        </p:tav>
                                        <p:tav tm="100000">
                                          <p:val>
                                            <p:strVal val="ppt_w*0.70"/>
                                          </p:val>
                                        </p:tav>
                                      </p:tavLst>
                                    </p:anim>
                                    <p:anim calcmode="lin" valueType="num">
                                      <p:cBhvr>
                                        <p:cTn id="94" dur="5000"/>
                                        <p:tgtEl>
                                          <p:spTgt spid="29698"/>
                                        </p:tgtEl>
                                        <p:attrNameLst>
                                          <p:attrName>ppt_h</p:attrName>
                                        </p:attrNameLst>
                                      </p:cBhvr>
                                      <p:tavLst>
                                        <p:tav tm="0">
                                          <p:val>
                                            <p:strVal val="ppt_h"/>
                                          </p:val>
                                        </p:tav>
                                        <p:tav tm="100000">
                                          <p:val>
                                            <p:strVal val="ppt_h"/>
                                          </p:val>
                                        </p:tav>
                                      </p:tavLst>
                                    </p:anim>
                                    <p:animEffect transition="out" filter="fade">
                                      <p:cBhvr>
                                        <p:cTn id="95" dur="5000"/>
                                        <p:tgtEl>
                                          <p:spTgt spid="29698"/>
                                        </p:tgtEl>
                                      </p:cBhvr>
                                    </p:animEffect>
                                    <p:set>
                                      <p:cBhvr>
                                        <p:cTn id="96" dur="1" fill="hold">
                                          <p:stCondLst>
                                            <p:cond delay="4999"/>
                                          </p:stCondLst>
                                        </p:cTn>
                                        <p:tgtEl>
                                          <p:spTgt spid="29698"/>
                                        </p:tgtEl>
                                        <p:attrNameLst>
                                          <p:attrName>style.visibility</p:attrName>
                                        </p:attrNameLst>
                                      </p:cBhvr>
                                      <p:to>
                                        <p:strVal val="hidden"/>
                                      </p:to>
                                    </p:set>
                                  </p:childTnLst>
                                </p:cTn>
                              </p:par>
                            </p:childTnLst>
                          </p:cTn>
                        </p:par>
                        <p:par>
                          <p:cTn id="97" fill="hold">
                            <p:stCondLst>
                              <p:cond delay="72000"/>
                            </p:stCondLst>
                            <p:childTnLst>
                              <p:par>
                                <p:cTn id="98" presetID="53" presetClass="entr" presetSubtype="0" fill="hold" nodeType="afterEffect">
                                  <p:stCondLst>
                                    <p:cond delay="0"/>
                                  </p:stCondLst>
                                  <p:childTnLst>
                                    <p:set>
                                      <p:cBhvr>
                                        <p:cTn id="99" dur="1" fill="hold">
                                          <p:stCondLst>
                                            <p:cond delay="0"/>
                                          </p:stCondLst>
                                        </p:cTn>
                                        <p:tgtEl>
                                          <p:spTgt spid="6"/>
                                        </p:tgtEl>
                                        <p:attrNameLst>
                                          <p:attrName>style.visibility</p:attrName>
                                        </p:attrNameLst>
                                      </p:cBhvr>
                                      <p:to>
                                        <p:strVal val="visible"/>
                                      </p:to>
                                    </p:set>
                                    <p:anim calcmode="lin" valueType="num">
                                      <p:cBhvr>
                                        <p:cTn id="100" dur="5000" fill="hold"/>
                                        <p:tgtEl>
                                          <p:spTgt spid="6"/>
                                        </p:tgtEl>
                                        <p:attrNameLst>
                                          <p:attrName>ppt_w</p:attrName>
                                        </p:attrNameLst>
                                      </p:cBhvr>
                                      <p:tavLst>
                                        <p:tav tm="0">
                                          <p:val>
                                            <p:fltVal val="0"/>
                                          </p:val>
                                        </p:tav>
                                        <p:tav tm="100000">
                                          <p:val>
                                            <p:strVal val="#ppt_w"/>
                                          </p:val>
                                        </p:tav>
                                      </p:tavLst>
                                    </p:anim>
                                    <p:anim calcmode="lin" valueType="num">
                                      <p:cBhvr>
                                        <p:cTn id="101" dur="5000" fill="hold"/>
                                        <p:tgtEl>
                                          <p:spTgt spid="6"/>
                                        </p:tgtEl>
                                        <p:attrNameLst>
                                          <p:attrName>ppt_h</p:attrName>
                                        </p:attrNameLst>
                                      </p:cBhvr>
                                      <p:tavLst>
                                        <p:tav tm="0">
                                          <p:val>
                                            <p:fltVal val="0"/>
                                          </p:val>
                                        </p:tav>
                                        <p:tav tm="100000">
                                          <p:val>
                                            <p:strVal val="#ppt_h"/>
                                          </p:val>
                                        </p:tav>
                                      </p:tavLst>
                                    </p:anim>
                                    <p:animEffect transition="in" filter="fade">
                                      <p:cBhvr>
                                        <p:cTn id="102" dur="5000"/>
                                        <p:tgtEl>
                                          <p:spTgt spid="6"/>
                                        </p:tgtEl>
                                      </p:cBhvr>
                                    </p:animEffect>
                                  </p:childTnLst>
                                </p:cTn>
                              </p:par>
                            </p:childTnLst>
                          </p:cTn>
                        </p:par>
                        <p:par>
                          <p:cTn id="103" fill="hold">
                            <p:stCondLst>
                              <p:cond delay="77000"/>
                            </p:stCondLst>
                            <p:childTnLst>
                              <p:par>
                                <p:cTn id="104" presetID="53" presetClass="entr" presetSubtype="0" fill="hold" nodeType="afterEffect">
                                  <p:stCondLst>
                                    <p:cond delay="0"/>
                                  </p:stCondLst>
                                  <p:childTnLst>
                                    <p:set>
                                      <p:cBhvr>
                                        <p:cTn id="105" dur="1" fill="hold">
                                          <p:stCondLst>
                                            <p:cond delay="0"/>
                                          </p:stCondLst>
                                        </p:cTn>
                                        <p:tgtEl>
                                          <p:spTgt spid="7">
                                            <p:txEl>
                                              <p:pRg st="0" end="0"/>
                                            </p:txEl>
                                          </p:spTgt>
                                        </p:tgtEl>
                                        <p:attrNameLst>
                                          <p:attrName>style.visibility</p:attrName>
                                        </p:attrNameLst>
                                      </p:cBhvr>
                                      <p:to>
                                        <p:strVal val="visible"/>
                                      </p:to>
                                    </p:set>
                                    <p:anim calcmode="lin" valueType="num">
                                      <p:cBhvr>
                                        <p:cTn id="106" dur="5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07" dur="50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08" dur="5000"/>
                                        <p:tgtEl>
                                          <p:spTgt spid="7">
                                            <p:txEl>
                                              <p:pRg st="0" end="0"/>
                                            </p:txEl>
                                          </p:spTgt>
                                        </p:tgtEl>
                                      </p:cBhvr>
                                    </p:animEffect>
                                  </p:childTnLst>
                                </p:cTn>
                              </p:par>
                            </p:childTnLst>
                          </p:cTn>
                        </p:par>
                        <p:par>
                          <p:cTn id="109" fill="hold">
                            <p:stCondLst>
                              <p:cond delay="82000"/>
                            </p:stCondLst>
                            <p:childTnLst>
                              <p:par>
                                <p:cTn id="110" presetID="53" presetClass="entr" presetSubtype="0" fill="hold" nodeType="afterEffect">
                                  <p:stCondLst>
                                    <p:cond delay="0"/>
                                  </p:stCondLst>
                                  <p:childTnLst>
                                    <p:set>
                                      <p:cBhvr>
                                        <p:cTn id="111" dur="1" fill="hold">
                                          <p:stCondLst>
                                            <p:cond delay="0"/>
                                          </p:stCondLst>
                                        </p:cTn>
                                        <p:tgtEl>
                                          <p:spTgt spid="7">
                                            <p:txEl>
                                              <p:pRg st="1" end="1"/>
                                            </p:txEl>
                                          </p:spTgt>
                                        </p:tgtEl>
                                        <p:attrNameLst>
                                          <p:attrName>style.visibility</p:attrName>
                                        </p:attrNameLst>
                                      </p:cBhvr>
                                      <p:to>
                                        <p:strVal val="visible"/>
                                      </p:to>
                                    </p:set>
                                    <p:anim calcmode="lin" valueType="num">
                                      <p:cBhvr>
                                        <p:cTn id="112" dur="5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13" dur="50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14" dur="5000"/>
                                        <p:tgtEl>
                                          <p:spTgt spid="7">
                                            <p:txEl>
                                              <p:pRg st="1" end="1"/>
                                            </p:txEl>
                                          </p:spTgt>
                                        </p:tgtEl>
                                      </p:cBhvr>
                                    </p:animEffect>
                                  </p:childTnLst>
                                </p:cTn>
                              </p:par>
                            </p:childTnLst>
                          </p:cTn>
                        </p:par>
                        <p:par>
                          <p:cTn id="115" fill="hold">
                            <p:stCondLst>
                              <p:cond delay="87000"/>
                            </p:stCondLst>
                            <p:childTnLst>
                              <p:par>
                                <p:cTn id="116" presetID="53" presetClass="entr" presetSubtype="0" fill="hold" nodeType="afterEffect">
                                  <p:stCondLst>
                                    <p:cond delay="0"/>
                                  </p:stCondLst>
                                  <p:childTnLst>
                                    <p:set>
                                      <p:cBhvr>
                                        <p:cTn id="117" dur="1" fill="hold">
                                          <p:stCondLst>
                                            <p:cond delay="0"/>
                                          </p:stCondLst>
                                        </p:cTn>
                                        <p:tgtEl>
                                          <p:spTgt spid="8"/>
                                        </p:tgtEl>
                                        <p:attrNameLst>
                                          <p:attrName>style.visibility</p:attrName>
                                        </p:attrNameLst>
                                      </p:cBhvr>
                                      <p:to>
                                        <p:strVal val="visible"/>
                                      </p:to>
                                    </p:set>
                                    <p:anim calcmode="lin" valueType="num">
                                      <p:cBhvr>
                                        <p:cTn id="118" dur="5000" fill="hold"/>
                                        <p:tgtEl>
                                          <p:spTgt spid="8"/>
                                        </p:tgtEl>
                                        <p:attrNameLst>
                                          <p:attrName>ppt_w</p:attrName>
                                        </p:attrNameLst>
                                      </p:cBhvr>
                                      <p:tavLst>
                                        <p:tav tm="0">
                                          <p:val>
                                            <p:fltVal val="0"/>
                                          </p:val>
                                        </p:tav>
                                        <p:tav tm="100000">
                                          <p:val>
                                            <p:strVal val="#ppt_w"/>
                                          </p:val>
                                        </p:tav>
                                      </p:tavLst>
                                    </p:anim>
                                    <p:anim calcmode="lin" valueType="num">
                                      <p:cBhvr>
                                        <p:cTn id="119" dur="5000" fill="hold"/>
                                        <p:tgtEl>
                                          <p:spTgt spid="8"/>
                                        </p:tgtEl>
                                        <p:attrNameLst>
                                          <p:attrName>ppt_h</p:attrName>
                                        </p:attrNameLst>
                                      </p:cBhvr>
                                      <p:tavLst>
                                        <p:tav tm="0">
                                          <p:val>
                                            <p:fltVal val="0"/>
                                          </p:val>
                                        </p:tav>
                                        <p:tav tm="100000">
                                          <p:val>
                                            <p:strVal val="#ppt_h"/>
                                          </p:val>
                                        </p:tav>
                                      </p:tavLst>
                                    </p:anim>
                                    <p:animEffect transition="in" filter="fade">
                                      <p:cBhvr>
                                        <p:cTn id="120"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84" y="285728"/>
            <a:ext cx="4071966" cy="707886"/>
          </a:xfrm>
          <a:prstGeom prst="rect">
            <a:avLst/>
          </a:prstGeom>
          <a:noFill/>
        </p:spPr>
        <p:txBody>
          <a:bodyPr wrap="square" rtlCol="0">
            <a:spAutoFit/>
          </a:bodyPr>
          <a:lstStyle/>
          <a:p>
            <a:pPr algn="ctr"/>
            <a:r>
              <a:rPr lang="ru-RU" sz="4000" b="1" dirty="0" smtClean="0">
                <a:ln w="10541" cmpd="sng">
                  <a:solidFill>
                    <a:srgbClr val="7D7D7D">
                      <a:tint val="100000"/>
                      <a:shade val="100000"/>
                      <a:satMod val="110000"/>
                    </a:srgbClr>
                  </a:solidFill>
                  <a:prstDash val="solid"/>
                </a:ln>
                <a:solidFill>
                  <a:schemeClr val="tx1">
                    <a:lumMod val="65000"/>
                    <a:lumOff val="35000"/>
                  </a:schemeClr>
                </a:solidFill>
                <a:latin typeface="Times New Roman" pitchFamily="18" charset="0"/>
                <a:cs typeface="Times New Roman" pitchFamily="18" charset="0"/>
              </a:rPr>
              <a:t>«Моя   жизнь»</a:t>
            </a:r>
            <a:endParaRPr lang="ru-RU" sz="4000" b="1" dirty="0">
              <a:ln w="10541" cmpd="sng">
                <a:solidFill>
                  <a:srgbClr val="7D7D7D">
                    <a:tint val="100000"/>
                    <a:shade val="100000"/>
                    <a:satMod val="110000"/>
                  </a:srgbClr>
                </a:solidFill>
                <a:prstDash val="solid"/>
              </a:ln>
              <a:solidFill>
                <a:schemeClr val="tx1">
                  <a:lumMod val="65000"/>
                  <a:lumOff val="35000"/>
                </a:schemeClr>
              </a:solidFill>
              <a:latin typeface="Times New Roman" pitchFamily="18" charset="0"/>
              <a:cs typeface="Times New Roman" pitchFamily="18" charset="0"/>
            </a:endParaRPr>
          </a:p>
        </p:txBody>
      </p:sp>
      <p:grpSp>
        <p:nvGrpSpPr>
          <p:cNvPr id="11" name="Группа 10"/>
          <p:cNvGrpSpPr/>
          <p:nvPr/>
        </p:nvGrpSpPr>
        <p:grpSpPr>
          <a:xfrm>
            <a:off x="214281" y="1142984"/>
            <a:ext cx="1857389" cy="2226720"/>
            <a:chOff x="214281" y="1142984"/>
            <a:chExt cx="1857389" cy="2226720"/>
          </a:xfrm>
        </p:grpSpPr>
        <p:pic>
          <p:nvPicPr>
            <p:cNvPr id="3075" name="Picture 3" descr="C:\Documents and Settings\user\Рабочий стол\Чехов.bmp"/>
            <p:cNvPicPr>
              <a:picLocks noChangeAspect="1" noChangeArrowheads="1"/>
            </p:cNvPicPr>
            <p:nvPr/>
          </p:nvPicPr>
          <p:blipFill>
            <a:blip r:embed="rId4">
              <a:grayscl/>
              <a:lum bright="10000" contrast="20000"/>
            </a:blip>
            <a:srcRect/>
            <a:stretch>
              <a:fillRect/>
            </a:stretch>
          </p:blipFill>
          <p:spPr bwMode="auto">
            <a:xfrm>
              <a:off x="214281" y="1142984"/>
              <a:ext cx="1857389" cy="2067094"/>
            </a:xfrm>
            <a:prstGeom prst="rect">
              <a:avLst/>
            </a:prstGeom>
            <a:ln>
              <a:noFill/>
            </a:ln>
            <a:effectLst>
              <a:softEdge rad="112500"/>
            </a:effectLst>
          </p:spPr>
        </p:pic>
        <p:sp>
          <p:nvSpPr>
            <p:cNvPr id="8" name="TextBox 7"/>
            <p:cNvSpPr txBox="1"/>
            <p:nvPr/>
          </p:nvSpPr>
          <p:spPr>
            <a:xfrm>
              <a:off x="285720" y="3000372"/>
              <a:ext cx="1428760" cy="369332"/>
            </a:xfrm>
            <a:prstGeom prst="rect">
              <a:avLst/>
            </a:prstGeom>
            <a:noFill/>
          </p:spPr>
          <p:txBody>
            <a:bodyPr wrap="square" rtlCol="0">
              <a:spAutoFit/>
            </a:bodyPr>
            <a:lstStyle/>
            <a:p>
              <a:r>
                <a:rPr lang="ru-RU" b="1" dirty="0" smtClean="0">
                  <a:solidFill>
                    <a:schemeClr val="bg1"/>
                  </a:solidFill>
                  <a:latin typeface="Times New Roman" pitchFamily="18" charset="0"/>
                  <a:cs typeface="Times New Roman" pitchFamily="18" charset="0"/>
                </a:rPr>
                <a:t>А.П.Чехов</a:t>
              </a:r>
              <a:endParaRPr lang="ru-RU" b="1" dirty="0">
                <a:solidFill>
                  <a:schemeClr val="bg1"/>
                </a:solidFill>
                <a:latin typeface="Times New Roman" pitchFamily="18" charset="0"/>
                <a:cs typeface="Times New Roman" pitchFamily="18" charset="0"/>
              </a:endParaRPr>
            </a:p>
          </p:txBody>
        </p:sp>
      </p:grpSp>
      <p:grpSp>
        <p:nvGrpSpPr>
          <p:cNvPr id="13" name="Группа 12"/>
          <p:cNvGrpSpPr/>
          <p:nvPr/>
        </p:nvGrpSpPr>
        <p:grpSpPr>
          <a:xfrm>
            <a:off x="280544" y="4572008"/>
            <a:ext cx="1921580" cy="2285992"/>
            <a:chOff x="280544" y="4572008"/>
            <a:chExt cx="1921580" cy="2285992"/>
          </a:xfrm>
        </p:grpSpPr>
        <p:pic>
          <p:nvPicPr>
            <p:cNvPr id="3076" name="Picture 4" descr="C:\Documents and Settings\user\Рабочий стол\Горький.bmp"/>
            <p:cNvPicPr>
              <a:picLocks noChangeAspect="1" noChangeArrowheads="1"/>
            </p:cNvPicPr>
            <p:nvPr/>
          </p:nvPicPr>
          <p:blipFill>
            <a:blip r:embed="rId5">
              <a:grayscl/>
              <a:lum bright="10000" contrast="20000"/>
            </a:blip>
            <a:srcRect l="11428" r="27619" b="40952"/>
            <a:stretch>
              <a:fillRect/>
            </a:stretch>
          </p:blipFill>
          <p:spPr bwMode="auto">
            <a:xfrm>
              <a:off x="280544" y="4572008"/>
              <a:ext cx="1921580" cy="2071702"/>
            </a:xfrm>
            <a:prstGeom prst="rect">
              <a:avLst/>
            </a:prstGeom>
            <a:ln>
              <a:noFill/>
            </a:ln>
            <a:effectLst>
              <a:softEdge rad="112500"/>
            </a:effectLst>
          </p:spPr>
        </p:pic>
        <p:sp>
          <p:nvSpPr>
            <p:cNvPr id="9" name="TextBox 8"/>
            <p:cNvSpPr txBox="1"/>
            <p:nvPr/>
          </p:nvSpPr>
          <p:spPr>
            <a:xfrm>
              <a:off x="428596" y="6488668"/>
              <a:ext cx="1643074" cy="369332"/>
            </a:xfrm>
            <a:prstGeom prst="rect">
              <a:avLst/>
            </a:prstGeom>
            <a:noFill/>
          </p:spPr>
          <p:txBody>
            <a:bodyPr wrap="square" rtlCol="0">
              <a:spAutoFit/>
            </a:bodyPr>
            <a:lstStyle/>
            <a:p>
              <a:r>
                <a:rPr lang="ru-RU" b="1" dirty="0" smtClean="0">
                  <a:solidFill>
                    <a:schemeClr val="bg1"/>
                  </a:solidFill>
                  <a:latin typeface="Times New Roman" pitchFamily="18" charset="0"/>
                  <a:cs typeface="Times New Roman" pitchFamily="18" charset="0"/>
                </a:rPr>
                <a:t>А.М.Горький</a:t>
              </a:r>
              <a:endParaRPr lang="ru-RU" b="1" dirty="0">
                <a:solidFill>
                  <a:schemeClr val="bg1"/>
                </a:solidFill>
                <a:latin typeface="Times New Roman" pitchFamily="18" charset="0"/>
                <a:cs typeface="Times New Roman" pitchFamily="18" charset="0"/>
              </a:endParaRPr>
            </a:p>
          </p:txBody>
        </p:sp>
      </p:grpSp>
      <p:sp>
        <p:nvSpPr>
          <p:cNvPr id="12" name="TextBox 11"/>
          <p:cNvSpPr txBox="1"/>
          <p:nvPr/>
        </p:nvSpPr>
        <p:spPr>
          <a:xfrm>
            <a:off x="2428860" y="1285860"/>
            <a:ext cx="6357982" cy="1121076"/>
          </a:xfrm>
          <a:prstGeom prst="rect">
            <a:avLst/>
          </a:prstGeom>
          <a:solidFill>
            <a:schemeClr val="bg1">
              <a:lumMod val="85000"/>
            </a:schemeClr>
          </a:solidFill>
        </p:spPr>
        <p:txBody>
          <a:bodyPr wrap="square" rtlCol="0">
            <a:spAutoFit/>
          </a:bodyPr>
          <a:lstStyle/>
          <a:p>
            <a:pPr>
              <a:lnSpc>
                <a:spcPts val="1600"/>
              </a:lnSpc>
            </a:pPr>
            <a:r>
              <a:rPr lang="ru-RU" b="1" dirty="0" smtClean="0">
                <a:latin typeface="Times New Roman" pitchFamily="18" charset="0"/>
                <a:cs typeface="Times New Roman" pitchFamily="18" charset="0"/>
              </a:rPr>
              <a:t>«…надо знать провинциальный быт того времени, быт глухого города.  Лучше всего передает эту обстановку… рассказ Чехова «Моя жизнь».Когда я читал этот рассказ, я как бы полностью читал о Вятке».</a:t>
            </a:r>
          </a:p>
          <a:p>
            <a:pPr algn="r">
              <a:lnSpc>
                <a:spcPts val="1600"/>
              </a:lnSpc>
            </a:pPr>
            <a:r>
              <a:rPr lang="ru-RU" b="1" dirty="0" smtClean="0">
                <a:latin typeface="Times New Roman" pitchFamily="18" charset="0"/>
                <a:cs typeface="Times New Roman" pitchFamily="18" charset="0"/>
              </a:rPr>
              <a:t>(А.Грин, «Автобиографическая повесть»)</a:t>
            </a:r>
          </a:p>
        </p:txBody>
      </p:sp>
      <p:sp>
        <p:nvSpPr>
          <p:cNvPr id="15" name="Прямоугольник 14"/>
          <p:cNvSpPr/>
          <p:nvPr/>
        </p:nvSpPr>
        <p:spPr>
          <a:xfrm>
            <a:off x="2428860" y="5643578"/>
            <a:ext cx="6357982" cy="915892"/>
          </a:xfrm>
          <a:prstGeom prst="rect">
            <a:avLst/>
          </a:prstGeom>
          <a:solidFill>
            <a:schemeClr val="bg1">
              <a:lumMod val="85000"/>
            </a:schemeClr>
          </a:solidFill>
        </p:spPr>
        <p:txBody>
          <a:bodyPr wrap="square">
            <a:spAutoFit/>
          </a:bodyPr>
          <a:lstStyle/>
          <a:p>
            <a:pPr>
              <a:lnSpc>
                <a:spcPts val="1600"/>
              </a:lnSpc>
            </a:pPr>
            <a:r>
              <a:rPr lang="ru-RU" b="1" dirty="0" smtClean="0">
                <a:latin typeface="Times New Roman" pitchFamily="18" charset="0"/>
                <a:cs typeface="Times New Roman" pitchFamily="18" charset="0"/>
              </a:rPr>
              <a:t>«Я всегда замечал, что людям нравятся интересные рассказы только потому, что позволяют им забыть на час времени тяжелую, но привычную жизнь».             (М.Горький,  «Мои университеты»)</a:t>
            </a:r>
          </a:p>
        </p:txBody>
      </p:sp>
      <p:sp>
        <p:nvSpPr>
          <p:cNvPr id="16" name="Прямоугольник 15"/>
          <p:cNvSpPr/>
          <p:nvPr/>
        </p:nvSpPr>
        <p:spPr>
          <a:xfrm>
            <a:off x="500034" y="3429000"/>
            <a:ext cx="5357850" cy="1118255"/>
          </a:xfrm>
          <a:prstGeom prst="rect">
            <a:avLst/>
          </a:prstGeom>
          <a:solidFill>
            <a:schemeClr val="bg1">
              <a:lumMod val="85000"/>
            </a:schemeClr>
          </a:solidFill>
        </p:spPr>
        <p:txBody>
          <a:bodyPr wrap="square">
            <a:spAutoFit/>
          </a:bodyPr>
          <a:lstStyle/>
          <a:p>
            <a:pPr>
              <a:lnSpc>
                <a:spcPts val="1600"/>
              </a:lnSpc>
            </a:pPr>
            <a:r>
              <a:rPr lang="ru-RU" b="1" dirty="0" smtClean="0">
                <a:latin typeface="Times New Roman" pitchFamily="18" charset="0"/>
                <a:cs typeface="Times New Roman" pitchFamily="18" charset="0"/>
              </a:rPr>
              <a:t>«Дореволюционная Россия наградила Грина жестоко - она отняла у него  еще с детских лет любовь к действительности. Окружающее было страшным, жизнь невыносимой».      </a:t>
            </a:r>
          </a:p>
          <a:p>
            <a:pPr>
              <a:lnSpc>
                <a:spcPts val="1600"/>
              </a:lnSpc>
            </a:pPr>
            <a:r>
              <a:rPr lang="ru-RU" b="1" dirty="0" smtClean="0">
                <a:latin typeface="Times New Roman" pitchFamily="18" charset="0"/>
                <a:cs typeface="Times New Roman" pitchFamily="18" charset="0"/>
              </a:rPr>
              <a:t>           (К.Паустовский, «Александр Грин»)</a:t>
            </a:r>
          </a:p>
        </p:txBody>
      </p:sp>
      <p:pic>
        <p:nvPicPr>
          <p:cNvPr id="17" name="Picture 2" descr="C:\Мои документы\Краеведение\2009-11-17\Грин.jpg"/>
          <p:cNvPicPr>
            <a:picLocks noChangeAspect="1" noChangeArrowheads="1"/>
          </p:cNvPicPr>
          <p:nvPr/>
        </p:nvPicPr>
        <p:blipFill>
          <a:blip r:embed="rId6" cstate="print">
            <a:grayscl/>
            <a:lum bright="10000"/>
          </a:blip>
          <a:srcRect l="44615" t="63871" r="2719" b="3865"/>
          <a:stretch>
            <a:fillRect/>
          </a:stretch>
        </p:blipFill>
        <p:spPr bwMode="auto">
          <a:xfrm>
            <a:off x="6000760" y="3000372"/>
            <a:ext cx="2719412" cy="2214578"/>
          </a:xfrm>
          <a:prstGeom prst="rect">
            <a:avLst/>
          </a:prstGeom>
          <a:noFill/>
          <a:ln w="19050">
            <a:solidFill>
              <a:schemeClr val="tx2"/>
            </a:solidFill>
          </a:ln>
        </p:spPr>
      </p:pic>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0" fill="hold"/>
                                        <p:tgtEl>
                                          <p:spTgt spid="12"/>
                                        </p:tgtEl>
                                        <p:attrNameLst>
                                          <p:attrName>ppt_w</p:attrName>
                                        </p:attrNameLst>
                                      </p:cBhvr>
                                      <p:tavLst>
                                        <p:tav tm="0">
                                          <p:val>
                                            <p:fltVal val="0"/>
                                          </p:val>
                                        </p:tav>
                                        <p:tav tm="100000">
                                          <p:val>
                                            <p:strVal val="#ppt_w"/>
                                          </p:val>
                                        </p:tav>
                                      </p:tavLst>
                                    </p:anim>
                                    <p:anim calcmode="lin" valueType="num">
                                      <p:cBhvr>
                                        <p:cTn id="13" dur="5000" fill="hold"/>
                                        <p:tgtEl>
                                          <p:spTgt spid="12"/>
                                        </p:tgtEl>
                                        <p:attrNameLst>
                                          <p:attrName>ppt_h</p:attrName>
                                        </p:attrNameLst>
                                      </p:cBhvr>
                                      <p:tavLst>
                                        <p:tav tm="0">
                                          <p:val>
                                            <p:fltVal val="0"/>
                                          </p:val>
                                        </p:tav>
                                        <p:tav tm="100000">
                                          <p:val>
                                            <p:strVal val="#ppt_h"/>
                                          </p:val>
                                        </p:tav>
                                      </p:tavLst>
                                    </p:anim>
                                    <p:animEffect transition="in" filter="fade">
                                      <p:cBhvr>
                                        <p:cTn id="14" dur="5000"/>
                                        <p:tgtEl>
                                          <p:spTgt spid="12"/>
                                        </p:tgtEl>
                                      </p:cBhvr>
                                    </p:animEffect>
                                  </p:childTnLst>
                                </p:cTn>
                              </p:par>
                              <p:par>
                                <p:cTn id="15" presetID="53"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0" fill="hold"/>
                                        <p:tgtEl>
                                          <p:spTgt spid="11"/>
                                        </p:tgtEl>
                                        <p:attrNameLst>
                                          <p:attrName>ppt_w</p:attrName>
                                        </p:attrNameLst>
                                      </p:cBhvr>
                                      <p:tavLst>
                                        <p:tav tm="0">
                                          <p:val>
                                            <p:fltVal val="0"/>
                                          </p:val>
                                        </p:tav>
                                        <p:tav tm="100000">
                                          <p:val>
                                            <p:strVal val="#ppt_w"/>
                                          </p:val>
                                        </p:tav>
                                      </p:tavLst>
                                    </p:anim>
                                    <p:anim calcmode="lin" valueType="num">
                                      <p:cBhvr>
                                        <p:cTn id="18" dur="5000" fill="hold"/>
                                        <p:tgtEl>
                                          <p:spTgt spid="11"/>
                                        </p:tgtEl>
                                        <p:attrNameLst>
                                          <p:attrName>ppt_h</p:attrName>
                                        </p:attrNameLst>
                                      </p:cBhvr>
                                      <p:tavLst>
                                        <p:tav tm="0">
                                          <p:val>
                                            <p:fltVal val="0"/>
                                          </p:val>
                                        </p:tav>
                                        <p:tav tm="100000">
                                          <p:val>
                                            <p:strVal val="#ppt_h"/>
                                          </p:val>
                                        </p:tav>
                                      </p:tavLst>
                                    </p:anim>
                                    <p:animEffect transition="in" filter="fade">
                                      <p:cBhvr>
                                        <p:cTn id="19" dur="5000"/>
                                        <p:tgtEl>
                                          <p:spTgt spid="11"/>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0" fill="hold"/>
                                        <p:tgtEl>
                                          <p:spTgt spid="16"/>
                                        </p:tgtEl>
                                        <p:attrNameLst>
                                          <p:attrName>ppt_w</p:attrName>
                                        </p:attrNameLst>
                                      </p:cBhvr>
                                      <p:tavLst>
                                        <p:tav tm="0">
                                          <p:val>
                                            <p:fltVal val="0"/>
                                          </p:val>
                                        </p:tav>
                                        <p:tav tm="100000">
                                          <p:val>
                                            <p:strVal val="#ppt_w"/>
                                          </p:val>
                                        </p:tav>
                                      </p:tavLst>
                                    </p:anim>
                                    <p:anim calcmode="lin" valueType="num">
                                      <p:cBhvr>
                                        <p:cTn id="23" dur="5000" fill="hold"/>
                                        <p:tgtEl>
                                          <p:spTgt spid="16"/>
                                        </p:tgtEl>
                                        <p:attrNameLst>
                                          <p:attrName>ppt_h</p:attrName>
                                        </p:attrNameLst>
                                      </p:cBhvr>
                                      <p:tavLst>
                                        <p:tav tm="0">
                                          <p:val>
                                            <p:fltVal val="0"/>
                                          </p:val>
                                        </p:tav>
                                        <p:tav tm="100000">
                                          <p:val>
                                            <p:strVal val="#ppt_h"/>
                                          </p:val>
                                        </p:tav>
                                      </p:tavLst>
                                    </p:anim>
                                    <p:animEffect transition="in" filter="fade">
                                      <p:cBhvr>
                                        <p:cTn id="24" dur="5000"/>
                                        <p:tgtEl>
                                          <p:spTgt spid="16"/>
                                        </p:tgtEl>
                                      </p:cBhvr>
                                    </p:animEffect>
                                  </p:childTnLst>
                                </p:cTn>
                              </p:par>
                              <p:par>
                                <p:cTn id="25" presetID="53"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0" fill="hold"/>
                                        <p:tgtEl>
                                          <p:spTgt spid="17"/>
                                        </p:tgtEl>
                                        <p:attrNameLst>
                                          <p:attrName>ppt_w</p:attrName>
                                        </p:attrNameLst>
                                      </p:cBhvr>
                                      <p:tavLst>
                                        <p:tav tm="0">
                                          <p:val>
                                            <p:fltVal val="0"/>
                                          </p:val>
                                        </p:tav>
                                        <p:tav tm="100000">
                                          <p:val>
                                            <p:strVal val="#ppt_w"/>
                                          </p:val>
                                        </p:tav>
                                      </p:tavLst>
                                    </p:anim>
                                    <p:anim calcmode="lin" valueType="num">
                                      <p:cBhvr>
                                        <p:cTn id="28" dur="5000" fill="hold"/>
                                        <p:tgtEl>
                                          <p:spTgt spid="17"/>
                                        </p:tgtEl>
                                        <p:attrNameLst>
                                          <p:attrName>ppt_h</p:attrName>
                                        </p:attrNameLst>
                                      </p:cBhvr>
                                      <p:tavLst>
                                        <p:tav tm="0">
                                          <p:val>
                                            <p:fltVal val="0"/>
                                          </p:val>
                                        </p:tav>
                                        <p:tav tm="100000">
                                          <p:val>
                                            <p:strVal val="#ppt_h"/>
                                          </p:val>
                                        </p:tav>
                                      </p:tavLst>
                                    </p:anim>
                                    <p:animEffect transition="in" filter="fade">
                                      <p:cBhvr>
                                        <p:cTn id="29" dur="5000"/>
                                        <p:tgtEl>
                                          <p:spTgt spid="17"/>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0" fill="hold"/>
                                        <p:tgtEl>
                                          <p:spTgt spid="15"/>
                                        </p:tgtEl>
                                        <p:attrNameLst>
                                          <p:attrName>ppt_w</p:attrName>
                                        </p:attrNameLst>
                                      </p:cBhvr>
                                      <p:tavLst>
                                        <p:tav tm="0">
                                          <p:val>
                                            <p:fltVal val="0"/>
                                          </p:val>
                                        </p:tav>
                                        <p:tav tm="100000">
                                          <p:val>
                                            <p:strVal val="#ppt_w"/>
                                          </p:val>
                                        </p:tav>
                                      </p:tavLst>
                                    </p:anim>
                                    <p:anim calcmode="lin" valueType="num">
                                      <p:cBhvr>
                                        <p:cTn id="33" dur="5000" fill="hold"/>
                                        <p:tgtEl>
                                          <p:spTgt spid="15"/>
                                        </p:tgtEl>
                                        <p:attrNameLst>
                                          <p:attrName>ppt_h</p:attrName>
                                        </p:attrNameLst>
                                      </p:cBhvr>
                                      <p:tavLst>
                                        <p:tav tm="0">
                                          <p:val>
                                            <p:fltVal val="0"/>
                                          </p:val>
                                        </p:tav>
                                        <p:tav tm="100000">
                                          <p:val>
                                            <p:strVal val="#ppt_h"/>
                                          </p:val>
                                        </p:tav>
                                      </p:tavLst>
                                    </p:anim>
                                    <p:animEffect transition="in" filter="fade">
                                      <p:cBhvr>
                                        <p:cTn id="34" dur="5000"/>
                                        <p:tgtEl>
                                          <p:spTgt spid="15"/>
                                        </p:tgtEl>
                                      </p:cBhvr>
                                    </p:animEffect>
                                  </p:childTnLst>
                                </p:cTn>
                              </p:par>
                              <p:par>
                                <p:cTn id="35" presetID="53"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0" fill="hold"/>
                                        <p:tgtEl>
                                          <p:spTgt spid="13"/>
                                        </p:tgtEl>
                                        <p:attrNameLst>
                                          <p:attrName>ppt_w</p:attrName>
                                        </p:attrNameLst>
                                      </p:cBhvr>
                                      <p:tavLst>
                                        <p:tav tm="0">
                                          <p:val>
                                            <p:fltVal val="0"/>
                                          </p:val>
                                        </p:tav>
                                        <p:tav tm="100000">
                                          <p:val>
                                            <p:strVal val="#ppt_w"/>
                                          </p:val>
                                        </p:tav>
                                      </p:tavLst>
                                    </p:anim>
                                    <p:anim calcmode="lin" valueType="num">
                                      <p:cBhvr>
                                        <p:cTn id="38" dur="5000" fill="hold"/>
                                        <p:tgtEl>
                                          <p:spTgt spid="13"/>
                                        </p:tgtEl>
                                        <p:attrNameLst>
                                          <p:attrName>ppt_h</p:attrName>
                                        </p:attrNameLst>
                                      </p:cBhvr>
                                      <p:tavLst>
                                        <p:tav tm="0">
                                          <p:val>
                                            <p:fltVal val="0"/>
                                          </p:val>
                                        </p:tav>
                                        <p:tav tm="100000">
                                          <p:val>
                                            <p:strVal val="#ppt_h"/>
                                          </p:val>
                                        </p:tav>
                                      </p:tavLst>
                                    </p:anim>
                                    <p:animEffect transition="in" filter="fade">
                                      <p:cBhvr>
                                        <p:cTn id="39"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user\Рабочий стол\девятый вал.bmp"/>
          <p:cNvPicPr>
            <a:picLocks noChangeAspect="1" noChangeArrowheads="1"/>
          </p:cNvPicPr>
          <p:nvPr/>
        </p:nvPicPr>
        <p:blipFill>
          <a:blip r:embed="rId4"/>
          <a:srcRect l="8947" t="35000" r="21579" b="384"/>
          <a:stretch>
            <a:fillRect/>
          </a:stretch>
        </p:blipFill>
        <p:spPr bwMode="auto">
          <a:xfrm>
            <a:off x="5572132" y="1142984"/>
            <a:ext cx="3118158" cy="2285992"/>
          </a:xfrm>
          <a:prstGeom prst="roundRect">
            <a:avLst/>
          </a:prstGeom>
          <a:solidFill>
            <a:srgbClr val="FFFFFF">
              <a:shade val="85000"/>
            </a:srgbClr>
          </a:solidFill>
          <a:ln w="38100" cap="sq">
            <a:solidFill>
              <a:srgbClr val="663300"/>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1" name="Группа 40"/>
          <p:cNvGrpSpPr/>
          <p:nvPr/>
        </p:nvGrpSpPr>
        <p:grpSpPr>
          <a:xfrm>
            <a:off x="500034" y="1071546"/>
            <a:ext cx="4572032" cy="4786346"/>
            <a:chOff x="3214678" y="2571744"/>
            <a:chExt cx="2563099" cy="3143272"/>
          </a:xfrm>
        </p:grpSpPr>
        <p:pic>
          <p:nvPicPr>
            <p:cNvPr id="42" name="Picture 2" descr="C:\Мои документы\писатели\Советские\Грин Алекс\урок Грин\Книги Грина\сканирование0084.jpg"/>
            <p:cNvPicPr>
              <a:picLocks noChangeAspect="1" noChangeArrowheads="1"/>
            </p:cNvPicPr>
            <p:nvPr/>
          </p:nvPicPr>
          <p:blipFill>
            <a:blip r:embed="rId5" cstate="print">
              <a:lum contrast="40000"/>
            </a:blip>
            <a:srcRect t="16718" r="19199"/>
            <a:stretch>
              <a:fillRect/>
            </a:stretch>
          </p:blipFill>
          <p:spPr bwMode="auto">
            <a:xfrm>
              <a:off x="4286248" y="3571876"/>
              <a:ext cx="1491529" cy="2143140"/>
            </a:xfrm>
            <a:prstGeom prst="rect">
              <a:avLst/>
            </a:prstGeom>
            <a:noFill/>
          </p:spPr>
        </p:pic>
        <p:pic>
          <p:nvPicPr>
            <p:cNvPr id="43" name="Picture 3" descr="C:\Documents and Settings\user\Рабочий стол\Верн.bmp"/>
            <p:cNvPicPr>
              <a:picLocks noChangeAspect="1" noChangeArrowheads="1"/>
            </p:cNvPicPr>
            <p:nvPr/>
          </p:nvPicPr>
          <p:blipFill>
            <a:blip r:embed="rId6">
              <a:grayscl/>
              <a:lum bright="-10000" contrast="20000"/>
            </a:blip>
            <a:srcRect/>
            <a:stretch>
              <a:fillRect/>
            </a:stretch>
          </p:blipFill>
          <p:spPr bwMode="auto">
            <a:xfrm>
              <a:off x="3214678" y="2571744"/>
              <a:ext cx="1504092" cy="1923511"/>
            </a:xfrm>
            <a:prstGeom prst="rect">
              <a:avLst/>
            </a:prstGeom>
            <a:ln>
              <a:noFill/>
            </a:ln>
            <a:effectLst>
              <a:softEdge rad="112500"/>
            </a:effectLst>
          </p:spPr>
        </p:pic>
      </p:grpSp>
      <p:grpSp>
        <p:nvGrpSpPr>
          <p:cNvPr id="44" name="Группа 43"/>
          <p:cNvGrpSpPr/>
          <p:nvPr/>
        </p:nvGrpSpPr>
        <p:grpSpPr>
          <a:xfrm>
            <a:off x="285720" y="1071546"/>
            <a:ext cx="5000660" cy="5000660"/>
            <a:chOff x="1928794" y="500042"/>
            <a:chExt cx="2802581" cy="2928958"/>
          </a:xfrm>
        </p:grpSpPr>
        <p:pic>
          <p:nvPicPr>
            <p:cNvPr id="45" name="Picture 2" descr="C:\Мои документы\писатели\Советские\Грин Алекс\урок Грин\Книги Грина\сканирование0082.jpg"/>
            <p:cNvPicPr>
              <a:picLocks noChangeAspect="1" noChangeArrowheads="1"/>
            </p:cNvPicPr>
            <p:nvPr/>
          </p:nvPicPr>
          <p:blipFill>
            <a:blip r:embed="rId7" cstate="print">
              <a:lum bright="-10000" contrast="40000"/>
            </a:blip>
            <a:srcRect l="13987" t="23411" r="28509" b="9700"/>
            <a:stretch>
              <a:fillRect/>
            </a:stretch>
          </p:blipFill>
          <p:spPr bwMode="auto">
            <a:xfrm>
              <a:off x="3286116" y="1357298"/>
              <a:ext cx="1445259" cy="2071702"/>
            </a:xfrm>
            <a:prstGeom prst="rect">
              <a:avLst/>
            </a:prstGeom>
            <a:noFill/>
          </p:spPr>
        </p:pic>
        <p:pic>
          <p:nvPicPr>
            <p:cNvPr id="46" name="Picture 3" descr="C:\Documents and Settings\user\Рабочий стол\Алекс Дюма.bmp"/>
            <p:cNvPicPr>
              <a:picLocks noChangeAspect="1" noChangeArrowheads="1"/>
            </p:cNvPicPr>
            <p:nvPr/>
          </p:nvPicPr>
          <p:blipFill>
            <a:blip r:embed="rId8">
              <a:grayscl/>
              <a:lum bright="10000" contrast="40000"/>
            </a:blip>
            <a:srcRect l="12677" t="4167" r="11258" b="25000"/>
            <a:stretch>
              <a:fillRect/>
            </a:stretch>
          </p:blipFill>
          <p:spPr bwMode="auto">
            <a:xfrm>
              <a:off x="1928794" y="500042"/>
              <a:ext cx="1785918" cy="1944686"/>
            </a:xfrm>
            <a:prstGeom prst="rect">
              <a:avLst/>
            </a:prstGeom>
            <a:ln>
              <a:noFill/>
            </a:ln>
            <a:effectLst>
              <a:softEdge rad="112500"/>
            </a:effectLst>
          </p:spPr>
        </p:pic>
      </p:grpSp>
      <p:pic>
        <p:nvPicPr>
          <p:cNvPr id="7" name="Picture 2" descr="E:\К юбилею Грина\Алые паруса.jpg"/>
          <p:cNvPicPr>
            <a:picLocks noChangeAspect="1" noChangeArrowheads="1"/>
          </p:cNvPicPr>
          <p:nvPr/>
        </p:nvPicPr>
        <p:blipFill>
          <a:blip r:embed="rId9" cstate="print"/>
          <a:srcRect l="14800" t="10508" r="28171" b="18434"/>
          <a:stretch>
            <a:fillRect/>
          </a:stretch>
        </p:blipFill>
        <p:spPr bwMode="auto">
          <a:xfrm flipH="1">
            <a:off x="8161754" y="1"/>
            <a:ext cx="982246" cy="928670"/>
          </a:xfrm>
          <a:prstGeom prst="ellipse">
            <a:avLst/>
          </a:prstGeom>
          <a:ln>
            <a:noFill/>
          </a:ln>
          <a:effectLst>
            <a:softEdge rad="112500"/>
          </a:effectLst>
        </p:spPr>
      </p:pic>
      <p:sp>
        <p:nvSpPr>
          <p:cNvPr id="13" name="TextBox 12"/>
          <p:cNvSpPr txBox="1"/>
          <p:nvPr/>
        </p:nvSpPr>
        <p:spPr>
          <a:xfrm>
            <a:off x="285720" y="214290"/>
            <a:ext cx="8215370" cy="646331"/>
          </a:xfrm>
          <a:prstGeom prst="rect">
            <a:avLst/>
          </a:prstGeom>
          <a:noFill/>
        </p:spPr>
        <p:txBody>
          <a:bodyPr wrap="square" rtlCol="0">
            <a:spAutoFit/>
          </a:bodyPr>
          <a:lstStyle/>
          <a:p>
            <a:pPr algn="ctr"/>
            <a:r>
              <a:rPr lang="ru-RU"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«Живописный труд мореплаванья</a:t>
            </a:r>
          </a:p>
        </p:txBody>
      </p:sp>
      <p:sp>
        <p:nvSpPr>
          <p:cNvPr id="15" name="Управляющая кнопка: звук 14">
            <a:hlinkClick r:id="rId11" action="ppaction://hlinkfile" highlightClick="1">
              <a:snd r:embed="rId10" name="applause.wav" builtIn="1"/>
            </a:hlinkClick>
          </p:cNvPr>
          <p:cNvSpPr/>
          <p:nvPr/>
        </p:nvSpPr>
        <p:spPr>
          <a:xfrm>
            <a:off x="4857752" y="6286520"/>
            <a:ext cx="285752" cy="357190"/>
          </a:xfrm>
          <a:prstGeom prst="actionButtonSoun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357158" y="4429132"/>
            <a:ext cx="2071702" cy="2246769"/>
          </a:xfrm>
          <a:prstGeom prst="rect">
            <a:avLst/>
          </a:prstGeom>
        </p:spPr>
        <p:txBody>
          <a:bodyPr wrap="square">
            <a:spAutoFit/>
          </a:bodyPr>
          <a:lstStyle/>
          <a:p>
            <a:pPr algn="ctr">
              <a:lnSpc>
                <a:spcPts val="14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«Я остановился и смотрел, как зачарованный на гостей  из таинственного для меня, прекрасного мира. Я не завидовал. Я испытывал восторг и тоску».</a:t>
            </a:r>
          </a:p>
          <a:p>
            <a:pPr algn="ctr">
              <a:lnSpc>
                <a:spcPts val="14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(А.Грин, «Автобиографическая повесть»)</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grpSp>
        <p:nvGrpSpPr>
          <p:cNvPr id="47" name="Группа 46"/>
          <p:cNvGrpSpPr/>
          <p:nvPr/>
        </p:nvGrpSpPr>
        <p:grpSpPr>
          <a:xfrm>
            <a:off x="357158" y="1071546"/>
            <a:ext cx="4786346" cy="5072098"/>
            <a:chOff x="4228478" y="275274"/>
            <a:chExt cx="2629538" cy="2908796"/>
          </a:xfrm>
        </p:grpSpPr>
        <p:pic>
          <p:nvPicPr>
            <p:cNvPr id="48" name="Picture 3" descr="C:\Мои документы\писатели\Советские\Грин Алекс\урок Грин\Книги Грина\сканирование0080.jpg"/>
            <p:cNvPicPr>
              <a:picLocks noChangeAspect="1" noChangeArrowheads="1"/>
            </p:cNvPicPr>
            <p:nvPr/>
          </p:nvPicPr>
          <p:blipFill>
            <a:blip r:embed="rId12" cstate="print">
              <a:lum bright="-10000" contrast="40000"/>
            </a:blip>
            <a:srcRect l="6951" t="30913" r="31883"/>
            <a:stretch>
              <a:fillRect/>
            </a:stretch>
          </p:blipFill>
          <p:spPr bwMode="auto">
            <a:xfrm>
              <a:off x="5429256" y="1142984"/>
              <a:ext cx="1428760" cy="2041086"/>
            </a:xfrm>
            <a:prstGeom prst="rect">
              <a:avLst/>
            </a:prstGeom>
            <a:noFill/>
          </p:spPr>
        </p:pic>
        <p:pic>
          <p:nvPicPr>
            <p:cNvPr id="49" name="Picture 7" descr="C:\Documents and Settings\user\Рабочий стол\pr_040.bmp"/>
            <p:cNvPicPr>
              <a:picLocks noChangeAspect="1" noChangeArrowheads="1"/>
            </p:cNvPicPr>
            <p:nvPr/>
          </p:nvPicPr>
          <p:blipFill>
            <a:blip r:embed="rId13"/>
            <a:srcRect/>
            <a:stretch>
              <a:fillRect/>
            </a:stretch>
          </p:blipFill>
          <p:spPr bwMode="auto">
            <a:xfrm>
              <a:off x="4228478" y="275274"/>
              <a:ext cx="1629406" cy="1867842"/>
            </a:xfrm>
            <a:prstGeom prst="rect">
              <a:avLst/>
            </a:prstGeom>
            <a:ln>
              <a:noFill/>
            </a:ln>
            <a:effectLst>
              <a:softEdge rad="112500"/>
            </a:effectLst>
          </p:spPr>
        </p:pic>
      </p:grpSp>
      <p:grpSp>
        <p:nvGrpSpPr>
          <p:cNvPr id="50" name="Группа 49"/>
          <p:cNvGrpSpPr/>
          <p:nvPr/>
        </p:nvGrpSpPr>
        <p:grpSpPr>
          <a:xfrm>
            <a:off x="428596" y="1071546"/>
            <a:ext cx="4786346" cy="4714908"/>
            <a:chOff x="1571604" y="3479763"/>
            <a:chExt cx="2737366" cy="3039739"/>
          </a:xfrm>
        </p:grpSpPr>
        <p:pic>
          <p:nvPicPr>
            <p:cNvPr id="51" name="Picture 5" descr="C:\Мои документы\писатели\Советские\Грин Алекс\урок Грин\Книги Грина\сканирование0081.jpg"/>
            <p:cNvPicPr>
              <a:picLocks noChangeAspect="1" noChangeArrowheads="1"/>
            </p:cNvPicPr>
            <p:nvPr/>
          </p:nvPicPr>
          <p:blipFill>
            <a:blip r:embed="rId14" cstate="print">
              <a:lum bright="-10000" contrast="40000"/>
            </a:blip>
            <a:srcRect t="30547" r="36078"/>
            <a:stretch>
              <a:fillRect/>
            </a:stretch>
          </p:blipFill>
          <p:spPr bwMode="auto">
            <a:xfrm>
              <a:off x="2928926" y="4429132"/>
              <a:ext cx="1380044" cy="2090370"/>
            </a:xfrm>
            <a:prstGeom prst="rect">
              <a:avLst/>
            </a:prstGeom>
            <a:noFill/>
          </p:spPr>
        </p:pic>
        <p:pic>
          <p:nvPicPr>
            <p:cNvPr id="52" name="Picture 2" descr="C:\Documents and Settings\user\Рабочий стол\Купер.bmp"/>
            <p:cNvPicPr>
              <a:picLocks noChangeAspect="1" noChangeArrowheads="1"/>
            </p:cNvPicPr>
            <p:nvPr/>
          </p:nvPicPr>
          <p:blipFill>
            <a:blip r:embed="rId15"/>
            <a:srcRect/>
            <a:stretch>
              <a:fillRect/>
            </a:stretch>
          </p:blipFill>
          <p:spPr bwMode="auto">
            <a:xfrm>
              <a:off x="1571604" y="3479763"/>
              <a:ext cx="1718977" cy="1878063"/>
            </a:xfrm>
            <a:prstGeom prst="rect">
              <a:avLst/>
            </a:prstGeom>
            <a:ln>
              <a:noFill/>
            </a:ln>
            <a:effectLst>
              <a:softEdge rad="112500"/>
            </a:effectLst>
          </p:spPr>
        </p:pic>
      </p:grpSp>
      <p:grpSp>
        <p:nvGrpSpPr>
          <p:cNvPr id="53" name="Группа 52"/>
          <p:cNvGrpSpPr/>
          <p:nvPr/>
        </p:nvGrpSpPr>
        <p:grpSpPr>
          <a:xfrm>
            <a:off x="428596" y="1000108"/>
            <a:ext cx="4572032" cy="5000636"/>
            <a:chOff x="6215073" y="3786190"/>
            <a:chExt cx="2714645" cy="2862831"/>
          </a:xfrm>
        </p:grpSpPr>
        <p:pic>
          <p:nvPicPr>
            <p:cNvPr id="54" name="Picture 4" descr="C:\Мои документы\писатели\Советские\Грин Алекс\урок Грин\Книги Грина\сканирование0083.jpg"/>
            <p:cNvPicPr>
              <a:picLocks noChangeAspect="1" noChangeArrowheads="1"/>
            </p:cNvPicPr>
            <p:nvPr/>
          </p:nvPicPr>
          <p:blipFill>
            <a:blip r:embed="rId16" cstate="print">
              <a:lum contrast="40000"/>
            </a:blip>
            <a:srcRect t="43613" r="46800"/>
            <a:stretch>
              <a:fillRect/>
            </a:stretch>
          </p:blipFill>
          <p:spPr bwMode="auto">
            <a:xfrm>
              <a:off x="7572396" y="4643446"/>
              <a:ext cx="1357322" cy="2005575"/>
            </a:xfrm>
            <a:prstGeom prst="rect">
              <a:avLst/>
            </a:prstGeom>
            <a:noFill/>
          </p:spPr>
        </p:pic>
        <p:pic>
          <p:nvPicPr>
            <p:cNvPr id="55" name="Picture 2" descr="C:\Documents and Settings\user\Рабочий стол\лондон.bmp"/>
            <p:cNvPicPr>
              <a:picLocks noChangeAspect="1" noChangeArrowheads="1"/>
            </p:cNvPicPr>
            <p:nvPr/>
          </p:nvPicPr>
          <p:blipFill>
            <a:blip r:embed="rId17">
              <a:lum bright="10000" contrast="30000"/>
            </a:blip>
            <a:srcRect/>
            <a:stretch>
              <a:fillRect/>
            </a:stretch>
          </p:blipFill>
          <p:spPr bwMode="auto">
            <a:xfrm>
              <a:off x="6215073" y="3786190"/>
              <a:ext cx="1728313" cy="1785950"/>
            </a:xfrm>
            <a:prstGeom prst="rect">
              <a:avLst/>
            </a:prstGeom>
            <a:ln>
              <a:noFill/>
            </a:ln>
            <a:effectLst>
              <a:softEdge rad="112500"/>
            </a:effectLst>
          </p:spPr>
        </p:pic>
      </p:grpSp>
      <p:grpSp>
        <p:nvGrpSpPr>
          <p:cNvPr id="56" name="Группа 55"/>
          <p:cNvGrpSpPr/>
          <p:nvPr/>
        </p:nvGrpSpPr>
        <p:grpSpPr>
          <a:xfrm>
            <a:off x="285720" y="928670"/>
            <a:ext cx="5000660" cy="4714908"/>
            <a:chOff x="440502" y="2928934"/>
            <a:chExt cx="3059929" cy="3000396"/>
          </a:xfrm>
        </p:grpSpPr>
        <p:pic>
          <p:nvPicPr>
            <p:cNvPr id="57" name="Picture 6" descr="C:\Мои документы\писатели\Советские\Грин Алекс\урок Грин\Книги Грина\сканирование0079.jpg"/>
            <p:cNvPicPr>
              <a:picLocks noChangeAspect="1" noChangeArrowheads="1"/>
            </p:cNvPicPr>
            <p:nvPr/>
          </p:nvPicPr>
          <p:blipFill>
            <a:blip r:embed="rId18" cstate="print">
              <a:lum bright="-20000" contrast="40000"/>
            </a:blip>
            <a:srcRect l="2852" t="34778" r="22997"/>
            <a:stretch>
              <a:fillRect/>
            </a:stretch>
          </p:blipFill>
          <p:spPr bwMode="auto">
            <a:xfrm>
              <a:off x="1785919" y="3786190"/>
              <a:ext cx="1714512" cy="2143140"/>
            </a:xfrm>
            <a:prstGeom prst="rect">
              <a:avLst/>
            </a:prstGeom>
            <a:noFill/>
          </p:spPr>
        </p:pic>
        <p:pic>
          <p:nvPicPr>
            <p:cNvPr id="58" name="Picture 4" descr="C:\Documents and Settings\user\Рабочий стол\ps_176.bmp"/>
            <p:cNvPicPr>
              <a:picLocks noChangeAspect="1" noChangeArrowheads="1"/>
            </p:cNvPicPr>
            <p:nvPr/>
          </p:nvPicPr>
          <p:blipFill>
            <a:blip r:embed="rId19"/>
            <a:srcRect/>
            <a:stretch>
              <a:fillRect/>
            </a:stretch>
          </p:blipFill>
          <p:spPr bwMode="auto">
            <a:xfrm>
              <a:off x="440502" y="2928934"/>
              <a:ext cx="1702606" cy="1857388"/>
            </a:xfrm>
            <a:prstGeom prst="rect">
              <a:avLst/>
            </a:prstGeom>
            <a:ln>
              <a:noFill/>
            </a:ln>
            <a:effectLst>
              <a:softEdge rad="112500"/>
            </a:effectLst>
          </p:spPr>
        </p:pic>
      </p:grpSp>
      <p:grpSp>
        <p:nvGrpSpPr>
          <p:cNvPr id="60" name="Группа 59"/>
          <p:cNvGrpSpPr/>
          <p:nvPr/>
        </p:nvGrpSpPr>
        <p:grpSpPr>
          <a:xfrm>
            <a:off x="5643570" y="3929066"/>
            <a:ext cx="3286148" cy="2643206"/>
            <a:chOff x="392878" y="178570"/>
            <a:chExt cx="2298774" cy="1821670"/>
          </a:xfrm>
        </p:grpSpPr>
        <p:pic>
          <p:nvPicPr>
            <p:cNvPr id="59" name="Picture 7" descr="C:\Мои документы\писатели\Советские\Грин Алекс\урок Грин\Книги Грина\сканирование0085.jpg"/>
            <p:cNvPicPr>
              <a:picLocks noChangeAspect="1" noChangeArrowheads="1"/>
            </p:cNvPicPr>
            <p:nvPr/>
          </p:nvPicPr>
          <p:blipFill>
            <a:blip r:embed="rId20" cstate="print">
              <a:lum bright="-10000" contrast="40000"/>
            </a:blip>
            <a:srcRect l="5159" t="21295" r="11705" b="1592"/>
            <a:stretch>
              <a:fillRect/>
            </a:stretch>
          </p:blipFill>
          <p:spPr bwMode="auto">
            <a:xfrm rot="16200000">
              <a:off x="649377" y="-77929"/>
              <a:ext cx="1750231" cy="2263230"/>
            </a:xfrm>
            <a:prstGeom prst="rect">
              <a:avLst/>
            </a:prstGeom>
            <a:noFill/>
          </p:spPr>
        </p:pic>
        <p:pic>
          <p:nvPicPr>
            <p:cNvPr id="34" name="Picture 2" descr="C:\Documents and Settings\user\Рабочий стол\p_202i.bmp"/>
            <p:cNvPicPr>
              <a:picLocks noChangeAspect="1" noChangeArrowheads="1"/>
            </p:cNvPicPr>
            <p:nvPr/>
          </p:nvPicPr>
          <p:blipFill>
            <a:blip r:embed="rId21">
              <a:lum contrast="30000"/>
            </a:blip>
            <a:srcRect/>
            <a:stretch>
              <a:fillRect/>
            </a:stretch>
          </p:blipFill>
          <p:spPr bwMode="auto">
            <a:xfrm>
              <a:off x="1464448" y="678636"/>
              <a:ext cx="1227204" cy="1321604"/>
            </a:xfrm>
            <a:prstGeom prst="rect">
              <a:avLst/>
            </a:prstGeom>
            <a:ln>
              <a:noFill/>
            </a:ln>
            <a:effectLst>
              <a:softEdge rad="112500"/>
            </a:effectLst>
          </p:spPr>
        </p:pic>
      </p:grpSp>
      <p:sp>
        <p:nvSpPr>
          <p:cNvPr id="61" name="Управляющая кнопка: домой 60">
            <a:hlinkClick r:id="rId22" action="ppaction://hlinkpres?slideindex=1&amp;slidetitle=" highlightClick="1"/>
          </p:cNvPr>
          <p:cNvSpPr/>
          <p:nvPr/>
        </p:nvSpPr>
        <p:spPr>
          <a:xfrm>
            <a:off x="5286380" y="6286520"/>
            <a:ext cx="360000" cy="360000"/>
          </a:xfrm>
          <a:prstGeom prst="actionButtonHo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3000" fill="hold"/>
                                        <p:tgtEl>
                                          <p:spTgt spid="13"/>
                                        </p:tgtEl>
                                        <p:attrNameLst>
                                          <p:attrName>ppt_w</p:attrName>
                                        </p:attrNameLst>
                                      </p:cBhvr>
                                      <p:tavLst>
                                        <p:tav tm="0">
                                          <p:val>
                                            <p:fltVal val="0"/>
                                          </p:val>
                                        </p:tav>
                                        <p:tav tm="100000">
                                          <p:val>
                                            <p:strVal val="#ppt_w"/>
                                          </p:val>
                                        </p:tav>
                                      </p:tavLst>
                                    </p:anim>
                                    <p:anim calcmode="lin" valueType="num">
                                      <p:cBhvr>
                                        <p:cTn id="11" dur="3000" fill="hold"/>
                                        <p:tgtEl>
                                          <p:spTgt spid="13"/>
                                        </p:tgtEl>
                                        <p:attrNameLst>
                                          <p:attrName>ppt_h</p:attrName>
                                        </p:attrNameLst>
                                      </p:cBhvr>
                                      <p:tavLst>
                                        <p:tav tm="0">
                                          <p:val>
                                            <p:fltVal val="0"/>
                                          </p:val>
                                        </p:tav>
                                        <p:tav tm="100000">
                                          <p:val>
                                            <p:strVal val="#ppt_h"/>
                                          </p:val>
                                        </p:tav>
                                      </p:tavLst>
                                    </p:anim>
                                    <p:animEffect transition="in" filter="fade">
                                      <p:cBhvr>
                                        <p:cTn id="12" dur="3000"/>
                                        <p:tgtEl>
                                          <p:spTgt spid="13"/>
                                        </p:tgtEl>
                                      </p:cBhvr>
                                    </p:animEffect>
                                  </p:childTnLst>
                                </p:cTn>
                              </p:par>
                            </p:childTnLst>
                          </p:cTn>
                        </p:par>
                        <p:par>
                          <p:cTn id="13" fill="hold">
                            <p:stCondLst>
                              <p:cond delay="3000"/>
                            </p:stCondLst>
                            <p:childTnLst>
                              <p:par>
                                <p:cTn id="14" presetID="53" presetClass="entr" presetSubtype="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3000" fill="hold"/>
                                        <p:tgtEl>
                                          <p:spTgt spid="41"/>
                                        </p:tgtEl>
                                        <p:attrNameLst>
                                          <p:attrName>ppt_w</p:attrName>
                                        </p:attrNameLst>
                                      </p:cBhvr>
                                      <p:tavLst>
                                        <p:tav tm="0">
                                          <p:val>
                                            <p:fltVal val="0"/>
                                          </p:val>
                                        </p:tav>
                                        <p:tav tm="100000">
                                          <p:val>
                                            <p:strVal val="#ppt_w"/>
                                          </p:val>
                                        </p:tav>
                                      </p:tavLst>
                                    </p:anim>
                                    <p:anim calcmode="lin" valueType="num">
                                      <p:cBhvr>
                                        <p:cTn id="17" dur="3000" fill="hold"/>
                                        <p:tgtEl>
                                          <p:spTgt spid="41"/>
                                        </p:tgtEl>
                                        <p:attrNameLst>
                                          <p:attrName>ppt_h</p:attrName>
                                        </p:attrNameLst>
                                      </p:cBhvr>
                                      <p:tavLst>
                                        <p:tav tm="0">
                                          <p:val>
                                            <p:fltVal val="0"/>
                                          </p:val>
                                        </p:tav>
                                        <p:tav tm="100000">
                                          <p:val>
                                            <p:strVal val="#ppt_h"/>
                                          </p:val>
                                        </p:tav>
                                      </p:tavLst>
                                    </p:anim>
                                    <p:animEffect transition="in" filter="fade">
                                      <p:cBhvr>
                                        <p:cTn id="18" dur="3000"/>
                                        <p:tgtEl>
                                          <p:spTgt spid="41"/>
                                        </p:tgtEl>
                                      </p:cBhvr>
                                    </p:animEffect>
                                  </p:childTnLst>
                                </p:cTn>
                              </p:par>
                              <p:par>
                                <p:cTn id="19" presetID="53"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ppt_w</p:attrName>
                                        </p:attrNameLst>
                                      </p:cBhvr>
                                      <p:tavLst>
                                        <p:tav tm="0">
                                          <p:val>
                                            <p:fltVal val="0"/>
                                          </p:val>
                                        </p:tav>
                                        <p:tav tm="100000">
                                          <p:val>
                                            <p:strVal val="#ppt_w"/>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animEffect transition="in" filter="fade">
                                      <p:cBhvr>
                                        <p:cTn id="23" dur="2000"/>
                                        <p:tgtEl>
                                          <p:spTgt spid="7"/>
                                        </p:tgtEl>
                                      </p:cBhvr>
                                    </p:animEffect>
                                  </p:childTnLst>
                                </p:cTn>
                              </p:par>
                              <p:par>
                                <p:cTn id="24" presetID="53"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3000" fill="hold"/>
                                        <p:tgtEl>
                                          <p:spTgt spid="60"/>
                                        </p:tgtEl>
                                        <p:attrNameLst>
                                          <p:attrName>ppt_w</p:attrName>
                                        </p:attrNameLst>
                                      </p:cBhvr>
                                      <p:tavLst>
                                        <p:tav tm="0">
                                          <p:val>
                                            <p:fltVal val="0"/>
                                          </p:val>
                                        </p:tav>
                                        <p:tav tm="100000">
                                          <p:val>
                                            <p:strVal val="#ppt_w"/>
                                          </p:val>
                                        </p:tav>
                                      </p:tavLst>
                                    </p:anim>
                                    <p:anim calcmode="lin" valueType="num">
                                      <p:cBhvr>
                                        <p:cTn id="27" dur="3000" fill="hold"/>
                                        <p:tgtEl>
                                          <p:spTgt spid="60"/>
                                        </p:tgtEl>
                                        <p:attrNameLst>
                                          <p:attrName>ppt_h</p:attrName>
                                        </p:attrNameLst>
                                      </p:cBhvr>
                                      <p:tavLst>
                                        <p:tav tm="0">
                                          <p:val>
                                            <p:fltVal val="0"/>
                                          </p:val>
                                        </p:tav>
                                        <p:tav tm="100000">
                                          <p:val>
                                            <p:strVal val="#ppt_h"/>
                                          </p:val>
                                        </p:tav>
                                      </p:tavLst>
                                    </p:anim>
                                    <p:animEffect transition="in" filter="fade">
                                      <p:cBhvr>
                                        <p:cTn id="28" dur="3000"/>
                                        <p:tgtEl>
                                          <p:spTgt spid="60"/>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3000" fill="hold"/>
                                        <p:tgtEl>
                                          <p:spTgt spid="36"/>
                                        </p:tgtEl>
                                        <p:attrNameLst>
                                          <p:attrName>ppt_w</p:attrName>
                                        </p:attrNameLst>
                                      </p:cBhvr>
                                      <p:tavLst>
                                        <p:tav tm="0">
                                          <p:val>
                                            <p:fltVal val="0"/>
                                          </p:val>
                                        </p:tav>
                                        <p:tav tm="100000">
                                          <p:val>
                                            <p:strVal val="#ppt_w"/>
                                          </p:val>
                                        </p:tav>
                                      </p:tavLst>
                                    </p:anim>
                                    <p:anim calcmode="lin" valueType="num">
                                      <p:cBhvr>
                                        <p:cTn id="32" dur="3000" fill="hold"/>
                                        <p:tgtEl>
                                          <p:spTgt spid="36"/>
                                        </p:tgtEl>
                                        <p:attrNameLst>
                                          <p:attrName>ppt_h</p:attrName>
                                        </p:attrNameLst>
                                      </p:cBhvr>
                                      <p:tavLst>
                                        <p:tav tm="0">
                                          <p:val>
                                            <p:fltVal val="0"/>
                                          </p:val>
                                        </p:tav>
                                        <p:tav tm="100000">
                                          <p:val>
                                            <p:strVal val="#ppt_h"/>
                                          </p:val>
                                        </p:tav>
                                      </p:tavLst>
                                    </p:anim>
                                    <p:animEffect transition="in" filter="fade">
                                      <p:cBhvr>
                                        <p:cTn id="33" dur="3000"/>
                                        <p:tgtEl>
                                          <p:spTgt spid="36"/>
                                        </p:tgtEl>
                                      </p:cBhvr>
                                    </p:animEffect>
                                  </p:childTnLst>
                                </p:cTn>
                              </p:par>
                              <p:par>
                                <p:cTn id="34" presetID="53"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3000" fill="hold"/>
                                        <p:tgtEl>
                                          <p:spTgt spid="2"/>
                                        </p:tgtEl>
                                        <p:attrNameLst>
                                          <p:attrName>ppt_w</p:attrName>
                                        </p:attrNameLst>
                                      </p:cBhvr>
                                      <p:tavLst>
                                        <p:tav tm="0">
                                          <p:val>
                                            <p:fltVal val="0"/>
                                          </p:val>
                                        </p:tav>
                                        <p:tav tm="100000">
                                          <p:val>
                                            <p:strVal val="#ppt_w"/>
                                          </p:val>
                                        </p:tav>
                                      </p:tavLst>
                                    </p:anim>
                                    <p:anim calcmode="lin" valueType="num">
                                      <p:cBhvr>
                                        <p:cTn id="37" dur="3000" fill="hold"/>
                                        <p:tgtEl>
                                          <p:spTgt spid="2"/>
                                        </p:tgtEl>
                                        <p:attrNameLst>
                                          <p:attrName>ppt_h</p:attrName>
                                        </p:attrNameLst>
                                      </p:cBhvr>
                                      <p:tavLst>
                                        <p:tav tm="0">
                                          <p:val>
                                            <p:fltVal val="0"/>
                                          </p:val>
                                        </p:tav>
                                        <p:tav tm="100000">
                                          <p:val>
                                            <p:strVal val="#ppt_h"/>
                                          </p:val>
                                        </p:tav>
                                      </p:tavLst>
                                    </p:anim>
                                    <p:animEffect transition="in" filter="fade">
                                      <p:cBhvr>
                                        <p:cTn id="38" dur="3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xit" presetSubtype="0" fill="hold" nodeType="clickEffect">
                                  <p:stCondLst>
                                    <p:cond delay="0"/>
                                  </p:stCondLst>
                                  <p:childTnLst>
                                    <p:anim calcmode="lin" valueType="num">
                                      <p:cBhvr>
                                        <p:cTn id="42" dur="3000"/>
                                        <p:tgtEl>
                                          <p:spTgt spid="41"/>
                                        </p:tgtEl>
                                        <p:attrNameLst>
                                          <p:attrName>ppt_w</p:attrName>
                                        </p:attrNameLst>
                                      </p:cBhvr>
                                      <p:tavLst>
                                        <p:tav tm="0">
                                          <p:val>
                                            <p:strVal val="ppt_w"/>
                                          </p:val>
                                        </p:tav>
                                        <p:tav tm="100000">
                                          <p:val>
                                            <p:strVal val="ppt_w*0.70"/>
                                          </p:val>
                                        </p:tav>
                                      </p:tavLst>
                                    </p:anim>
                                    <p:anim calcmode="lin" valueType="num">
                                      <p:cBhvr>
                                        <p:cTn id="43" dur="3000"/>
                                        <p:tgtEl>
                                          <p:spTgt spid="41"/>
                                        </p:tgtEl>
                                        <p:attrNameLst>
                                          <p:attrName>ppt_h</p:attrName>
                                        </p:attrNameLst>
                                      </p:cBhvr>
                                      <p:tavLst>
                                        <p:tav tm="0">
                                          <p:val>
                                            <p:strVal val="ppt_h"/>
                                          </p:val>
                                        </p:tav>
                                        <p:tav tm="100000">
                                          <p:val>
                                            <p:strVal val="ppt_h"/>
                                          </p:val>
                                        </p:tav>
                                      </p:tavLst>
                                    </p:anim>
                                    <p:animEffect transition="out" filter="fade">
                                      <p:cBhvr>
                                        <p:cTn id="44" dur="3000"/>
                                        <p:tgtEl>
                                          <p:spTgt spid="41"/>
                                        </p:tgtEl>
                                      </p:cBhvr>
                                    </p:animEffect>
                                    <p:set>
                                      <p:cBhvr>
                                        <p:cTn id="45" dur="1" fill="hold">
                                          <p:stCondLst>
                                            <p:cond delay="2999"/>
                                          </p:stCondLst>
                                        </p:cTn>
                                        <p:tgtEl>
                                          <p:spTgt spid="41"/>
                                        </p:tgtEl>
                                        <p:attrNameLst>
                                          <p:attrName>style.visibility</p:attrName>
                                        </p:attrNameLst>
                                      </p:cBhvr>
                                      <p:to>
                                        <p:strVal val="hidden"/>
                                      </p:to>
                                    </p:set>
                                  </p:childTnLst>
                                </p:cTn>
                              </p:par>
                            </p:childTnLst>
                          </p:cTn>
                        </p:par>
                        <p:par>
                          <p:cTn id="46" fill="hold">
                            <p:stCondLst>
                              <p:cond delay="3000"/>
                            </p:stCondLst>
                            <p:childTnLst>
                              <p:par>
                                <p:cTn id="47" presetID="53" presetClass="entr" presetSubtype="0"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3000" fill="hold"/>
                                        <p:tgtEl>
                                          <p:spTgt spid="44"/>
                                        </p:tgtEl>
                                        <p:attrNameLst>
                                          <p:attrName>ppt_w</p:attrName>
                                        </p:attrNameLst>
                                      </p:cBhvr>
                                      <p:tavLst>
                                        <p:tav tm="0">
                                          <p:val>
                                            <p:fltVal val="0"/>
                                          </p:val>
                                        </p:tav>
                                        <p:tav tm="100000">
                                          <p:val>
                                            <p:strVal val="#ppt_w"/>
                                          </p:val>
                                        </p:tav>
                                      </p:tavLst>
                                    </p:anim>
                                    <p:anim calcmode="lin" valueType="num">
                                      <p:cBhvr>
                                        <p:cTn id="50" dur="3000" fill="hold"/>
                                        <p:tgtEl>
                                          <p:spTgt spid="44"/>
                                        </p:tgtEl>
                                        <p:attrNameLst>
                                          <p:attrName>ppt_h</p:attrName>
                                        </p:attrNameLst>
                                      </p:cBhvr>
                                      <p:tavLst>
                                        <p:tav tm="0">
                                          <p:val>
                                            <p:fltVal val="0"/>
                                          </p:val>
                                        </p:tav>
                                        <p:tav tm="100000">
                                          <p:val>
                                            <p:strVal val="#ppt_h"/>
                                          </p:val>
                                        </p:tav>
                                      </p:tavLst>
                                    </p:anim>
                                    <p:animEffect transition="in" filter="fade">
                                      <p:cBhvr>
                                        <p:cTn id="51" dur="3000"/>
                                        <p:tgtEl>
                                          <p:spTgt spid="44"/>
                                        </p:tgtEl>
                                      </p:cBhvr>
                                    </p:animEffect>
                                  </p:childTnLst>
                                </p:cTn>
                              </p:par>
                            </p:childTnLst>
                          </p:cTn>
                        </p:par>
                        <p:par>
                          <p:cTn id="52" fill="hold">
                            <p:stCondLst>
                              <p:cond delay="6000"/>
                            </p:stCondLst>
                            <p:childTnLst>
                              <p:par>
                                <p:cTn id="53" presetID="55" presetClass="exit" presetSubtype="0" fill="hold" nodeType="afterEffect">
                                  <p:stCondLst>
                                    <p:cond delay="0"/>
                                  </p:stCondLst>
                                  <p:childTnLst>
                                    <p:anim calcmode="lin" valueType="num">
                                      <p:cBhvr>
                                        <p:cTn id="54" dur="3000"/>
                                        <p:tgtEl>
                                          <p:spTgt spid="44"/>
                                        </p:tgtEl>
                                        <p:attrNameLst>
                                          <p:attrName>ppt_w</p:attrName>
                                        </p:attrNameLst>
                                      </p:cBhvr>
                                      <p:tavLst>
                                        <p:tav tm="0">
                                          <p:val>
                                            <p:strVal val="ppt_w"/>
                                          </p:val>
                                        </p:tav>
                                        <p:tav tm="100000">
                                          <p:val>
                                            <p:strVal val="ppt_w*0.70"/>
                                          </p:val>
                                        </p:tav>
                                      </p:tavLst>
                                    </p:anim>
                                    <p:anim calcmode="lin" valueType="num">
                                      <p:cBhvr>
                                        <p:cTn id="55" dur="3000"/>
                                        <p:tgtEl>
                                          <p:spTgt spid="44"/>
                                        </p:tgtEl>
                                        <p:attrNameLst>
                                          <p:attrName>ppt_h</p:attrName>
                                        </p:attrNameLst>
                                      </p:cBhvr>
                                      <p:tavLst>
                                        <p:tav tm="0">
                                          <p:val>
                                            <p:strVal val="ppt_h"/>
                                          </p:val>
                                        </p:tav>
                                        <p:tav tm="100000">
                                          <p:val>
                                            <p:strVal val="ppt_h"/>
                                          </p:val>
                                        </p:tav>
                                      </p:tavLst>
                                    </p:anim>
                                    <p:animEffect transition="out" filter="fade">
                                      <p:cBhvr>
                                        <p:cTn id="56" dur="3000"/>
                                        <p:tgtEl>
                                          <p:spTgt spid="44"/>
                                        </p:tgtEl>
                                      </p:cBhvr>
                                    </p:animEffect>
                                    <p:set>
                                      <p:cBhvr>
                                        <p:cTn id="57" dur="1" fill="hold">
                                          <p:stCondLst>
                                            <p:cond delay="2999"/>
                                          </p:stCondLst>
                                        </p:cTn>
                                        <p:tgtEl>
                                          <p:spTgt spid="44"/>
                                        </p:tgtEl>
                                        <p:attrNameLst>
                                          <p:attrName>style.visibility</p:attrName>
                                        </p:attrNameLst>
                                      </p:cBhvr>
                                      <p:to>
                                        <p:strVal val="hidden"/>
                                      </p:to>
                                    </p:set>
                                  </p:childTnLst>
                                </p:cTn>
                              </p:par>
                            </p:childTnLst>
                          </p:cTn>
                        </p:par>
                        <p:par>
                          <p:cTn id="58" fill="hold">
                            <p:stCondLst>
                              <p:cond delay="9000"/>
                            </p:stCondLst>
                            <p:childTnLst>
                              <p:par>
                                <p:cTn id="59" presetID="53" presetClass="entr" presetSubtype="0"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3000" fill="hold"/>
                                        <p:tgtEl>
                                          <p:spTgt spid="47"/>
                                        </p:tgtEl>
                                        <p:attrNameLst>
                                          <p:attrName>ppt_w</p:attrName>
                                        </p:attrNameLst>
                                      </p:cBhvr>
                                      <p:tavLst>
                                        <p:tav tm="0">
                                          <p:val>
                                            <p:fltVal val="0"/>
                                          </p:val>
                                        </p:tav>
                                        <p:tav tm="100000">
                                          <p:val>
                                            <p:strVal val="#ppt_w"/>
                                          </p:val>
                                        </p:tav>
                                      </p:tavLst>
                                    </p:anim>
                                    <p:anim calcmode="lin" valueType="num">
                                      <p:cBhvr>
                                        <p:cTn id="62" dur="3000" fill="hold"/>
                                        <p:tgtEl>
                                          <p:spTgt spid="47"/>
                                        </p:tgtEl>
                                        <p:attrNameLst>
                                          <p:attrName>ppt_h</p:attrName>
                                        </p:attrNameLst>
                                      </p:cBhvr>
                                      <p:tavLst>
                                        <p:tav tm="0">
                                          <p:val>
                                            <p:fltVal val="0"/>
                                          </p:val>
                                        </p:tav>
                                        <p:tav tm="100000">
                                          <p:val>
                                            <p:strVal val="#ppt_h"/>
                                          </p:val>
                                        </p:tav>
                                      </p:tavLst>
                                    </p:anim>
                                    <p:animEffect transition="in" filter="fade">
                                      <p:cBhvr>
                                        <p:cTn id="63" dur="3000"/>
                                        <p:tgtEl>
                                          <p:spTgt spid="47"/>
                                        </p:tgtEl>
                                      </p:cBhvr>
                                    </p:animEffect>
                                  </p:childTnLst>
                                </p:cTn>
                              </p:par>
                            </p:childTnLst>
                          </p:cTn>
                        </p:par>
                        <p:par>
                          <p:cTn id="64" fill="hold">
                            <p:stCondLst>
                              <p:cond delay="12000"/>
                            </p:stCondLst>
                            <p:childTnLst>
                              <p:par>
                                <p:cTn id="65" presetID="55" presetClass="exit" presetSubtype="0" fill="hold" nodeType="afterEffect">
                                  <p:stCondLst>
                                    <p:cond delay="0"/>
                                  </p:stCondLst>
                                  <p:childTnLst>
                                    <p:anim calcmode="lin" valueType="num">
                                      <p:cBhvr>
                                        <p:cTn id="66" dur="3000"/>
                                        <p:tgtEl>
                                          <p:spTgt spid="47"/>
                                        </p:tgtEl>
                                        <p:attrNameLst>
                                          <p:attrName>ppt_w</p:attrName>
                                        </p:attrNameLst>
                                      </p:cBhvr>
                                      <p:tavLst>
                                        <p:tav tm="0">
                                          <p:val>
                                            <p:strVal val="ppt_w"/>
                                          </p:val>
                                        </p:tav>
                                        <p:tav tm="100000">
                                          <p:val>
                                            <p:strVal val="ppt_w*0.70"/>
                                          </p:val>
                                        </p:tav>
                                      </p:tavLst>
                                    </p:anim>
                                    <p:anim calcmode="lin" valueType="num">
                                      <p:cBhvr>
                                        <p:cTn id="67" dur="3000"/>
                                        <p:tgtEl>
                                          <p:spTgt spid="47"/>
                                        </p:tgtEl>
                                        <p:attrNameLst>
                                          <p:attrName>ppt_h</p:attrName>
                                        </p:attrNameLst>
                                      </p:cBhvr>
                                      <p:tavLst>
                                        <p:tav tm="0">
                                          <p:val>
                                            <p:strVal val="ppt_h"/>
                                          </p:val>
                                        </p:tav>
                                        <p:tav tm="100000">
                                          <p:val>
                                            <p:strVal val="ppt_h"/>
                                          </p:val>
                                        </p:tav>
                                      </p:tavLst>
                                    </p:anim>
                                    <p:animEffect transition="out" filter="fade">
                                      <p:cBhvr>
                                        <p:cTn id="68" dur="3000"/>
                                        <p:tgtEl>
                                          <p:spTgt spid="47"/>
                                        </p:tgtEl>
                                      </p:cBhvr>
                                    </p:animEffect>
                                    <p:set>
                                      <p:cBhvr>
                                        <p:cTn id="69" dur="1" fill="hold">
                                          <p:stCondLst>
                                            <p:cond delay="2999"/>
                                          </p:stCondLst>
                                        </p:cTn>
                                        <p:tgtEl>
                                          <p:spTgt spid="47"/>
                                        </p:tgtEl>
                                        <p:attrNameLst>
                                          <p:attrName>style.visibility</p:attrName>
                                        </p:attrNameLst>
                                      </p:cBhvr>
                                      <p:to>
                                        <p:strVal val="hidden"/>
                                      </p:to>
                                    </p:set>
                                  </p:childTnLst>
                                </p:cTn>
                              </p:par>
                            </p:childTnLst>
                          </p:cTn>
                        </p:par>
                        <p:par>
                          <p:cTn id="70" fill="hold">
                            <p:stCondLst>
                              <p:cond delay="15000"/>
                            </p:stCondLst>
                            <p:childTnLst>
                              <p:par>
                                <p:cTn id="71" presetID="53" presetClass="entr" presetSubtype="0" fill="hold" nodeType="after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3000" fill="hold"/>
                                        <p:tgtEl>
                                          <p:spTgt spid="50"/>
                                        </p:tgtEl>
                                        <p:attrNameLst>
                                          <p:attrName>ppt_w</p:attrName>
                                        </p:attrNameLst>
                                      </p:cBhvr>
                                      <p:tavLst>
                                        <p:tav tm="0">
                                          <p:val>
                                            <p:fltVal val="0"/>
                                          </p:val>
                                        </p:tav>
                                        <p:tav tm="100000">
                                          <p:val>
                                            <p:strVal val="#ppt_w"/>
                                          </p:val>
                                        </p:tav>
                                      </p:tavLst>
                                    </p:anim>
                                    <p:anim calcmode="lin" valueType="num">
                                      <p:cBhvr>
                                        <p:cTn id="74" dur="3000" fill="hold"/>
                                        <p:tgtEl>
                                          <p:spTgt spid="50"/>
                                        </p:tgtEl>
                                        <p:attrNameLst>
                                          <p:attrName>ppt_h</p:attrName>
                                        </p:attrNameLst>
                                      </p:cBhvr>
                                      <p:tavLst>
                                        <p:tav tm="0">
                                          <p:val>
                                            <p:fltVal val="0"/>
                                          </p:val>
                                        </p:tav>
                                        <p:tav tm="100000">
                                          <p:val>
                                            <p:strVal val="#ppt_h"/>
                                          </p:val>
                                        </p:tav>
                                      </p:tavLst>
                                    </p:anim>
                                    <p:animEffect transition="in" filter="fade">
                                      <p:cBhvr>
                                        <p:cTn id="75" dur="3000"/>
                                        <p:tgtEl>
                                          <p:spTgt spid="50"/>
                                        </p:tgtEl>
                                      </p:cBhvr>
                                    </p:animEffect>
                                  </p:childTnLst>
                                </p:cTn>
                              </p:par>
                            </p:childTnLst>
                          </p:cTn>
                        </p:par>
                        <p:par>
                          <p:cTn id="76" fill="hold">
                            <p:stCondLst>
                              <p:cond delay="18000"/>
                            </p:stCondLst>
                            <p:childTnLst>
                              <p:par>
                                <p:cTn id="77" presetID="55" presetClass="exit" presetSubtype="0" fill="hold" nodeType="afterEffect">
                                  <p:stCondLst>
                                    <p:cond delay="0"/>
                                  </p:stCondLst>
                                  <p:childTnLst>
                                    <p:anim calcmode="lin" valueType="num">
                                      <p:cBhvr>
                                        <p:cTn id="78" dur="3000"/>
                                        <p:tgtEl>
                                          <p:spTgt spid="50"/>
                                        </p:tgtEl>
                                        <p:attrNameLst>
                                          <p:attrName>ppt_w</p:attrName>
                                        </p:attrNameLst>
                                      </p:cBhvr>
                                      <p:tavLst>
                                        <p:tav tm="0">
                                          <p:val>
                                            <p:strVal val="ppt_w"/>
                                          </p:val>
                                        </p:tav>
                                        <p:tav tm="100000">
                                          <p:val>
                                            <p:strVal val="ppt_w*0.70"/>
                                          </p:val>
                                        </p:tav>
                                      </p:tavLst>
                                    </p:anim>
                                    <p:anim calcmode="lin" valueType="num">
                                      <p:cBhvr>
                                        <p:cTn id="79" dur="3000"/>
                                        <p:tgtEl>
                                          <p:spTgt spid="50"/>
                                        </p:tgtEl>
                                        <p:attrNameLst>
                                          <p:attrName>ppt_h</p:attrName>
                                        </p:attrNameLst>
                                      </p:cBhvr>
                                      <p:tavLst>
                                        <p:tav tm="0">
                                          <p:val>
                                            <p:strVal val="ppt_h"/>
                                          </p:val>
                                        </p:tav>
                                        <p:tav tm="100000">
                                          <p:val>
                                            <p:strVal val="ppt_h"/>
                                          </p:val>
                                        </p:tav>
                                      </p:tavLst>
                                    </p:anim>
                                    <p:animEffect transition="out" filter="fade">
                                      <p:cBhvr>
                                        <p:cTn id="80" dur="3000"/>
                                        <p:tgtEl>
                                          <p:spTgt spid="50"/>
                                        </p:tgtEl>
                                      </p:cBhvr>
                                    </p:animEffect>
                                    <p:set>
                                      <p:cBhvr>
                                        <p:cTn id="81" dur="1" fill="hold">
                                          <p:stCondLst>
                                            <p:cond delay="2999"/>
                                          </p:stCondLst>
                                        </p:cTn>
                                        <p:tgtEl>
                                          <p:spTgt spid="50"/>
                                        </p:tgtEl>
                                        <p:attrNameLst>
                                          <p:attrName>style.visibility</p:attrName>
                                        </p:attrNameLst>
                                      </p:cBhvr>
                                      <p:to>
                                        <p:strVal val="hidden"/>
                                      </p:to>
                                    </p:set>
                                  </p:childTnLst>
                                </p:cTn>
                              </p:par>
                            </p:childTnLst>
                          </p:cTn>
                        </p:par>
                        <p:par>
                          <p:cTn id="82" fill="hold">
                            <p:stCondLst>
                              <p:cond delay="21000"/>
                            </p:stCondLst>
                            <p:childTnLst>
                              <p:par>
                                <p:cTn id="83" presetID="53" presetClass="entr" presetSubtype="0" fill="hold" nodeType="afterEffect">
                                  <p:stCondLst>
                                    <p:cond delay="0"/>
                                  </p:stCondLst>
                                  <p:childTnLst>
                                    <p:set>
                                      <p:cBhvr>
                                        <p:cTn id="84" dur="1" fill="hold">
                                          <p:stCondLst>
                                            <p:cond delay="0"/>
                                          </p:stCondLst>
                                        </p:cTn>
                                        <p:tgtEl>
                                          <p:spTgt spid="53"/>
                                        </p:tgtEl>
                                        <p:attrNameLst>
                                          <p:attrName>style.visibility</p:attrName>
                                        </p:attrNameLst>
                                      </p:cBhvr>
                                      <p:to>
                                        <p:strVal val="visible"/>
                                      </p:to>
                                    </p:set>
                                    <p:anim calcmode="lin" valueType="num">
                                      <p:cBhvr>
                                        <p:cTn id="85" dur="3000" fill="hold"/>
                                        <p:tgtEl>
                                          <p:spTgt spid="53"/>
                                        </p:tgtEl>
                                        <p:attrNameLst>
                                          <p:attrName>ppt_w</p:attrName>
                                        </p:attrNameLst>
                                      </p:cBhvr>
                                      <p:tavLst>
                                        <p:tav tm="0">
                                          <p:val>
                                            <p:fltVal val="0"/>
                                          </p:val>
                                        </p:tav>
                                        <p:tav tm="100000">
                                          <p:val>
                                            <p:strVal val="#ppt_w"/>
                                          </p:val>
                                        </p:tav>
                                      </p:tavLst>
                                    </p:anim>
                                    <p:anim calcmode="lin" valueType="num">
                                      <p:cBhvr>
                                        <p:cTn id="86" dur="3000" fill="hold"/>
                                        <p:tgtEl>
                                          <p:spTgt spid="53"/>
                                        </p:tgtEl>
                                        <p:attrNameLst>
                                          <p:attrName>ppt_h</p:attrName>
                                        </p:attrNameLst>
                                      </p:cBhvr>
                                      <p:tavLst>
                                        <p:tav tm="0">
                                          <p:val>
                                            <p:fltVal val="0"/>
                                          </p:val>
                                        </p:tav>
                                        <p:tav tm="100000">
                                          <p:val>
                                            <p:strVal val="#ppt_h"/>
                                          </p:val>
                                        </p:tav>
                                      </p:tavLst>
                                    </p:anim>
                                    <p:animEffect transition="in" filter="fade">
                                      <p:cBhvr>
                                        <p:cTn id="87" dur="3000"/>
                                        <p:tgtEl>
                                          <p:spTgt spid="53"/>
                                        </p:tgtEl>
                                      </p:cBhvr>
                                    </p:animEffect>
                                  </p:childTnLst>
                                </p:cTn>
                              </p:par>
                            </p:childTnLst>
                          </p:cTn>
                        </p:par>
                        <p:par>
                          <p:cTn id="88" fill="hold">
                            <p:stCondLst>
                              <p:cond delay="24000"/>
                            </p:stCondLst>
                            <p:childTnLst>
                              <p:par>
                                <p:cTn id="89" presetID="55" presetClass="exit" presetSubtype="0" fill="hold" nodeType="afterEffect">
                                  <p:stCondLst>
                                    <p:cond delay="0"/>
                                  </p:stCondLst>
                                  <p:childTnLst>
                                    <p:anim calcmode="lin" valueType="num">
                                      <p:cBhvr>
                                        <p:cTn id="90" dur="3000"/>
                                        <p:tgtEl>
                                          <p:spTgt spid="53"/>
                                        </p:tgtEl>
                                        <p:attrNameLst>
                                          <p:attrName>ppt_w</p:attrName>
                                        </p:attrNameLst>
                                      </p:cBhvr>
                                      <p:tavLst>
                                        <p:tav tm="0">
                                          <p:val>
                                            <p:strVal val="ppt_w"/>
                                          </p:val>
                                        </p:tav>
                                        <p:tav tm="100000">
                                          <p:val>
                                            <p:strVal val="ppt_w*0.70"/>
                                          </p:val>
                                        </p:tav>
                                      </p:tavLst>
                                    </p:anim>
                                    <p:anim calcmode="lin" valueType="num">
                                      <p:cBhvr>
                                        <p:cTn id="91" dur="3000"/>
                                        <p:tgtEl>
                                          <p:spTgt spid="53"/>
                                        </p:tgtEl>
                                        <p:attrNameLst>
                                          <p:attrName>ppt_h</p:attrName>
                                        </p:attrNameLst>
                                      </p:cBhvr>
                                      <p:tavLst>
                                        <p:tav tm="0">
                                          <p:val>
                                            <p:strVal val="ppt_h"/>
                                          </p:val>
                                        </p:tav>
                                        <p:tav tm="100000">
                                          <p:val>
                                            <p:strVal val="ppt_h"/>
                                          </p:val>
                                        </p:tav>
                                      </p:tavLst>
                                    </p:anim>
                                    <p:animEffect transition="out" filter="fade">
                                      <p:cBhvr>
                                        <p:cTn id="92" dur="3000"/>
                                        <p:tgtEl>
                                          <p:spTgt spid="53"/>
                                        </p:tgtEl>
                                      </p:cBhvr>
                                    </p:animEffect>
                                    <p:set>
                                      <p:cBhvr>
                                        <p:cTn id="93" dur="1" fill="hold">
                                          <p:stCondLst>
                                            <p:cond delay="2999"/>
                                          </p:stCondLst>
                                        </p:cTn>
                                        <p:tgtEl>
                                          <p:spTgt spid="53"/>
                                        </p:tgtEl>
                                        <p:attrNameLst>
                                          <p:attrName>style.visibility</p:attrName>
                                        </p:attrNameLst>
                                      </p:cBhvr>
                                      <p:to>
                                        <p:strVal val="hidden"/>
                                      </p:to>
                                    </p:set>
                                  </p:childTnLst>
                                </p:cTn>
                              </p:par>
                            </p:childTnLst>
                          </p:cTn>
                        </p:par>
                        <p:par>
                          <p:cTn id="94" fill="hold">
                            <p:stCondLst>
                              <p:cond delay="27000"/>
                            </p:stCondLst>
                            <p:childTnLst>
                              <p:par>
                                <p:cTn id="95" presetID="53" presetClass="entr" presetSubtype="0" fill="hold" nodeType="after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3000" fill="hold"/>
                                        <p:tgtEl>
                                          <p:spTgt spid="56"/>
                                        </p:tgtEl>
                                        <p:attrNameLst>
                                          <p:attrName>ppt_w</p:attrName>
                                        </p:attrNameLst>
                                      </p:cBhvr>
                                      <p:tavLst>
                                        <p:tav tm="0">
                                          <p:val>
                                            <p:fltVal val="0"/>
                                          </p:val>
                                        </p:tav>
                                        <p:tav tm="100000">
                                          <p:val>
                                            <p:strVal val="#ppt_w"/>
                                          </p:val>
                                        </p:tav>
                                      </p:tavLst>
                                    </p:anim>
                                    <p:anim calcmode="lin" valueType="num">
                                      <p:cBhvr>
                                        <p:cTn id="98" dur="3000" fill="hold"/>
                                        <p:tgtEl>
                                          <p:spTgt spid="56"/>
                                        </p:tgtEl>
                                        <p:attrNameLst>
                                          <p:attrName>ppt_h</p:attrName>
                                        </p:attrNameLst>
                                      </p:cBhvr>
                                      <p:tavLst>
                                        <p:tav tm="0">
                                          <p:val>
                                            <p:fltVal val="0"/>
                                          </p:val>
                                        </p:tav>
                                        <p:tav tm="100000">
                                          <p:val>
                                            <p:strVal val="#ppt_h"/>
                                          </p:val>
                                        </p:tav>
                                      </p:tavLst>
                                    </p:anim>
                                    <p:animEffect transition="in" filter="fade">
                                      <p:cBhvr>
                                        <p:cTn id="99" dur="3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3108" y="214290"/>
            <a:ext cx="4857784" cy="707886"/>
          </a:xfrm>
          <a:prstGeom prst="rect">
            <a:avLst/>
          </a:prstGeom>
          <a:noFill/>
        </p:spPr>
        <p:txBody>
          <a:bodyPr wrap="square" rtlCol="0">
            <a:spAutoFit/>
          </a:bodyPr>
          <a:lstStyle/>
          <a:p>
            <a:pPr algn="ctr"/>
            <a:r>
              <a:rPr lang="ru-RU" sz="4000" b="1" dirty="0" smtClean="0">
                <a:ln w="10541" cmpd="sng">
                  <a:solidFill>
                    <a:srgbClr val="7D7D7D">
                      <a:tint val="100000"/>
                      <a:shade val="100000"/>
                      <a:satMod val="110000"/>
                    </a:srgbClr>
                  </a:solidFill>
                  <a:prstDash val="solid"/>
                </a:ln>
                <a:solidFill>
                  <a:schemeClr val="tx1">
                    <a:lumMod val="65000"/>
                    <a:lumOff val="35000"/>
                  </a:schemeClr>
                </a:solidFill>
                <a:latin typeface="Times New Roman" pitchFamily="18" charset="0"/>
                <a:cs typeface="Times New Roman" pitchFamily="18" charset="0"/>
              </a:rPr>
              <a:t>Годы странствий</a:t>
            </a:r>
            <a:endParaRPr lang="ru-RU" sz="4000" b="1" dirty="0">
              <a:ln w="10541" cmpd="sng">
                <a:solidFill>
                  <a:srgbClr val="7D7D7D">
                    <a:tint val="100000"/>
                    <a:shade val="100000"/>
                    <a:satMod val="110000"/>
                  </a:srgbClr>
                </a:solidFill>
                <a:prstDash val="solid"/>
              </a:ln>
              <a:solidFill>
                <a:schemeClr val="tx1">
                  <a:lumMod val="65000"/>
                  <a:lumOff val="35000"/>
                </a:schemeClr>
              </a:solidFill>
              <a:latin typeface="Times New Roman" pitchFamily="18" charset="0"/>
              <a:cs typeface="Times New Roman" pitchFamily="18" charset="0"/>
            </a:endParaRPr>
          </a:p>
        </p:txBody>
      </p:sp>
      <p:pic>
        <p:nvPicPr>
          <p:cNvPr id="5" name="Picture 2" descr="E:\К юбилею Грина\Алые паруса.jpg"/>
          <p:cNvPicPr>
            <a:picLocks noChangeAspect="1" noChangeArrowheads="1"/>
          </p:cNvPicPr>
          <p:nvPr/>
        </p:nvPicPr>
        <p:blipFill>
          <a:blip r:embed="rId4" cstate="print"/>
          <a:srcRect l="14800" t="10508" r="28171" b="18434"/>
          <a:stretch>
            <a:fillRect/>
          </a:stretch>
        </p:blipFill>
        <p:spPr bwMode="auto">
          <a:xfrm flipH="1">
            <a:off x="8001024" y="0"/>
            <a:ext cx="1142976" cy="1080633"/>
          </a:xfrm>
          <a:prstGeom prst="ellipse">
            <a:avLst/>
          </a:prstGeom>
          <a:ln>
            <a:noFill/>
          </a:ln>
          <a:effectLst>
            <a:softEdge rad="112500"/>
          </a:effectLst>
        </p:spPr>
      </p:pic>
      <p:sp>
        <p:nvSpPr>
          <p:cNvPr id="9" name="Прямоугольник 8"/>
          <p:cNvSpPr/>
          <p:nvPr/>
        </p:nvSpPr>
        <p:spPr>
          <a:xfrm>
            <a:off x="3786182" y="4071942"/>
            <a:ext cx="5072098" cy="2605842"/>
          </a:xfrm>
          <a:prstGeom prst="rect">
            <a:avLst/>
          </a:prstGeom>
        </p:spPr>
        <p:txBody>
          <a:bodyPr wrap="square">
            <a:spAutoFit/>
          </a:bodyPr>
          <a:lstStyle/>
          <a:p>
            <a:pPr>
              <a:lnSpc>
                <a:spcPts val="1400"/>
              </a:lnSpc>
            </a:pPr>
            <a:r>
              <a:rPr lang="ru-RU" sz="1600" b="1" i="1" dirty="0" smtClean="0">
                <a:solidFill>
                  <a:schemeClr val="tx2">
                    <a:lumMod val="75000"/>
                  </a:schemeClr>
                </a:solidFill>
                <a:latin typeface="Times New Roman" pitchFamily="18" charset="0"/>
                <a:cs typeface="Times New Roman" pitchFamily="18" charset="0"/>
              </a:rPr>
              <a:t>    « </a:t>
            </a:r>
            <a:r>
              <a:rPr lang="ru-RU" sz="1600" b="1" dirty="0" smtClean="0">
                <a:solidFill>
                  <a:schemeClr val="tx1">
                    <a:lumMod val="85000"/>
                    <a:lumOff val="15000"/>
                  </a:schemeClr>
                </a:solidFill>
                <a:latin typeface="Times New Roman" pitchFamily="18" charset="0"/>
                <a:cs typeface="Times New Roman" pitchFamily="18" charset="0"/>
              </a:rPr>
              <a:t>Жажда необычного, громкого, далекого от "тихих будней« провинциальной Руси, изведанных им сполна, вела его по каменистым дорогам, бросала на горячие пески, манила в чащи лесов, казавшиеся таинственными... Скитаясь по России, он перепробовал самые различные профессии. Грузчик и матрос "из милости" на случайных пароходах и парусниках в Одессе, банщик на станции Мураши, землекоп, маляр, рыбак, </a:t>
            </a:r>
            <a:r>
              <a:rPr lang="ru-RU" sz="1600" b="1" dirty="0" err="1" smtClean="0">
                <a:solidFill>
                  <a:schemeClr val="tx1">
                    <a:lumMod val="85000"/>
                    <a:lumOff val="15000"/>
                  </a:schemeClr>
                </a:solidFill>
                <a:latin typeface="Times New Roman" pitchFamily="18" charset="0"/>
                <a:cs typeface="Times New Roman" pitchFamily="18" charset="0"/>
              </a:rPr>
              <a:t>гасильщик</a:t>
            </a:r>
            <a:r>
              <a:rPr lang="ru-RU" sz="1600" b="1" dirty="0" smtClean="0">
                <a:solidFill>
                  <a:schemeClr val="tx1">
                    <a:lumMod val="85000"/>
                    <a:lumOff val="15000"/>
                  </a:schemeClr>
                </a:solidFill>
                <a:latin typeface="Times New Roman" pitchFamily="18" charset="0"/>
                <a:cs typeface="Times New Roman" pitchFamily="18" charset="0"/>
              </a:rPr>
              <a:t> нефтяных пожаров в Баку, снова матрос на волжской барже пароходства </a:t>
            </a:r>
            <a:r>
              <a:rPr lang="ru-RU" sz="1600" b="1" dirty="0" err="1" smtClean="0">
                <a:solidFill>
                  <a:schemeClr val="tx1">
                    <a:lumMod val="85000"/>
                    <a:lumOff val="15000"/>
                  </a:schemeClr>
                </a:solidFill>
                <a:latin typeface="Times New Roman" pitchFamily="18" charset="0"/>
                <a:cs typeface="Times New Roman" pitchFamily="18" charset="0"/>
              </a:rPr>
              <a:t>Булычев</a:t>
            </a:r>
            <a:r>
              <a:rPr lang="ru-RU" sz="1600" b="1" dirty="0" smtClean="0">
                <a:solidFill>
                  <a:schemeClr val="tx1">
                    <a:lumMod val="85000"/>
                    <a:lumOff val="15000"/>
                  </a:schemeClr>
                </a:solidFill>
                <a:latin typeface="Times New Roman" pitchFamily="18" charset="0"/>
                <a:cs typeface="Times New Roman" pitchFamily="18" charset="0"/>
              </a:rPr>
              <a:t> и К°, лесоруб и плотогон на Урале, золотоискатель, переписчик ролей и актер "на выходах", писец у адвоката».(К.Паустовский)</a:t>
            </a:r>
            <a:endParaRPr lang="ru-RU" sz="1600" b="1" dirty="0">
              <a:solidFill>
                <a:schemeClr val="tx1">
                  <a:lumMod val="85000"/>
                  <a:lumOff val="15000"/>
                </a:schemeClr>
              </a:solidFill>
              <a:latin typeface="Times New Roman" pitchFamily="18" charset="0"/>
              <a:cs typeface="Times New Roman" pitchFamily="18" charset="0"/>
            </a:endParaRPr>
          </a:p>
        </p:txBody>
      </p:sp>
      <p:sp>
        <p:nvSpPr>
          <p:cNvPr id="8" name="TextBox 7"/>
          <p:cNvSpPr txBox="1"/>
          <p:nvPr/>
        </p:nvSpPr>
        <p:spPr>
          <a:xfrm>
            <a:off x="4643438" y="1571612"/>
            <a:ext cx="3143272" cy="369332"/>
          </a:xfrm>
          <a:prstGeom prst="rect">
            <a:avLst/>
          </a:prstGeom>
          <a:noFill/>
        </p:spPr>
        <p:txBody>
          <a:bodyPr wrap="square" rtlCol="0">
            <a:spAutoFit/>
          </a:bodyPr>
          <a:lstStyle/>
          <a:p>
            <a:endParaRPr lang="ru-RU" dirty="0"/>
          </a:p>
        </p:txBody>
      </p:sp>
      <p:sp>
        <p:nvSpPr>
          <p:cNvPr id="11" name="TextBox 10"/>
          <p:cNvSpPr txBox="1"/>
          <p:nvPr/>
        </p:nvSpPr>
        <p:spPr>
          <a:xfrm>
            <a:off x="285720" y="5072074"/>
            <a:ext cx="3214710" cy="1528624"/>
          </a:xfrm>
          <a:prstGeom prst="rect">
            <a:avLst/>
          </a:prstGeom>
          <a:solidFill>
            <a:schemeClr val="bg1">
              <a:lumMod val="85000"/>
            </a:schemeClr>
          </a:solidFill>
        </p:spPr>
        <p:txBody>
          <a:bodyPr wrap="square" rtlCol="0">
            <a:spAutoFit/>
          </a:bodyPr>
          <a:lstStyle/>
          <a:p>
            <a:pPr>
              <a:lnSpc>
                <a:spcPts val="1600"/>
              </a:lnSpc>
            </a:pPr>
            <a:r>
              <a:rPr lang="ru-RU" dirty="0" smtClean="0">
                <a:latin typeface="Times New Roman" pitchFamily="18" charset="0"/>
                <a:cs typeface="Times New Roman" pitchFamily="18" charset="0"/>
              </a:rPr>
              <a:t>«Этот новый мир не нуждался во мне. Я чувствовал себя стесненным, чужим здесь, как везде. Мне было немного грустно».</a:t>
            </a:r>
          </a:p>
          <a:p>
            <a:pPr>
              <a:lnSpc>
                <a:spcPts val="1600"/>
              </a:lnSpc>
            </a:pPr>
            <a:r>
              <a:rPr lang="ru-RU" dirty="0" smtClean="0">
                <a:latin typeface="Times New Roman" pitchFamily="18" charset="0"/>
                <a:cs typeface="Times New Roman" pitchFamily="18" charset="0"/>
              </a:rPr>
              <a:t>(А.Грин, Автобиографическая повесть»)</a:t>
            </a:r>
            <a:endParaRPr lang="ru-RU" dirty="0">
              <a:latin typeface="Times New Roman" pitchFamily="18" charset="0"/>
              <a:cs typeface="Times New Roman" pitchFamily="18" charset="0"/>
            </a:endParaRPr>
          </a:p>
        </p:txBody>
      </p:sp>
      <p:grpSp>
        <p:nvGrpSpPr>
          <p:cNvPr id="21" name="Группа 20"/>
          <p:cNvGrpSpPr/>
          <p:nvPr/>
        </p:nvGrpSpPr>
        <p:grpSpPr>
          <a:xfrm>
            <a:off x="3786182" y="1142984"/>
            <a:ext cx="5072098" cy="468000"/>
            <a:chOff x="3786182" y="1142984"/>
            <a:chExt cx="5072098" cy="468000"/>
          </a:xfrm>
        </p:grpSpPr>
        <p:sp>
          <p:nvSpPr>
            <p:cNvPr id="12" name="Прямоугольник 11"/>
            <p:cNvSpPr/>
            <p:nvPr/>
          </p:nvSpPr>
          <p:spPr>
            <a:xfrm>
              <a:off x="3786182" y="1142984"/>
              <a:ext cx="4779898" cy="461665"/>
            </a:xfrm>
            <a:prstGeom prst="rect">
              <a:avLst/>
            </a:prstGeom>
            <a:solidFill>
              <a:schemeClr val="bg1">
                <a:lumMod val="85000"/>
              </a:schemeClr>
            </a:solidFill>
          </p:spPr>
          <p:txBody>
            <a:bodyPr wrap="none">
              <a:spAutoFit/>
            </a:bodyPr>
            <a:lstStyle/>
            <a:p>
              <a:r>
                <a:rPr lang="ru-RU"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1886   </a:t>
              </a:r>
              <a:r>
                <a:rPr lang="ru-RU" sz="2400" b="1"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Вятка –Одесса – Вятка</a:t>
              </a:r>
              <a:endParaRPr lang="ru-RU" sz="2400" dirty="0"/>
            </a:p>
          </p:txBody>
        </p:sp>
        <p:sp>
          <p:nvSpPr>
            <p:cNvPr id="15" name="Управляющая кнопка: домой 14">
              <a:hlinkClick r:id="rId5" action="ppaction://hlinkpres?slideindex=1&amp;slidetitle=" highlightClick="1"/>
            </p:cNvPr>
            <p:cNvSpPr/>
            <p:nvPr/>
          </p:nvSpPr>
          <p:spPr>
            <a:xfrm>
              <a:off x="8429652" y="1142984"/>
              <a:ext cx="428628" cy="468000"/>
            </a:xfrm>
            <a:prstGeom prst="actionButtonHom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 name="Группа 19"/>
          <p:cNvGrpSpPr/>
          <p:nvPr/>
        </p:nvGrpSpPr>
        <p:grpSpPr>
          <a:xfrm>
            <a:off x="3786182" y="1928802"/>
            <a:ext cx="4682842" cy="468000"/>
            <a:chOff x="3786182" y="2000240"/>
            <a:chExt cx="4682842" cy="468000"/>
          </a:xfrm>
        </p:grpSpPr>
        <p:sp>
          <p:nvSpPr>
            <p:cNvPr id="13" name="Прямоугольник 12"/>
            <p:cNvSpPr/>
            <p:nvPr/>
          </p:nvSpPr>
          <p:spPr>
            <a:xfrm>
              <a:off x="3786182" y="2000240"/>
              <a:ext cx="4360681" cy="461665"/>
            </a:xfrm>
            <a:prstGeom prst="rect">
              <a:avLst/>
            </a:prstGeom>
            <a:solidFill>
              <a:schemeClr val="bg1">
                <a:lumMod val="85000"/>
              </a:schemeClr>
            </a:solidFill>
          </p:spPr>
          <p:txBody>
            <a:bodyPr wrap="none">
              <a:spAutoFit/>
            </a:bodyPr>
            <a:lstStyle/>
            <a:p>
              <a:r>
                <a:rPr lang="ru-RU" sz="2400" b="1" dirty="0" smtClean="0">
                  <a:latin typeface="Times New Roman" pitchFamily="18" charset="0"/>
                  <a:cs typeface="Times New Roman" pitchFamily="18" charset="0"/>
                </a:rPr>
                <a:t>1888 </a:t>
              </a:r>
              <a:r>
                <a:rPr lang="ru-RU" sz="2400" b="1" i="1" dirty="0" smtClean="0">
                  <a:latin typeface="Times New Roman" pitchFamily="18" charset="0"/>
                  <a:cs typeface="Times New Roman" pitchFamily="18" charset="0"/>
                </a:rPr>
                <a:t> -   </a:t>
              </a:r>
              <a:r>
                <a:rPr lang="ru-RU" sz="2400" b="1" dirty="0" smtClean="0">
                  <a:latin typeface="Times New Roman" pitchFamily="18" charset="0"/>
                  <a:cs typeface="Times New Roman" pitchFamily="18" charset="0"/>
                </a:rPr>
                <a:t>Вятка – Баку – Вятка</a:t>
              </a:r>
              <a:endParaRPr lang="ru-RU" sz="2400" dirty="0"/>
            </a:p>
          </p:txBody>
        </p:sp>
        <p:sp>
          <p:nvSpPr>
            <p:cNvPr id="16" name="Управляющая кнопка: домой 15">
              <a:hlinkClick r:id="rId6" action="ppaction://hlinkpres?slideindex=1&amp;slidetitle=" highlightClick="1"/>
            </p:cNvPr>
            <p:cNvSpPr/>
            <p:nvPr/>
          </p:nvSpPr>
          <p:spPr>
            <a:xfrm>
              <a:off x="8001024" y="2000240"/>
              <a:ext cx="468000" cy="468000"/>
            </a:xfrm>
            <a:prstGeom prst="actionButtonHom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7" name="Picture 2" descr="C:\Мои документы\писатели\Советские\Ястреб Грина\сканирование0005.jpg"/>
          <p:cNvPicPr>
            <a:picLocks noChangeAspect="1" noChangeArrowheads="1"/>
          </p:cNvPicPr>
          <p:nvPr/>
        </p:nvPicPr>
        <p:blipFill>
          <a:blip r:embed="rId7" cstate="print">
            <a:grayscl/>
            <a:lum bright="-20000" contrast="40000"/>
          </a:blip>
          <a:srcRect l="32564" t="11914" r="24018" b="42179"/>
          <a:stretch>
            <a:fillRect/>
          </a:stretch>
        </p:blipFill>
        <p:spPr bwMode="auto">
          <a:xfrm>
            <a:off x="357158" y="857231"/>
            <a:ext cx="3286148" cy="4107685"/>
          </a:xfrm>
          <a:prstGeom prst="rect">
            <a:avLst/>
          </a:prstGeom>
          <a:ln>
            <a:noFill/>
          </a:ln>
          <a:effectLst>
            <a:softEdge rad="112500"/>
          </a:effectLst>
        </p:spPr>
      </p:pic>
      <p:grpSp>
        <p:nvGrpSpPr>
          <p:cNvPr id="19" name="Группа 18"/>
          <p:cNvGrpSpPr/>
          <p:nvPr/>
        </p:nvGrpSpPr>
        <p:grpSpPr>
          <a:xfrm>
            <a:off x="3786182" y="2643182"/>
            <a:ext cx="4789718" cy="468000"/>
            <a:chOff x="3786182" y="2786058"/>
            <a:chExt cx="4789718" cy="468000"/>
          </a:xfrm>
        </p:grpSpPr>
        <p:sp>
          <p:nvSpPr>
            <p:cNvPr id="14" name="Прямоугольник 13"/>
            <p:cNvSpPr/>
            <p:nvPr/>
          </p:nvSpPr>
          <p:spPr>
            <a:xfrm>
              <a:off x="3786182" y="2786058"/>
              <a:ext cx="4414093" cy="461665"/>
            </a:xfrm>
            <a:prstGeom prst="rect">
              <a:avLst/>
            </a:prstGeom>
            <a:solidFill>
              <a:schemeClr val="bg1">
                <a:lumMod val="85000"/>
              </a:schemeClr>
            </a:solidFill>
          </p:spPr>
          <p:txBody>
            <a:bodyPr wrap="none">
              <a:spAutoFit/>
            </a:bodyPr>
            <a:lstStyle/>
            <a:p>
              <a:pPr marL="342900" indent="-342900"/>
              <a:r>
                <a:rPr lang="ru-RU" sz="2400" b="1" dirty="0" smtClean="0">
                  <a:latin typeface="Times New Roman" pitchFamily="18" charset="0"/>
                  <a:cs typeface="Times New Roman" pitchFamily="18" charset="0"/>
                </a:rPr>
                <a:t>1990 </a:t>
              </a:r>
              <a:r>
                <a:rPr lang="ru-RU" sz="2400" b="1"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   Вятка – Урал - Вятка</a:t>
              </a:r>
              <a:endParaRPr lang="ru-RU" sz="2400" b="1" dirty="0">
                <a:latin typeface="Times New Roman" pitchFamily="18" charset="0"/>
                <a:cs typeface="Times New Roman" pitchFamily="18" charset="0"/>
              </a:endParaRPr>
            </a:p>
          </p:txBody>
        </p:sp>
        <p:sp>
          <p:nvSpPr>
            <p:cNvPr id="18" name="Управляющая кнопка: домой 17">
              <a:hlinkClick r:id="rId8" action="ppaction://hlinkpres?slideindex=1&amp;slidetitle=" highlightClick="1"/>
            </p:cNvPr>
            <p:cNvSpPr/>
            <p:nvPr/>
          </p:nvSpPr>
          <p:spPr>
            <a:xfrm>
              <a:off x="8143900" y="2786058"/>
              <a:ext cx="432000" cy="468000"/>
            </a:xfrm>
            <a:prstGeom prst="actionButtonHom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2" name="Прямоугольник 21"/>
          <p:cNvSpPr/>
          <p:nvPr/>
        </p:nvSpPr>
        <p:spPr>
          <a:xfrm>
            <a:off x="3714744" y="3357562"/>
            <a:ext cx="5247783" cy="461665"/>
          </a:xfrm>
          <a:prstGeom prst="rect">
            <a:avLst/>
          </a:prstGeom>
          <a:solidFill>
            <a:schemeClr val="bg1">
              <a:lumMod val="85000"/>
            </a:schemeClr>
          </a:solidFill>
        </p:spPr>
        <p:txBody>
          <a:bodyPr wrap="none">
            <a:spAutoFit/>
          </a:bodyPr>
          <a:lstStyle/>
          <a:p>
            <a:r>
              <a:rPr lang="ru-RU" sz="2400" b="1" dirty="0" smtClean="0">
                <a:latin typeface="Times New Roman" pitchFamily="18" charset="0"/>
                <a:cs typeface="Times New Roman" pitchFamily="18" charset="0"/>
              </a:rPr>
              <a:t>В 1901 году Грин вступает в армию. </a:t>
            </a:r>
            <a:endParaRPr lang="ru-RU" sz="2400" b="1" dirty="0"/>
          </a:p>
        </p:txBody>
      </p:sp>
    </p:spTree>
  </p:cSld>
  <p:clrMapOvr>
    <a:masterClrMapping/>
  </p:clrMapOvr>
  <p:transition spd="slow">
    <p:zoom/>
    <p:sndAc>
      <p:stSnd>
        <p:snd r:embed="rId3" name="wind.wav" builtIn="1"/>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928662" y="285728"/>
            <a:ext cx="7215238" cy="964367"/>
          </a:xfrm>
          <a:prstGeom prst="rect">
            <a:avLst/>
          </a:prstGeom>
        </p:spPr>
        <p:txBody>
          <a:bodyPr wrap="square">
            <a:spAutoFit/>
          </a:bodyPr>
          <a:lstStyle/>
          <a:p>
            <a:pPr algn="ctr">
              <a:lnSpc>
                <a:spcPts val="3400"/>
              </a:lnSpc>
            </a:pPr>
            <a:r>
              <a:rPr lang="ru-RU"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Литературное творчество</a:t>
            </a:r>
          </a:p>
          <a:p>
            <a:pPr algn="ctr">
              <a:lnSpc>
                <a:spcPts val="3400"/>
              </a:lnSpc>
            </a:pPr>
            <a:r>
              <a:rPr lang="ru-RU"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1910-1916 гг.</a:t>
            </a:r>
            <a:endParaRPr lang="ru-RU" sz="3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pic>
        <p:nvPicPr>
          <p:cNvPr id="10" name="Picture 2" descr="E:\К юбилею Грина\Алые паруса.jpg"/>
          <p:cNvPicPr>
            <a:picLocks noChangeAspect="1" noChangeArrowheads="1"/>
          </p:cNvPicPr>
          <p:nvPr/>
        </p:nvPicPr>
        <p:blipFill>
          <a:blip r:embed="rId4" cstate="print"/>
          <a:srcRect l="14800" t="10508" r="28171" b="18434"/>
          <a:stretch>
            <a:fillRect/>
          </a:stretch>
        </p:blipFill>
        <p:spPr bwMode="auto">
          <a:xfrm flipH="1">
            <a:off x="8001024" y="0"/>
            <a:ext cx="1142976" cy="1080633"/>
          </a:xfrm>
          <a:prstGeom prst="ellipse">
            <a:avLst/>
          </a:prstGeom>
          <a:ln>
            <a:noFill/>
          </a:ln>
          <a:effectLst>
            <a:softEdge rad="112500"/>
          </a:effectLst>
        </p:spPr>
      </p:pic>
      <p:sp>
        <p:nvSpPr>
          <p:cNvPr id="12" name="Прямоугольник 11"/>
          <p:cNvSpPr/>
          <p:nvPr/>
        </p:nvSpPr>
        <p:spPr>
          <a:xfrm>
            <a:off x="3786182" y="1643050"/>
            <a:ext cx="5143536" cy="1862048"/>
          </a:xfrm>
          <a:prstGeom prst="rect">
            <a:avLst/>
          </a:prstGeom>
        </p:spPr>
        <p:txBody>
          <a:bodyPr wrap="square">
            <a:spAutoFit/>
          </a:bodyPr>
          <a:lstStyle/>
          <a:p>
            <a:pPr>
              <a:lnSpc>
                <a:spcPts val="1500"/>
              </a:lnSpc>
            </a:pPr>
            <a:r>
              <a:rPr lang="ru-RU" sz="1400" b="1" i="1" dirty="0" smtClean="0">
                <a:solidFill>
                  <a:schemeClr val="tx1">
                    <a:lumMod val="85000"/>
                    <a:lumOff val="15000"/>
                  </a:schemeClr>
                </a:solidFill>
                <a:latin typeface="Times New Roman" pitchFamily="18" charset="0"/>
                <a:cs typeface="Times New Roman" pitchFamily="18" charset="0"/>
              </a:rPr>
              <a:t>      Один из первых литературных опытов  рассказ «Заслуга рядового Пантелеева» написан в 1906 г.</a:t>
            </a:r>
          </a:p>
          <a:p>
            <a:pPr>
              <a:lnSpc>
                <a:spcPts val="1500"/>
              </a:lnSpc>
            </a:pPr>
            <a:r>
              <a:rPr lang="ru-RU" sz="1400" b="1" i="1" dirty="0" smtClean="0">
                <a:solidFill>
                  <a:schemeClr val="tx1">
                    <a:lumMod val="85000"/>
                    <a:lumOff val="15000"/>
                  </a:schemeClr>
                </a:solidFill>
                <a:latin typeface="Times New Roman" pitchFamily="18" charset="0"/>
                <a:cs typeface="Times New Roman" pitchFamily="18" charset="0"/>
              </a:rPr>
              <a:t>     Подпись А. Грин впервые была поставлена под рассказом «Случай» (1907).     </a:t>
            </a:r>
          </a:p>
          <a:p>
            <a:pPr>
              <a:lnSpc>
                <a:spcPts val="1300"/>
              </a:lnSpc>
              <a:defRPr/>
            </a:pPr>
            <a:r>
              <a:rPr lang="ru-RU" sz="1400" b="1" i="1" dirty="0" smtClean="0">
                <a:solidFill>
                  <a:schemeClr val="tx1">
                    <a:lumMod val="85000"/>
                    <a:lumOff val="15000"/>
                  </a:schemeClr>
                </a:solidFill>
                <a:latin typeface="Times New Roman" pitchFamily="18" charset="0"/>
                <a:cs typeface="Times New Roman" pitchFamily="18" charset="0"/>
              </a:rPr>
              <a:t>     В 1909 увидела свет новелла «Остров </a:t>
            </a:r>
            <a:r>
              <a:rPr lang="ru-RU" sz="1400" b="1" i="1" dirty="0" err="1" smtClean="0">
                <a:solidFill>
                  <a:schemeClr val="tx1">
                    <a:lumMod val="85000"/>
                    <a:lumOff val="15000"/>
                  </a:schemeClr>
                </a:solidFill>
                <a:latin typeface="Times New Roman" pitchFamily="18" charset="0"/>
                <a:cs typeface="Times New Roman" pitchFamily="18" charset="0"/>
              </a:rPr>
              <a:t>Рено</a:t>
            </a:r>
            <a:r>
              <a:rPr lang="ru-RU" sz="1400" b="1" i="1" dirty="0" smtClean="0">
                <a:solidFill>
                  <a:schemeClr val="tx1">
                    <a:lumMod val="85000"/>
                    <a:lumOff val="15000"/>
                  </a:schemeClr>
                </a:solidFill>
                <a:latin typeface="Times New Roman" pitchFamily="18" charset="0"/>
                <a:cs typeface="Times New Roman" pitchFamily="18" charset="0"/>
              </a:rPr>
              <a:t>» — первое подлинно романтическое произведение Грина. </a:t>
            </a:r>
          </a:p>
          <a:p>
            <a:pPr>
              <a:lnSpc>
                <a:spcPts val="1300"/>
              </a:lnSpc>
              <a:defRPr/>
            </a:pPr>
            <a:r>
              <a:rPr lang="ru-RU" sz="1400" b="1" i="1" dirty="0" smtClean="0">
                <a:solidFill>
                  <a:schemeClr val="tx1">
                    <a:lumMod val="85000"/>
                    <a:lumOff val="15000"/>
                  </a:schemeClr>
                </a:solidFill>
                <a:latin typeface="Times New Roman" pitchFamily="18" charset="0"/>
                <a:cs typeface="Times New Roman" pitchFamily="18" charset="0"/>
              </a:rPr>
              <a:t>      В 1912 был принят литературной средой, сблизившись с А. И. Куприным, М.Горьким. Начал сотрудничать в периодических изданиях, до 1917 опубликовал более 350 рассказов, стихотворений, повестей.</a:t>
            </a:r>
          </a:p>
        </p:txBody>
      </p:sp>
      <p:pic>
        <p:nvPicPr>
          <p:cNvPr id="8" name="Picture 2" descr="C:\Documents and Settings\user\Рабочий стол\pg_058.bmp"/>
          <p:cNvPicPr>
            <a:picLocks noChangeAspect="1" noChangeArrowheads="1"/>
          </p:cNvPicPr>
          <p:nvPr/>
        </p:nvPicPr>
        <p:blipFill>
          <a:blip r:embed="rId5">
            <a:duotone>
              <a:prstClr val="black"/>
              <a:srgbClr val="D9C3A5">
                <a:tint val="50000"/>
                <a:satMod val="180000"/>
              </a:srgbClr>
            </a:duotone>
            <a:lum bright="20000" contrast="30000"/>
          </a:blip>
          <a:stretch>
            <a:fillRect/>
          </a:stretch>
        </p:blipFill>
        <p:spPr bwMode="auto">
          <a:xfrm>
            <a:off x="214282" y="1253905"/>
            <a:ext cx="3286148" cy="3391839"/>
          </a:xfrm>
          <a:prstGeom prst="rect">
            <a:avLst/>
          </a:prstGeom>
          <a:ln>
            <a:noFill/>
          </a:ln>
          <a:effectLst>
            <a:softEdge rad="112500"/>
          </a:effectLst>
        </p:spPr>
      </p:pic>
      <p:sp>
        <p:nvSpPr>
          <p:cNvPr id="16" name="TextBox 15"/>
          <p:cNvSpPr txBox="1"/>
          <p:nvPr/>
        </p:nvSpPr>
        <p:spPr>
          <a:xfrm>
            <a:off x="214282" y="4786322"/>
            <a:ext cx="3786214" cy="1887696"/>
          </a:xfrm>
          <a:prstGeom prst="rect">
            <a:avLst/>
          </a:prstGeom>
          <a:noFill/>
        </p:spPr>
        <p:txBody>
          <a:bodyPr wrap="square" rtlCol="0">
            <a:spAutoFit/>
          </a:bodyPr>
          <a:lstStyle/>
          <a:p>
            <a:pPr algn="ctr">
              <a:lnSpc>
                <a:spcPts val="14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 складу характера и опыту литературной юности он был человеком журналистской складки. Умение схватить момент, выбрать наиболее подходящий сюжет и дать его  максимально емко и живо – вот первейшие творческие черты, которые требовала от Грина-реалиста современная ему действительность». (Вл.Вихров)</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1026" name="Picture 2" descr="C:\Мои документы\писатели\Советские\Грин Алекс\урок Грин\Книги Грина\сканирование0068.jpg"/>
          <p:cNvPicPr>
            <a:picLocks noChangeAspect="1" noChangeArrowheads="1"/>
          </p:cNvPicPr>
          <p:nvPr/>
        </p:nvPicPr>
        <p:blipFill>
          <a:blip r:embed="rId6" cstate="print">
            <a:lum bright="-10000" contrast="40000"/>
          </a:blip>
          <a:srcRect l="15169" t="5702" r="7220" b="3832"/>
          <a:stretch>
            <a:fillRect/>
          </a:stretch>
        </p:blipFill>
        <p:spPr bwMode="auto">
          <a:xfrm rot="16200000">
            <a:off x="5107785" y="2893215"/>
            <a:ext cx="2857520" cy="4643470"/>
          </a:xfrm>
          <a:prstGeom prst="rect">
            <a:avLst/>
          </a:prstGeom>
          <a:noFill/>
        </p:spPr>
      </p:pic>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3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9">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3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3" dur="30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4" dur="3000"/>
                                        <p:tgtEl>
                                          <p:spTgt spid="9">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3000" fill="hold"/>
                                        <p:tgtEl>
                                          <p:spTgt spid="10"/>
                                        </p:tgtEl>
                                        <p:attrNameLst>
                                          <p:attrName>ppt_w</p:attrName>
                                        </p:attrNameLst>
                                      </p:cBhvr>
                                      <p:tavLst>
                                        <p:tav tm="0">
                                          <p:val>
                                            <p:fltVal val="0"/>
                                          </p:val>
                                        </p:tav>
                                        <p:tav tm="100000">
                                          <p:val>
                                            <p:strVal val="#ppt_w"/>
                                          </p:val>
                                        </p:tav>
                                      </p:tavLst>
                                    </p:anim>
                                    <p:anim calcmode="lin" valueType="num">
                                      <p:cBhvr>
                                        <p:cTn id="18" dur="3000" fill="hold"/>
                                        <p:tgtEl>
                                          <p:spTgt spid="10"/>
                                        </p:tgtEl>
                                        <p:attrNameLst>
                                          <p:attrName>ppt_h</p:attrName>
                                        </p:attrNameLst>
                                      </p:cBhvr>
                                      <p:tavLst>
                                        <p:tav tm="0">
                                          <p:val>
                                            <p:fltVal val="0"/>
                                          </p:val>
                                        </p:tav>
                                        <p:tav tm="100000">
                                          <p:val>
                                            <p:strVal val="#ppt_h"/>
                                          </p:val>
                                        </p:tav>
                                      </p:tavLst>
                                    </p:anim>
                                    <p:animEffect transition="in" filter="fade">
                                      <p:cBhvr>
                                        <p:cTn id="19" dur="3000"/>
                                        <p:tgtEl>
                                          <p:spTgt spid="10"/>
                                        </p:tgtEl>
                                      </p:cBhvr>
                                    </p:animEffect>
                                  </p:childTnLst>
                                </p:cTn>
                              </p:par>
                              <p:par>
                                <p:cTn id="20" presetID="53"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3000" fill="hold"/>
                                        <p:tgtEl>
                                          <p:spTgt spid="8"/>
                                        </p:tgtEl>
                                        <p:attrNameLst>
                                          <p:attrName>ppt_w</p:attrName>
                                        </p:attrNameLst>
                                      </p:cBhvr>
                                      <p:tavLst>
                                        <p:tav tm="0">
                                          <p:val>
                                            <p:fltVal val="0"/>
                                          </p:val>
                                        </p:tav>
                                        <p:tav tm="100000">
                                          <p:val>
                                            <p:strVal val="#ppt_w"/>
                                          </p:val>
                                        </p:tav>
                                      </p:tavLst>
                                    </p:anim>
                                    <p:anim calcmode="lin" valueType="num">
                                      <p:cBhvr>
                                        <p:cTn id="23" dur="3000" fill="hold"/>
                                        <p:tgtEl>
                                          <p:spTgt spid="8"/>
                                        </p:tgtEl>
                                        <p:attrNameLst>
                                          <p:attrName>ppt_h</p:attrName>
                                        </p:attrNameLst>
                                      </p:cBhvr>
                                      <p:tavLst>
                                        <p:tav tm="0">
                                          <p:val>
                                            <p:fltVal val="0"/>
                                          </p:val>
                                        </p:tav>
                                        <p:tav tm="100000">
                                          <p:val>
                                            <p:strVal val="#ppt_h"/>
                                          </p:val>
                                        </p:tav>
                                      </p:tavLst>
                                    </p:anim>
                                    <p:animEffect transition="in" filter="fade">
                                      <p:cBhvr>
                                        <p:cTn id="24" dur="3000"/>
                                        <p:tgtEl>
                                          <p:spTgt spid="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3000" fill="hold"/>
                                        <p:tgtEl>
                                          <p:spTgt spid="12"/>
                                        </p:tgtEl>
                                        <p:attrNameLst>
                                          <p:attrName>ppt_w</p:attrName>
                                        </p:attrNameLst>
                                      </p:cBhvr>
                                      <p:tavLst>
                                        <p:tav tm="0">
                                          <p:val>
                                            <p:fltVal val="0"/>
                                          </p:val>
                                        </p:tav>
                                        <p:tav tm="100000">
                                          <p:val>
                                            <p:strVal val="#ppt_w"/>
                                          </p:val>
                                        </p:tav>
                                      </p:tavLst>
                                    </p:anim>
                                    <p:anim calcmode="lin" valueType="num">
                                      <p:cBhvr>
                                        <p:cTn id="28" dur="3000" fill="hold"/>
                                        <p:tgtEl>
                                          <p:spTgt spid="12"/>
                                        </p:tgtEl>
                                        <p:attrNameLst>
                                          <p:attrName>ppt_h</p:attrName>
                                        </p:attrNameLst>
                                      </p:cBhvr>
                                      <p:tavLst>
                                        <p:tav tm="0">
                                          <p:val>
                                            <p:fltVal val="0"/>
                                          </p:val>
                                        </p:tav>
                                        <p:tav tm="100000">
                                          <p:val>
                                            <p:strVal val="#ppt_h"/>
                                          </p:val>
                                        </p:tav>
                                      </p:tavLst>
                                    </p:anim>
                                    <p:animEffect transition="in" filter="fade">
                                      <p:cBhvr>
                                        <p:cTn id="29" dur="3000"/>
                                        <p:tgtEl>
                                          <p:spTgt spid="12"/>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3000" fill="hold"/>
                                        <p:tgtEl>
                                          <p:spTgt spid="16"/>
                                        </p:tgtEl>
                                        <p:attrNameLst>
                                          <p:attrName>ppt_w</p:attrName>
                                        </p:attrNameLst>
                                      </p:cBhvr>
                                      <p:tavLst>
                                        <p:tav tm="0">
                                          <p:val>
                                            <p:fltVal val="0"/>
                                          </p:val>
                                        </p:tav>
                                        <p:tav tm="100000">
                                          <p:val>
                                            <p:strVal val="#ppt_w"/>
                                          </p:val>
                                        </p:tav>
                                      </p:tavLst>
                                    </p:anim>
                                    <p:anim calcmode="lin" valueType="num">
                                      <p:cBhvr>
                                        <p:cTn id="33" dur="3000" fill="hold"/>
                                        <p:tgtEl>
                                          <p:spTgt spid="16"/>
                                        </p:tgtEl>
                                        <p:attrNameLst>
                                          <p:attrName>ppt_h</p:attrName>
                                        </p:attrNameLst>
                                      </p:cBhvr>
                                      <p:tavLst>
                                        <p:tav tm="0">
                                          <p:val>
                                            <p:fltVal val="0"/>
                                          </p:val>
                                        </p:tav>
                                        <p:tav tm="100000">
                                          <p:val>
                                            <p:strVal val="#ppt_h"/>
                                          </p:val>
                                        </p:tav>
                                      </p:tavLst>
                                    </p:anim>
                                    <p:animEffect transition="in" filter="fade">
                                      <p:cBhvr>
                                        <p:cTn id="34" dur="3000"/>
                                        <p:tgtEl>
                                          <p:spTgt spid="16"/>
                                        </p:tgtEl>
                                      </p:cBhvr>
                                    </p:animEffect>
                                  </p:childTnLst>
                                </p:cTn>
                              </p:par>
                              <p:par>
                                <p:cTn id="35" presetID="53"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3000" fill="hold"/>
                                        <p:tgtEl>
                                          <p:spTgt spid="1026"/>
                                        </p:tgtEl>
                                        <p:attrNameLst>
                                          <p:attrName>ppt_w</p:attrName>
                                        </p:attrNameLst>
                                      </p:cBhvr>
                                      <p:tavLst>
                                        <p:tav tm="0">
                                          <p:val>
                                            <p:fltVal val="0"/>
                                          </p:val>
                                        </p:tav>
                                        <p:tav tm="100000">
                                          <p:val>
                                            <p:strVal val="#ppt_w"/>
                                          </p:val>
                                        </p:tav>
                                      </p:tavLst>
                                    </p:anim>
                                    <p:anim calcmode="lin" valueType="num">
                                      <p:cBhvr>
                                        <p:cTn id="38" dur="3000" fill="hold"/>
                                        <p:tgtEl>
                                          <p:spTgt spid="1026"/>
                                        </p:tgtEl>
                                        <p:attrNameLst>
                                          <p:attrName>ppt_h</p:attrName>
                                        </p:attrNameLst>
                                      </p:cBhvr>
                                      <p:tavLst>
                                        <p:tav tm="0">
                                          <p:val>
                                            <p:fltVal val="0"/>
                                          </p:val>
                                        </p:tav>
                                        <p:tav tm="100000">
                                          <p:val>
                                            <p:strVal val="#ppt_h"/>
                                          </p:val>
                                        </p:tav>
                                      </p:tavLst>
                                    </p:anim>
                                    <p:animEffect transition="in" filter="fade">
                                      <p:cBhvr>
                                        <p:cTn id="39"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E:\К юбилею Грина\Алые паруса.jpg"/>
          <p:cNvPicPr>
            <a:picLocks noChangeAspect="1" noChangeArrowheads="1"/>
          </p:cNvPicPr>
          <p:nvPr/>
        </p:nvPicPr>
        <p:blipFill>
          <a:blip r:embed="rId4" cstate="print">
            <a:grayscl/>
            <a:lum contrast="30000"/>
          </a:blip>
          <a:srcRect l="6008" t="4922" r="21068" b="8940"/>
          <a:stretch>
            <a:fillRect/>
          </a:stretch>
        </p:blipFill>
        <p:spPr bwMode="auto">
          <a:xfrm>
            <a:off x="5357818" y="3857628"/>
            <a:ext cx="3500462" cy="2828188"/>
          </a:xfrm>
          <a:prstGeom prst="rect">
            <a:avLst/>
          </a:prstGeom>
          <a:ln>
            <a:noFill/>
          </a:ln>
          <a:effectLst>
            <a:softEdge rad="112500"/>
          </a:effectLst>
        </p:spPr>
      </p:pic>
      <p:pic>
        <p:nvPicPr>
          <p:cNvPr id="1026" name="Picture 2" descr="C:\Documents and Settings\user\Рабочий стол\06S2099i.bmp"/>
          <p:cNvPicPr>
            <a:picLocks noChangeAspect="1" noChangeArrowheads="1"/>
          </p:cNvPicPr>
          <p:nvPr/>
        </p:nvPicPr>
        <p:blipFill>
          <a:blip r:embed="rId5">
            <a:grayscl/>
            <a:lum bright="10000"/>
          </a:blip>
          <a:srcRect/>
          <a:stretch>
            <a:fillRect/>
          </a:stretch>
        </p:blipFill>
        <p:spPr bwMode="auto">
          <a:xfrm>
            <a:off x="268522" y="1428737"/>
            <a:ext cx="3731974" cy="2786082"/>
          </a:xfrm>
          <a:prstGeom prst="rect">
            <a:avLst/>
          </a:prstGeom>
          <a:ln>
            <a:noFill/>
          </a:ln>
          <a:effectLst>
            <a:softEdge rad="112500"/>
          </a:effectLst>
        </p:spPr>
      </p:pic>
      <p:sp>
        <p:nvSpPr>
          <p:cNvPr id="5" name="Прямоугольник 4"/>
          <p:cNvSpPr/>
          <p:nvPr/>
        </p:nvSpPr>
        <p:spPr>
          <a:xfrm>
            <a:off x="2143108" y="4429132"/>
            <a:ext cx="3214710" cy="2208297"/>
          </a:xfrm>
          <a:prstGeom prst="rect">
            <a:avLst/>
          </a:prstGeom>
          <a:noFill/>
        </p:spPr>
        <p:txBody>
          <a:bodyPr wrap="square">
            <a:spAutoFit/>
          </a:bodyPr>
          <a:lstStyle/>
          <a:p>
            <a:pPr>
              <a:lnSpc>
                <a:spcPts val="1500"/>
              </a:lnSpc>
            </a:pPr>
            <a:r>
              <a:rPr lang="ru-RU" b="1" dirty="0" smtClean="0">
                <a:latin typeface="Times New Roman" pitchFamily="18" charset="0"/>
                <a:cs typeface="Times New Roman" pitchFamily="18" charset="0"/>
              </a:rPr>
              <a:t>     </a:t>
            </a:r>
            <a:r>
              <a:rPr lang="ru-RU" sz="1600" b="1" dirty="0" smtClean="0">
                <a:solidFill>
                  <a:schemeClr val="tx1">
                    <a:lumMod val="75000"/>
                    <a:lumOff val="25000"/>
                  </a:schemeClr>
                </a:solidFill>
                <a:latin typeface="Times New Roman" pitchFamily="18" charset="0"/>
                <a:cs typeface="Times New Roman" pitchFamily="18" charset="0"/>
              </a:rPr>
              <a:t>Узнав о Февральской революции Грин пешком, по шпалам вернулся в Петроград.    </a:t>
            </a:r>
          </a:p>
          <a:p>
            <a:pPr>
              <a:lnSpc>
                <a:spcPts val="1500"/>
              </a:lnSpc>
            </a:pPr>
            <a:r>
              <a:rPr lang="ru-RU" sz="1600" b="1" dirty="0" smtClean="0">
                <a:solidFill>
                  <a:schemeClr val="tx1">
                    <a:lumMod val="75000"/>
                    <a:lumOff val="25000"/>
                  </a:schemeClr>
                </a:solidFill>
                <a:latin typeface="Times New Roman" pitchFamily="18" charset="0"/>
                <a:cs typeface="Times New Roman" pitchFamily="18" charset="0"/>
              </a:rPr>
              <a:t>    В 1919 г. он был призван в Красную армию. </a:t>
            </a:r>
          </a:p>
          <a:p>
            <a:pPr>
              <a:lnSpc>
                <a:spcPts val="1500"/>
              </a:lnSpc>
            </a:pPr>
            <a:r>
              <a:rPr lang="ru-RU" sz="1600" b="1" dirty="0" smtClean="0">
                <a:solidFill>
                  <a:schemeClr val="tx1">
                    <a:lumMod val="75000"/>
                    <a:lumOff val="25000"/>
                  </a:schemeClr>
                </a:solidFill>
                <a:latin typeface="Times New Roman" pitchFamily="18" charset="0"/>
                <a:cs typeface="Times New Roman" pitchFamily="18" charset="0"/>
              </a:rPr>
              <a:t>    В этот период зародился замысел и появился первый набросок повести-феерии «Алые паруса»(1921 г.), ставшей одним из самых известных произведений Грина. </a:t>
            </a:r>
            <a:endParaRPr lang="ru-RU" sz="1600" b="1" dirty="0">
              <a:solidFill>
                <a:schemeClr val="tx1">
                  <a:lumMod val="75000"/>
                  <a:lumOff val="25000"/>
                </a:schemeClr>
              </a:solidFill>
              <a:latin typeface="Times New Roman" pitchFamily="18" charset="0"/>
              <a:cs typeface="Times New Roman" pitchFamily="18" charset="0"/>
            </a:endParaRPr>
          </a:p>
        </p:txBody>
      </p:sp>
      <p:sp>
        <p:nvSpPr>
          <p:cNvPr id="7" name="TextBox 6"/>
          <p:cNvSpPr txBox="1"/>
          <p:nvPr/>
        </p:nvSpPr>
        <p:spPr>
          <a:xfrm>
            <a:off x="785786" y="285728"/>
            <a:ext cx="7429552" cy="646331"/>
          </a:xfrm>
          <a:prstGeom prst="rect">
            <a:avLst/>
          </a:prstGeom>
          <a:noFill/>
        </p:spPr>
        <p:txBody>
          <a:bodyPr wrap="square" rtlCol="0">
            <a:spAutoFit/>
          </a:bodyPr>
          <a:lstStyle/>
          <a:p>
            <a:pPr algn="ctr"/>
            <a:r>
              <a:rPr lang="ru-RU" sz="3600" b="1" i="1" dirty="0" smtClean="0">
                <a:ln w="10541" cmpd="sng">
                  <a:solidFill>
                    <a:srgbClr val="7D7D7D">
                      <a:tint val="100000"/>
                      <a:shade val="100000"/>
                      <a:satMod val="110000"/>
                    </a:srgbClr>
                  </a:solidFill>
                  <a:prstDash val="solid"/>
                </a:ln>
                <a:solidFill>
                  <a:schemeClr val="tx1">
                    <a:lumMod val="65000"/>
                    <a:lumOff val="35000"/>
                  </a:schemeClr>
                </a:solidFill>
                <a:latin typeface="Times New Roman" pitchFamily="18" charset="0"/>
                <a:cs typeface="Times New Roman" pitchFamily="18" charset="0"/>
              </a:rPr>
              <a:t>«Несбывшееся чудо»  революции</a:t>
            </a:r>
            <a:endParaRPr lang="ru-RU" sz="3600" b="1" i="1" dirty="0">
              <a:ln w="10541" cmpd="sng">
                <a:solidFill>
                  <a:srgbClr val="7D7D7D">
                    <a:tint val="100000"/>
                    <a:shade val="100000"/>
                    <a:satMod val="110000"/>
                  </a:srgbClr>
                </a:solidFill>
                <a:prstDash val="solid"/>
              </a:ln>
              <a:solidFill>
                <a:schemeClr val="tx1">
                  <a:lumMod val="65000"/>
                  <a:lumOff val="35000"/>
                </a:schemeClr>
              </a:solidFill>
              <a:latin typeface="Times New Roman" pitchFamily="18" charset="0"/>
              <a:cs typeface="Times New Roman" pitchFamily="18" charset="0"/>
            </a:endParaRPr>
          </a:p>
        </p:txBody>
      </p:sp>
      <p:pic>
        <p:nvPicPr>
          <p:cNvPr id="8" name="Picture 2" descr="E:\К юбилею Грина\Алые паруса.jpg"/>
          <p:cNvPicPr>
            <a:picLocks noChangeAspect="1" noChangeArrowheads="1"/>
          </p:cNvPicPr>
          <p:nvPr/>
        </p:nvPicPr>
        <p:blipFill>
          <a:blip r:embed="rId4" cstate="print"/>
          <a:srcRect l="6527" t="4792" r="14248" b="16898"/>
          <a:stretch>
            <a:fillRect/>
          </a:stretch>
        </p:blipFill>
        <p:spPr bwMode="auto">
          <a:xfrm>
            <a:off x="5246741" y="3714752"/>
            <a:ext cx="3672935" cy="2875233"/>
          </a:xfrm>
          <a:prstGeom prst="rect">
            <a:avLst/>
          </a:prstGeom>
          <a:ln>
            <a:noFill/>
          </a:ln>
          <a:effectLst>
            <a:softEdge rad="112500"/>
          </a:effectLst>
        </p:spPr>
      </p:pic>
      <p:sp>
        <p:nvSpPr>
          <p:cNvPr id="10" name="Прямоугольник 9"/>
          <p:cNvSpPr/>
          <p:nvPr/>
        </p:nvSpPr>
        <p:spPr>
          <a:xfrm>
            <a:off x="785786" y="1000108"/>
            <a:ext cx="8001056" cy="481799"/>
          </a:xfrm>
          <a:prstGeom prst="rect">
            <a:avLst/>
          </a:prstGeom>
        </p:spPr>
        <p:txBody>
          <a:bodyPr wrap="square">
            <a:spAutoFit/>
          </a:bodyPr>
          <a:lstStyle/>
          <a:p>
            <a:pPr>
              <a:lnSpc>
                <a:spcPts val="1500"/>
              </a:lnSpc>
            </a:pPr>
            <a:r>
              <a:rPr lang="ru-RU" sz="1600" b="1" i="1" dirty="0" smtClean="0">
                <a:ln w="10541" cmpd="sng">
                  <a:solidFill>
                    <a:srgbClr val="7D7D7D">
                      <a:tint val="100000"/>
                      <a:shade val="100000"/>
                      <a:satMod val="110000"/>
                    </a:srgbClr>
                  </a:solidFill>
                  <a:prstDash val="solid"/>
                </a:ln>
                <a:solidFill>
                  <a:schemeClr val="tx1">
                    <a:lumMod val="75000"/>
                    <a:lumOff val="25000"/>
                  </a:schemeClr>
                </a:solidFill>
                <a:latin typeface="Times New Roman" pitchFamily="18" charset="0"/>
                <a:cs typeface="Times New Roman" pitchFamily="18" charset="0"/>
              </a:rPr>
              <a:t>«</a:t>
            </a:r>
            <a:r>
              <a:rPr lang="ru-RU" sz="1600" b="1" i="1" dirty="0" smtClean="0">
                <a:ln w="10541" cmpd="sng">
                  <a:solidFill>
                    <a:srgbClr val="7D7D7D">
                      <a:tint val="100000"/>
                      <a:shade val="100000"/>
                      <a:satMod val="110000"/>
                    </a:srgbClr>
                  </a:solidFill>
                  <a:prstDash val="solid"/>
                </a:ln>
                <a:solidFill>
                  <a:schemeClr val="tx1">
                    <a:lumMod val="85000"/>
                    <a:lumOff val="15000"/>
                  </a:schemeClr>
                </a:solidFill>
                <a:latin typeface="Times New Roman" pitchFamily="18" charset="0"/>
                <a:cs typeface="Times New Roman" pitchFamily="18" charset="0"/>
              </a:rPr>
              <a:t>О, дикое, безжалостное время! Слезам невольным даже нет русла…»</a:t>
            </a:r>
          </a:p>
          <a:p>
            <a:pPr>
              <a:lnSpc>
                <a:spcPts val="1500"/>
              </a:lnSpc>
            </a:pPr>
            <a:r>
              <a:rPr lang="ru-RU" sz="1600" b="1" i="1" dirty="0" smtClean="0">
                <a:ln w="10541" cmpd="sng">
                  <a:solidFill>
                    <a:srgbClr val="7D7D7D">
                      <a:tint val="100000"/>
                      <a:shade val="100000"/>
                      <a:satMod val="110000"/>
                    </a:srgbClr>
                  </a:solidFill>
                  <a:prstDash val="solid"/>
                </a:ln>
                <a:solidFill>
                  <a:schemeClr val="tx1">
                    <a:lumMod val="85000"/>
                    <a:lumOff val="15000"/>
                  </a:schemeClr>
                </a:solidFill>
                <a:latin typeface="Times New Roman" pitchFamily="18" charset="0"/>
                <a:cs typeface="Times New Roman" pitchFamily="18" charset="0"/>
              </a:rPr>
              <a:t>                                                                                                               (А.Грин, «Реквием»)</a:t>
            </a:r>
            <a:endParaRPr lang="ru-RU" sz="1600" dirty="0" smtClean="0">
              <a:solidFill>
                <a:schemeClr val="tx1">
                  <a:lumMod val="85000"/>
                  <a:lumOff val="15000"/>
                </a:schemeClr>
              </a:solidFill>
            </a:endParaRPr>
          </a:p>
        </p:txBody>
      </p:sp>
      <p:pic>
        <p:nvPicPr>
          <p:cNvPr id="12" name="Picture 2" descr="E:\К юбилею Грина\Алые паруса.jpg"/>
          <p:cNvPicPr>
            <a:picLocks noChangeAspect="1" noChangeArrowheads="1"/>
          </p:cNvPicPr>
          <p:nvPr/>
        </p:nvPicPr>
        <p:blipFill>
          <a:blip r:embed="rId6" cstate="print"/>
          <a:srcRect l="14800" t="10508" r="28171" b="18434"/>
          <a:stretch>
            <a:fillRect/>
          </a:stretch>
        </p:blipFill>
        <p:spPr bwMode="auto">
          <a:xfrm flipH="1">
            <a:off x="8010634" y="1"/>
            <a:ext cx="1133365" cy="1071546"/>
          </a:xfrm>
          <a:prstGeom prst="ellipse">
            <a:avLst/>
          </a:prstGeom>
          <a:ln>
            <a:noFill/>
          </a:ln>
          <a:effectLst>
            <a:softEdge rad="112500"/>
          </a:effectLst>
        </p:spPr>
      </p:pic>
      <p:pic>
        <p:nvPicPr>
          <p:cNvPr id="13" name="Picture 1" descr="E:\К юбилею Грина\Полицейская карточка Грина.jpg"/>
          <p:cNvPicPr>
            <a:picLocks noChangeAspect="1" noChangeArrowheads="1"/>
          </p:cNvPicPr>
          <p:nvPr/>
        </p:nvPicPr>
        <p:blipFill>
          <a:blip r:embed="rId7">
            <a:lum bright="20000" contrast="20000"/>
          </a:blip>
          <a:srcRect l="5882" t="2752" r="5882" b="11945"/>
          <a:stretch>
            <a:fillRect/>
          </a:stretch>
        </p:blipFill>
        <p:spPr bwMode="auto">
          <a:xfrm>
            <a:off x="357158" y="4429132"/>
            <a:ext cx="1571637" cy="2165368"/>
          </a:xfrm>
          <a:prstGeom prst="rect">
            <a:avLst/>
          </a:prstGeom>
          <a:ln w="12700" cap="sq" cmpd="thickThin">
            <a:noFill/>
            <a:prstDash val="solid"/>
            <a:miter lim="800000"/>
          </a:ln>
          <a:effectLst>
            <a:innerShdw blurRad="76200">
              <a:srgbClr val="000000"/>
            </a:innerShdw>
          </a:effectLst>
        </p:spPr>
      </p:pic>
      <p:sp>
        <p:nvSpPr>
          <p:cNvPr id="14" name="Прямоугольник 13"/>
          <p:cNvSpPr/>
          <p:nvPr/>
        </p:nvSpPr>
        <p:spPr>
          <a:xfrm>
            <a:off x="4286248" y="1928802"/>
            <a:ext cx="4643470" cy="1618392"/>
          </a:xfrm>
          <a:prstGeom prst="rect">
            <a:avLst/>
          </a:prstGeom>
          <a:noFill/>
        </p:spPr>
        <p:txBody>
          <a:bodyPr wrap="square">
            <a:spAutoFit/>
          </a:bodyPr>
          <a:lstStyle/>
          <a:p>
            <a:pPr>
              <a:lnSpc>
                <a:spcPts val="1700"/>
              </a:lnSpc>
            </a:pPr>
            <a:r>
              <a:rPr lang="ru-RU" sz="1600" dirty="0" smtClean="0">
                <a:latin typeface="Times New Roman" pitchFamily="18" charset="0"/>
                <a:cs typeface="Times New Roman" pitchFamily="18" charset="0"/>
              </a:rPr>
              <a:t> </a:t>
            </a:r>
            <a:r>
              <a:rPr lang="ru-RU" sz="1600" b="1" i="1" dirty="0" smtClean="0">
                <a:solidFill>
                  <a:schemeClr val="tx1">
                    <a:lumMod val="75000"/>
                    <a:lumOff val="25000"/>
                  </a:schemeClr>
                </a:solidFill>
                <a:latin typeface="Times New Roman" pitchFamily="18" charset="0"/>
                <a:cs typeface="Times New Roman" pitchFamily="18" charset="0"/>
              </a:rPr>
              <a:t>«…жизнь повернулась ко мне разоблаченной, казавшейся раньше таинственной, стороной. Мой революционный энтузиазм был беспределен. По первому  же предложению одного товарища я взял тысячу прокламаций и разбросал их во дворе казармы».                                                                                      (А.Грин, «Автобиографическая повесть»)</a:t>
            </a:r>
            <a:endParaRPr lang="ru-RU" sz="1600" b="1" i="1" dirty="0">
              <a:solidFill>
                <a:schemeClr val="tx1">
                  <a:lumMod val="75000"/>
                  <a:lumOff val="25000"/>
                </a:schemeClr>
              </a:solidFill>
            </a:endParaRPr>
          </a:p>
        </p:txBody>
      </p:sp>
      <p:pic>
        <p:nvPicPr>
          <p:cNvPr id="15" name="Picture 2" descr="C:\Documents and Settings\user\Рабочий стол\06S2099i.bmp"/>
          <p:cNvPicPr>
            <a:picLocks noChangeAspect="1" noChangeArrowheads="1"/>
          </p:cNvPicPr>
          <p:nvPr/>
        </p:nvPicPr>
        <p:blipFill>
          <a:blip r:embed="rId5">
            <a:lum contrast="20000"/>
          </a:blip>
          <a:srcRect/>
          <a:stretch>
            <a:fillRect/>
          </a:stretch>
        </p:blipFill>
        <p:spPr bwMode="auto">
          <a:xfrm>
            <a:off x="214282" y="1428736"/>
            <a:ext cx="3834722" cy="2862787"/>
          </a:xfrm>
          <a:prstGeom prst="rect">
            <a:avLst/>
          </a:prstGeom>
          <a:ln>
            <a:noFill/>
          </a:ln>
          <a:effectLst>
            <a:softEdge rad="112500"/>
          </a:effectLst>
        </p:spPr>
      </p:pic>
      <p:sp>
        <p:nvSpPr>
          <p:cNvPr id="16" name="Управляющая кнопка: домой 15">
            <a:hlinkClick r:id="rId8" action="ppaction://hlinkpres?slideindex=1&amp;slidetitle=" highlightClick="1"/>
          </p:cNvPr>
          <p:cNvSpPr/>
          <p:nvPr/>
        </p:nvSpPr>
        <p:spPr>
          <a:xfrm>
            <a:off x="8643966" y="6429396"/>
            <a:ext cx="360000" cy="360000"/>
          </a:xfrm>
          <a:prstGeom prst="actionButtonHo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Effect transition="in" filter="fade">
                                      <p:cBhvr>
                                        <p:cTn id="9" dur="3000"/>
                                        <p:tgtEl>
                                          <p:spTgt spid="7"/>
                                        </p:tgtEl>
                                      </p:cBhvr>
                                    </p:animEffect>
                                  </p:childTnLst>
                                </p:cTn>
                              </p:par>
                              <p:par>
                                <p:cTn id="10" presetID="53"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3000" fill="hold"/>
                                        <p:tgtEl>
                                          <p:spTgt spid="12"/>
                                        </p:tgtEl>
                                        <p:attrNameLst>
                                          <p:attrName>ppt_w</p:attrName>
                                        </p:attrNameLst>
                                      </p:cBhvr>
                                      <p:tavLst>
                                        <p:tav tm="0">
                                          <p:val>
                                            <p:fltVal val="0"/>
                                          </p:val>
                                        </p:tav>
                                        <p:tav tm="100000">
                                          <p:val>
                                            <p:strVal val="#ppt_w"/>
                                          </p:val>
                                        </p:tav>
                                      </p:tavLst>
                                    </p:anim>
                                    <p:anim calcmode="lin" valueType="num">
                                      <p:cBhvr>
                                        <p:cTn id="13" dur="3000" fill="hold"/>
                                        <p:tgtEl>
                                          <p:spTgt spid="12"/>
                                        </p:tgtEl>
                                        <p:attrNameLst>
                                          <p:attrName>ppt_h</p:attrName>
                                        </p:attrNameLst>
                                      </p:cBhvr>
                                      <p:tavLst>
                                        <p:tav tm="0">
                                          <p:val>
                                            <p:fltVal val="0"/>
                                          </p:val>
                                        </p:tav>
                                        <p:tav tm="100000">
                                          <p:val>
                                            <p:strVal val="#ppt_h"/>
                                          </p:val>
                                        </p:tav>
                                      </p:tavLst>
                                    </p:anim>
                                    <p:animEffect transition="in" filter="fade">
                                      <p:cBhvr>
                                        <p:cTn id="14" dur="3000"/>
                                        <p:tgtEl>
                                          <p:spTgt spid="1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3000" fill="hold"/>
                                        <p:tgtEl>
                                          <p:spTgt spid="10"/>
                                        </p:tgtEl>
                                        <p:attrNameLst>
                                          <p:attrName>ppt_w</p:attrName>
                                        </p:attrNameLst>
                                      </p:cBhvr>
                                      <p:tavLst>
                                        <p:tav tm="0">
                                          <p:val>
                                            <p:fltVal val="0"/>
                                          </p:val>
                                        </p:tav>
                                        <p:tav tm="100000">
                                          <p:val>
                                            <p:strVal val="#ppt_w"/>
                                          </p:val>
                                        </p:tav>
                                      </p:tavLst>
                                    </p:anim>
                                    <p:anim calcmode="lin" valueType="num">
                                      <p:cBhvr>
                                        <p:cTn id="18" dur="3000" fill="hold"/>
                                        <p:tgtEl>
                                          <p:spTgt spid="10"/>
                                        </p:tgtEl>
                                        <p:attrNameLst>
                                          <p:attrName>ppt_h</p:attrName>
                                        </p:attrNameLst>
                                      </p:cBhvr>
                                      <p:tavLst>
                                        <p:tav tm="0">
                                          <p:val>
                                            <p:fltVal val="0"/>
                                          </p:val>
                                        </p:tav>
                                        <p:tav tm="100000">
                                          <p:val>
                                            <p:strVal val="#ppt_h"/>
                                          </p:val>
                                        </p:tav>
                                      </p:tavLst>
                                    </p:anim>
                                    <p:animEffect transition="in" filter="fade">
                                      <p:cBhvr>
                                        <p:cTn id="19" dur="3000"/>
                                        <p:tgtEl>
                                          <p:spTgt spid="10"/>
                                        </p:tgtEl>
                                      </p:cBhvr>
                                    </p:animEffect>
                                  </p:childTnLst>
                                </p:cTn>
                              </p:par>
                              <p:par>
                                <p:cTn id="20" presetID="53"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3000" fill="hold"/>
                                        <p:tgtEl>
                                          <p:spTgt spid="15"/>
                                        </p:tgtEl>
                                        <p:attrNameLst>
                                          <p:attrName>ppt_w</p:attrName>
                                        </p:attrNameLst>
                                      </p:cBhvr>
                                      <p:tavLst>
                                        <p:tav tm="0">
                                          <p:val>
                                            <p:fltVal val="0"/>
                                          </p:val>
                                        </p:tav>
                                        <p:tav tm="100000">
                                          <p:val>
                                            <p:strVal val="#ppt_w"/>
                                          </p:val>
                                        </p:tav>
                                      </p:tavLst>
                                    </p:anim>
                                    <p:anim calcmode="lin" valueType="num">
                                      <p:cBhvr>
                                        <p:cTn id="23" dur="3000" fill="hold"/>
                                        <p:tgtEl>
                                          <p:spTgt spid="15"/>
                                        </p:tgtEl>
                                        <p:attrNameLst>
                                          <p:attrName>ppt_h</p:attrName>
                                        </p:attrNameLst>
                                      </p:cBhvr>
                                      <p:tavLst>
                                        <p:tav tm="0">
                                          <p:val>
                                            <p:fltVal val="0"/>
                                          </p:val>
                                        </p:tav>
                                        <p:tav tm="100000">
                                          <p:val>
                                            <p:strVal val="#ppt_h"/>
                                          </p:val>
                                        </p:tav>
                                      </p:tavLst>
                                    </p:anim>
                                    <p:animEffect transition="in" filter="fade">
                                      <p:cBhvr>
                                        <p:cTn id="24" dur="3000"/>
                                        <p:tgtEl>
                                          <p:spTgt spid="15"/>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3000" fill="hold"/>
                                        <p:tgtEl>
                                          <p:spTgt spid="14"/>
                                        </p:tgtEl>
                                        <p:attrNameLst>
                                          <p:attrName>ppt_w</p:attrName>
                                        </p:attrNameLst>
                                      </p:cBhvr>
                                      <p:tavLst>
                                        <p:tav tm="0">
                                          <p:val>
                                            <p:fltVal val="0"/>
                                          </p:val>
                                        </p:tav>
                                        <p:tav tm="100000">
                                          <p:val>
                                            <p:strVal val="#ppt_w"/>
                                          </p:val>
                                        </p:tav>
                                      </p:tavLst>
                                    </p:anim>
                                    <p:anim calcmode="lin" valueType="num">
                                      <p:cBhvr>
                                        <p:cTn id="28" dur="3000" fill="hold"/>
                                        <p:tgtEl>
                                          <p:spTgt spid="14"/>
                                        </p:tgtEl>
                                        <p:attrNameLst>
                                          <p:attrName>ppt_h</p:attrName>
                                        </p:attrNameLst>
                                      </p:cBhvr>
                                      <p:tavLst>
                                        <p:tav tm="0">
                                          <p:val>
                                            <p:fltVal val="0"/>
                                          </p:val>
                                        </p:tav>
                                        <p:tav tm="100000">
                                          <p:val>
                                            <p:strVal val="#ppt_h"/>
                                          </p:val>
                                        </p:tav>
                                      </p:tavLst>
                                    </p:anim>
                                    <p:animEffect transition="in" filter="fade">
                                      <p:cBhvr>
                                        <p:cTn id="29" dur="3000"/>
                                        <p:tgtEl>
                                          <p:spTgt spid="14"/>
                                        </p:tgtEl>
                                      </p:cBhvr>
                                    </p:animEffect>
                                  </p:childTnLst>
                                </p:cTn>
                              </p:par>
                              <p:par>
                                <p:cTn id="30" presetID="53"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0" fill="hold"/>
                                        <p:tgtEl>
                                          <p:spTgt spid="13"/>
                                        </p:tgtEl>
                                        <p:attrNameLst>
                                          <p:attrName>ppt_w</p:attrName>
                                        </p:attrNameLst>
                                      </p:cBhvr>
                                      <p:tavLst>
                                        <p:tav tm="0">
                                          <p:val>
                                            <p:fltVal val="0"/>
                                          </p:val>
                                        </p:tav>
                                        <p:tav tm="100000">
                                          <p:val>
                                            <p:strVal val="#ppt_w"/>
                                          </p:val>
                                        </p:tav>
                                      </p:tavLst>
                                    </p:anim>
                                    <p:anim calcmode="lin" valueType="num">
                                      <p:cBhvr>
                                        <p:cTn id="33" dur="3000" fill="hold"/>
                                        <p:tgtEl>
                                          <p:spTgt spid="13"/>
                                        </p:tgtEl>
                                        <p:attrNameLst>
                                          <p:attrName>ppt_h</p:attrName>
                                        </p:attrNameLst>
                                      </p:cBhvr>
                                      <p:tavLst>
                                        <p:tav tm="0">
                                          <p:val>
                                            <p:fltVal val="0"/>
                                          </p:val>
                                        </p:tav>
                                        <p:tav tm="100000">
                                          <p:val>
                                            <p:strVal val="#ppt_h"/>
                                          </p:val>
                                        </p:tav>
                                      </p:tavLst>
                                    </p:anim>
                                    <p:animEffect transition="in" filter="fade">
                                      <p:cBhvr>
                                        <p:cTn id="34" dur="3000"/>
                                        <p:tgtEl>
                                          <p:spTgt spid="13"/>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3000" fill="hold"/>
                                        <p:tgtEl>
                                          <p:spTgt spid="5"/>
                                        </p:tgtEl>
                                        <p:attrNameLst>
                                          <p:attrName>ppt_w</p:attrName>
                                        </p:attrNameLst>
                                      </p:cBhvr>
                                      <p:tavLst>
                                        <p:tav tm="0">
                                          <p:val>
                                            <p:fltVal val="0"/>
                                          </p:val>
                                        </p:tav>
                                        <p:tav tm="100000">
                                          <p:val>
                                            <p:strVal val="#ppt_w"/>
                                          </p:val>
                                        </p:tav>
                                      </p:tavLst>
                                    </p:anim>
                                    <p:anim calcmode="lin" valueType="num">
                                      <p:cBhvr>
                                        <p:cTn id="38" dur="3000" fill="hold"/>
                                        <p:tgtEl>
                                          <p:spTgt spid="5"/>
                                        </p:tgtEl>
                                        <p:attrNameLst>
                                          <p:attrName>ppt_h</p:attrName>
                                        </p:attrNameLst>
                                      </p:cBhvr>
                                      <p:tavLst>
                                        <p:tav tm="0">
                                          <p:val>
                                            <p:fltVal val="0"/>
                                          </p:val>
                                        </p:tav>
                                        <p:tav tm="100000">
                                          <p:val>
                                            <p:strVal val="#ppt_h"/>
                                          </p:val>
                                        </p:tav>
                                      </p:tavLst>
                                    </p:anim>
                                    <p:animEffect transition="in" filter="fade">
                                      <p:cBhvr>
                                        <p:cTn id="39" dur="3000"/>
                                        <p:tgtEl>
                                          <p:spTgt spid="5"/>
                                        </p:tgtEl>
                                      </p:cBhvr>
                                    </p:animEffect>
                                  </p:childTnLst>
                                </p:cTn>
                              </p:par>
                              <p:par>
                                <p:cTn id="40" presetID="53"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3000" fill="hold"/>
                                        <p:tgtEl>
                                          <p:spTgt spid="8"/>
                                        </p:tgtEl>
                                        <p:attrNameLst>
                                          <p:attrName>ppt_w</p:attrName>
                                        </p:attrNameLst>
                                      </p:cBhvr>
                                      <p:tavLst>
                                        <p:tav tm="0">
                                          <p:val>
                                            <p:fltVal val="0"/>
                                          </p:val>
                                        </p:tav>
                                        <p:tav tm="100000">
                                          <p:val>
                                            <p:strVal val="#ppt_w"/>
                                          </p:val>
                                        </p:tav>
                                      </p:tavLst>
                                    </p:anim>
                                    <p:anim calcmode="lin" valueType="num">
                                      <p:cBhvr>
                                        <p:cTn id="43" dur="3000" fill="hold"/>
                                        <p:tgtEl>
                                          <p:spTgt spid="8"/>
                                        </p:tgtEl>
                                        <p:attrNameLst>
                                          <p:attrName>ppt_h</p:attrName>
                                        </p:attrNameLst>
                                      </p:cBhvr>
                                      <p:tavLst>
                                        <p:tav tm="0">
                                          <p:val>
                                            <p:fltVal val="0"/>
                                          </p:val>
                                        </p:tav>
                                        <p:tav tm="100000">
                                          <p:val>
                                            <p:strVal val="#ppt_h"/>
                                          </p:val>
                                        </p:tav>
                                      </p:tavLst>
                                    </p:anim>
                                    <p:animEffect transition="in" filter="fade">
                                      <p:cBhvr>
                                        <p:cTn id="44" dur="3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xit" presetSubtype="0" fill="hold" nodeType="clickEffect">
                                  <p:stCondLst>
                                    <p:cond delay="0"/>
                                  </p:stCondLst>
                                  <p:childTnLst>
                                    <p:anim calcmode="lin" valueType="num">
                                      <p:cBhvr>
                                        <p:cTn id="48" dur="3000"/>
                                        <p:tgtEl>
                                          <p:spTgt spid="15"/>
                                        </p:tgtEl>
                                        <p:attrNameLst>
                                          <p:attrName>ppt_w</p:attrName>
                                        </p:attrNameLst>
                                      </p:cBhvr>
                                      <p:tavLst>
                                        <p:tav tm="0">
                                          <p:val>
                                            <p:strVal val="ppt_w"/>
                                          </p:val>
                                        </p:tav>
                                        <p:tav tm="100000">
                                          <p:val>
                                            <p:strVal val="ppt_w*0.70"/>
                                          </p:val>
                                        </p:tav>
                                      </p:tavLst>
                                    </p:anim>
                                    <p:anim calcmode="lin" valueType="num">
                                      <p:cBhvr>
                                        <p:cTn id="49" dur="3000"/>
                                        <p:tgtEl>
                                          <p:spTgt spid="15"/>
                                        </p:tgtEl>
                                        <p:attrNameLst>
                                          <p:attrName>ppt_h</p:attrName>
                                        </p:attrNameLst>
                                      </p:cBhvr>
                                      <p:tavLst>
                                        <p:tav tm="0">
                                          <p:val>
                                            <p:strVal val="ppt_h"/>
                                          </p:val>
                                        </p:tav>
                                        <p:tav tm="100000">
                                          <p:val>
                                            <p:strVal val="ppt_h"/>
                                          </p:val>
                                        </p:tav>
                                      </p:tavLst>
                                    </p:anim>
                                    <p:animEffect transition="out" filter="fade">
                                      <p:cBhvr>
                                        <p:cTn id="50" dur="3000"/>
                                        <p:tgtEl>
                                          <p:spTgt spid="15"/>
                                        </p:tgtEl>
                                      </p:cBhvr>
                                    </p:animEffect>
                                    <p:set>
                                      <p:cBhvr>
                                        <p:cTn id="51" dur="1" fill="hold">
                                          <p:stCondLst>
                                            <p:cond delay="2999"/>
                                          </p:stCondLst>
                                        </p:cTn>
                                        <p:tgtEl>
                                          <p:spTgt spid="15"/>
                                        </p:tgtEl>
                                        <p:attrNameLst>
                                          <p:attrName>style.visibility</p:attrName>
                                        </p:attrNameLst>
                                      </p:cBhvr>
                                      <p:to>
                                        <p:strVal val="hidden"/>
                                      </p:to>
                                    </p:set>
                                  </p:childTnLst>
                                </p:cTn>
                              </p:par>
                              <p:par>
                                <p:cTn id="52" presetID="55" presetClass="exit" presetSubtype="0" fill="hold" nodeType="withEffect">
                                  <p:stCondLst>
                                    <p:cond delay="0"/>
                                  </p:stCondLst>
                                  <p:childTnLst>
                                    <p:anim calcmode="lin" valueType="num">
                                      <p:cBhvr>
                                        <p:cTn id="53" dur="3000"/>
                                        <p:tgtEl>
                                          <p:spTgt spid="8"/>
                                        </p:tgtEl>
                                        <p:attrNameLst>
                                          <p:attrName>ppt_w</p:attrName>
                                        </p:attrNameLst>
                                      </p:cBhvr>
                                      <p:tavLst>
                                        <p:tav tm="0">
                                          <p:val>
                                            <p:strVal val="ppt_w"/>
                                          </p:val>
                                        </p:tav>
                                        <p:tav tm="100000">
                                          <p:val>
                                            <p:strVal val="ppt_w*0.70"/>
                                          </p:val>
                                        </p:tav>
                                      </p:tavLst>
                                    </p:anim>
                                    <p:anim calcmode="lin" valueType="num">
                                      <p:cBhvr>
                                        <p:cTn id="54" dur="3000"/>
                                        <p:tgtEl>
                                          <p:spTgt spid="8"/>
                                        </p:tgtEl>
                                        <p:attrNameLst>
                                          <p:attrName>ppt_h</p:attrName>
                                        </p:attrNameLst>
                                      </p:cBhvr>
                                      <p:tavLst>
                                        <p:tav tm="0">
                                          <p:val>
                                            <p:strVal val="ppt_h"/>
                                          </p:val>
                                        </p:tav>
                                        <p:tav tm="100000">
                                          <p:val>
                                            <p:strVal val="ppt_h"/>
                                          </p:val>
                                        </p:tav>
                                      </p:tavLst>
                                    </p:anim>
                                    <p:animEffect transition="out" filter="fade">
                                      <p:cBhvr>
                                        <p:cTn id="55" dur="3000"/>
                                        <p:tgtEl>
                                          <p:spTgt spid="8"/>
                                        </p:tgtEl>
                                      </p:cBhvr>
                                    </p:animEffect>
                                    <p:set>
                                      <p:cBhvr>
                                        <p:cTn id="56" dur="1" fill="hold">
                                          <p:stCondLst>
                                            <p:cond delay="2999"/>
                                          </p:stCondLst>
                                        </p:cTn>
                                        <p:tgtEl>
                                          <p:spTgt spid="8"/>
                                        </p:tgtEl>
                                        <p:attrNameLst>
                                          <p:attrName>style.visibility</p:attrName>
                                        </p:attrNameLst>
                                      </p:cBhvr>
                                      <p:to>
                                        <p:strVal val="hidden"/>
                                      </p:to>
                                    </p:set>
                                  </p:childTnLst>
                                </p:cTn>
                              </p:par>
                            </p:childTnLst>
                          </p:cTn>
                        </p:par>
                        <p:par>
                          <p:cTn id="57" fill="hold">
                            <p:stCondLst>
                              <p:cond delay="3000"/>
                            </p:stCondLst>
                            <p:childTnLst>
                              <p:par>
                                <p:cTn id="58" presetID="53" presetClass="entr" presetSubtype="0" fill="hold" nodeType="afterEffect">
                                  <p:stCondLst>
                                    <p:cond delay="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3000" fill="hold"/>
                                        <p:tgtEl>
                                          <p:spTgt spid="1026"/>
                                        </p:tgtEl>
                                        <p:attrNameLst>
                                          <p:attrName>ppt_w</p:attrName>
                                        </p:attrNameLst>
                                      </p:cBhvr>
                                      <p:tavLst>
                                        <p:tav tm="0">
                                          <p:val>
                                            <p:fltVal val="0"/>
                                          </p:val>
                                        </p:tav>
                                        <p:tav tm="100000">
                                          <p:val>
                                            <p:strVal val="#ppt_w"/>
                                          </p:val>
                                        </p:tav>
                                      </p:tavLst>
                                    </p:anim>
                                    <p:anim calcmode="lin" valueType="num">
                                      <p:cBhvr>
                                        <p:cTn id="61" dur="3000" fill="hold"/>
                                        <p:tgtEl>
                                          <p:spTgt spid="1026"/>
                                        </p:tgtEl>
                                        <p:attrNameLst>
                                          <p:attrName>ppt_h</p:attrName>
                                        </p:attrNameLst>
                                      </p:cBhvr>
                                      <p:tavLst>
                                        <p:tav tm="0">
                                          <p:val>
                                            <p:fltVal val="0"/>
                                          </p:val>
                                        </p:tav>
                                        <p:tav tm="100000">
                                          <p:val>
                                            <p:strVal val="#ppt_h"/>
                                          </p:val>
                                        </p:tav>
                                      </p:tavLst>
                                    </p:anim>
                                    <p:animEffect transition="in" filter="fade">
                                      <p:cBhvr>
                                        <p:cTn id="62" dur="3000"/>
                                        <p:tgtEl>
                                          <p:spTgt spid="1026"/>
                                        </p:tgtEl>
                                      </p:cBhvr>
                                    </p:animEffect>
                                  </p:childTnLst>
                                </p:cTn>
                              </p:par>
                              <p:par>
                                <p:cTn id="63" presetID="53"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3000" fill="hold"/>
                                        <p:tgtEl>
                                          <p:spTgt spid="11"/>
                                        </p:tgtEl>
                                        <p:attrNameLst>
                                          <p:attrName>ppt_w</p:attrName>
                                        </p:attrNameLst>
                                      </p:cBhvr>
                                      <p:tavLst>
                                        <p:tav tm="0">
                                          <p:val>
                                            <p:fltVal val="0"/>
                                          </p:val>
                                        </p:tav>
                                        <p:tav tm="100000">
                                          <p:val>
                                            <p:strVal val="#ppt_w"/>
                                          </p:val>
                                        </p:tav>
                                      </p:tavLst>
                                    </p:anim>
                                    <p:anim calcmode="lin" valueType="num">
                                      <p:cBhvr>
                                        <p:cTn id="66" dur="3000" fill="hold"/>
                                        <p:tgtEl>
                                          <p:spTgt spid="11"/>
                                        </p:tgtEl>
                                        <p:attrNameLst>
                                          <p:attrName>ppt_h</p:attrName>
                                        </p:attrNameLst>
                                      </p:cBhvr>
                                      <p:tavLst>
                                        <p:tav tm="0">
                                          <p:val>
                                            <p:fltVal val="0"/>
                                          </p:val>
                                        </p:tav>
                                        <p:tav tm="100000">
                                          <p:val>
                                            <p:strVal val="#ppt_h"/>
                                          </p:val>
                                        </p:tav>
                                      </p:tavLst>
                                    </p:anim>
                                    <p:animEffect transition="in" filter="fade">
                                      <p:cBhvr>
                                        <p:cTn id="6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E:\К юбилею Грина\Грин с ястребом.jpg"/>
          <p:cNvPicPr>
            <a:picLocks noChangeAspect="1" noChangeArrowheads="1"/>
          </p:cNvPicPr>
          <p:nvPr/>
        </p:nvPicPr>
        <p:blipFill>
          <a:blip r:embed="rId4" cstate="print"/>
          <a:srcRect/>
          <a:stretch>
            <a:fillRect/>
          </a:stretch>
        </p:blipFill>
        <p:spPr bwMode="auto">
          <a:xfrm>
            <a:off x="4551363" y="3400425"/>
            <a:ext cx="39687" cy="55563"/>
          </a:xfrm>
          <a:prstGeom prst="rect">
            <a:avLst/>
          </a:prstGeom>
          <a:noFill/>
        </p:spPr>
      </p:pic>
      <p:pic>
        <p:nvPicPr>
          <p:cNvPr id="9218" name="Picture 2" descr="E:\К юбилею Грина\Грин с ястребом.jpg"/>
          <p:cNvPicPr>
            <a:picLocks noChangeAspect="1" noChangeArrowheads="1"/>
          </p:cNvPicPr>
          <p:nvPr/>
        </p:nvPicPr>
        <p:blipFill>
          <a:blip r:embed="rId5">
            <a:duotone>
              <a:prstClr val="black"/>
              <a:srgbClr val="D9C3A5">
                <a:tint val="50000"/>
                <a:satMod val="180000"/>
              </a:srgbClr>
            </a:duotone>
            <a:lum bright="10000" contrast="30000"/>
          </a:blip>
          <a:srcRect/>
          <a:stretch>
            <a:fillRect/>
          </a:stretch>
        </p:blipFill>
        <p:spPr bwMode="auto">
          <a:xfrm>
            <a:off x="6398766" y="3643314"/>
            <a:ext cx="2245200" cy="3043332"/>
          </a:xfrm>
          <a:prstGeom prst="rect">
            <a:avLst/>
          </a:prstGeom>
          <a:ln>
            <a:noFill/>
          </a:ln>
          <a:effectLst>
            <a:softEdge rad="112500"/>
          </a:effectLst>
        </p:spPr>
      </p:pic>
      <p:pic>
        <p:nvPicPr>
          <p:cNvPr id="9219" name="Picture 3" descr="E:\К юбилею Грина\Жена Грина с  ястребом Гулем.jpg"/>
          <p:cNvPicPr>
            <a:picLocks noChangeAspect="1" noChangeArrowheads="1"/>
          </p:cNvPicPr>
          <p:nvPr/>
        </p:nvPicPr>
        <p:blipFill>
          <a:blip r:embed="rId6">
            <a:duotone>
              <a:prstClr val="black"/>
              <a:srgbClr val="D9C3A5">
                <a:tint val="50000"/>
                <a:satMod val="180000"/>
              </a:srgbClr>
            </a:duotone>
            <a:lum bright="20000" contrast="40000"/>
          </a:blip>
          <a:srcRect l="42086" t="4716" r="2895" b="15113"/>
          <a:stretch>
            <a:fillRect/>
          </a:stretch>
        </p:blipFill>
        <p:spPr bwMode="auto">
          <a:xfrm flipH="1">
            <a:off x="214280" y="1071546"/>
            <a:ext cx="2254499" cy="2643206"/>
          </a:xfrm>
          <a:prstGeom prst="rect">
            <a:avLst/>
          </a:prstGeom>
          <a:ln>
            <a:noFill/>
          </a:ln>
          <a:effectLst>
            <a:softEdge rad="112500"/>
          </a:effectLst>
        </p:spPr>
      </p:pic>
      <p:pic>
        <p:nvPicPr>
          <p:cNvPr id="9220" name="Picture 4" descr="E:\К юбилею Грина\Грин с женой.jpg"/>
          <p:cNvPicPr>
            <a:picLocks noChangeAspect="1" noChangeArrowheads="1"/>
          </p:cNvPicPr>
          <p:nvPr/>
        </p:nvPicPr>
        <p:blipFill>
          <a:blip r:embed="rId7">
            <a:duotone>
              <a:prstClr val="black"/>
              <a:srgbClr val="D9C3A5">
                <a:tint val="50000"/>
                <a:satMod val="180000"/>
              </a:srgbClr>
            </a:duotone>
            <a:lum bright="10000"/>
          </a:blip>
          <a:srcRect t="14821" b="6842"/>
          <a:stretch>
            <a:fillRect/>
          </a:stretch>
        </p:blipFill>
        <p:spPr bwMode="auto">
          <a:xfrm>
            <a:off x="2714612" y="2143116"/>
            <a:ext cx="3266412" cy="3571900"/>
          </a:xfrm>
          <a:prstGeom prst="rect">
            <a:avLst/>
          </a:prstGeom>
          <a:ln>
            <a:noFill/>
          </a:ln>
          <a:effectLst>
            <a:softEdge rad="112500"/>
          </a:effectLst>
        </p:spPr>
      </p:pic>
      <p:sp>
        <p:nvSpPr>
          <p:cNvPr id="6" name="Прямоугольник 5"/>
          <p:cNvSpPr/>
          <p:nvPr/>
        </p:nvSpPr>
        <p:spPr>
          <a:xfrm>
            <a:off x="2428860" y="1071546"/>
            <a:ext cx="3643338" cy="1054135"/>
          </a:xfrm>
          <a:prstGeom prst="rect">
            <a:avLst/>
          </a:prstGeom>
        </p:spPr>
        <p:txBody>
          <a:bodyPr wrap="square">
            <a:spAutoFit/>
          </a:bodyPr>
          <a:lstStyle/>
          <a:p>
            <a:pPr algn="ctr">
              <a:lnSpc>
                <a:spcPts val="15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«Если ты не забудешь, </a:t>
            </a:r>
          </a:p>
          <a:p>
            <a:pPr algn="ctr">
              <a:lnSpc>
                <a:spcPts val="15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Как волну забывает волна, </a:t>
            </a:r>
          </a:p>
          <a:p>
            <a:pPr algn="ctr">
              <a:lnSpc>
                <a:spcPts val="15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Ты мне мужем приветливым будешь, </a:t>
            </a:r>
          </a:p>
          <a:p>
            <a:pPr algn="ctr">
              <a:lnSpc>
                <a:spcPts val="15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А я буду твоя жена». </a:t>
            </a:r>
          </a:p>
          <a:p>
            <a:pPr algn="ctr">
              <a:lnSpc>
                <a:spcPts val="15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(Из романа "Блистающий мир" )</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8" name="Picture 2" descr="E:\К юбилею Грина\Алые паруса.jpg"/>
          <p:cNvPicPr>
            <a:picLocks noChangeAspect="1" noChangeArrowheads="1"/>
          </p:cNvPicPr>
          <p:nvPr/>
        </p:nvPicPr>
        <p:blipFill>
          <a:blip r:embed="rId8" cstate="print"/>
          <a:srcRect l="14800" t="10508" r="28171" b="18434"/>
          <a:stretch>
            <a:fillRect/>
          </a:stretch>
        </p:blipFill>
        <p:spPr bwMode="auto">
          <a:xfrm flipH="1">
            <a:off x="8010635" y="0"/>
            <a:ext cx="1133365" cy="1071546"/>
          </a:xfrm>
          <a:prstGeom prst="ellipse">
            <a:avLst/>
          </a:prstGeom>
          <a:ln>
            <a:noFill/>
          </a:ln>
          <a:effectLst>
            <a:softEdge rad="112500"/>
          </a:effectLst>
        </p:spPr>
      </p:pic>
      <p:sp>
        <p:nvSpPr>
          <p:cNvPr id="10" name="TextBox 9"/>
          <p:cNvSpPr txBox="1"/>
          <p:nvPr/>
        </p:nvSpPr>
        <p:spPr>
          <a:xfrm>
            <a:off x="1571604" y="214290"/>
            <a:ext cx="6572296" cy="707886"/>
          </a:xfrm>
          <a:prstGeom prst="rect">
            <a:avLst/>
          </a:prstGeom>
          <a:noFill/>
        </p:spPr>
        <p:txBody>
          <a:bodyPr wrap="square" rtlCol="0">
            <a:spAutoFit/>
          </a:bodyPr>
          <a:lstStyle/>
          <a:p>
            <a:r>
              <a:rPr lang="ru-RU" sz="4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«Последние годы жизни…»</a:t>
            </a:r>
            <a:endParaRPr lang="ru-RU" sz="4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sp>
        <p:nvSpPr>
          <p:cNvPr id="9" name="Управляющая кнопка: домой 8">
            <a:hlinkClick r:id="rId9" action="ppaction://hlinkpres?slideindex=1&amp;slidetitle=Слайд 1" highlightClick="1"/>
          </p:cNvPr>
          <p:cNvSpPr/>
          <p:nvPr/>
        </p:nvSpPr>
        <p:spPr>
          <a:xfrm>
            <a:off x="8715404" y="6357958"/>
            <a:ext cx="285752" cy="285752"/>
          </a:xfrm>
          <a:prstGeom prst="actionButtonHom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2643174" y="5786454"/>
            <a:ext cx="3571900" cy="861774"/>
          </a:xfrm>
          <a:prstGeom prst="rect">
            <a:avLst/>
          </a:prstGeom>
          <a:noFill/>
        </p:spPr>
        <p:txBody>
          <a:bodyPr wrap="square" rtlCol="0">
            <a:spAutoFit/>
          </a:bodyPr>
          <a:lstStyle/>
          <a:p>
            <a:pPr algn="ctr">
              <a:lnSpc>
                <a:spcPts val="15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«Очень немногие писатели так чисто, бережно и взволнованно писали о любви к женщине, как это делал Грин».(К.Паустовский)</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3" name="TextBox 12"/>
          <p:cNvSpPr txBox="1"/>
          <p:nvPr/>
        </p:nvSpPr>
        <p:spPr>
          <a:xfrm>
            <a:off x="6286512" y="2643182"/>
            <a:ext cx="2643206" cy="861774"/>
          </a:xfrm>
          <a:prstGeom prst="rect">
            <a:avLst/>
          </a:prstGeom>
          <a:noFill/>
        </p:spPr>
        <p:txBody>
          <a:bodyPr wrap="square" rtlCol="0">
            <a:spAutoFit/>
          </a:bodyPr>
          <a:lstStyle/>
          <a:p>
            <a:pPr>
              <a:lnSpc>
                <a:spcPts val="1500"/>
              </a:lnSpc>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1924 г. Грин переехал в Феодосию. Ему хотелось жить в тишине, ближе к любимому морю.</a:t>
            </a:r>
            <a:endParaRPr lang="ru-RU"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1027" name="Picture 3" descr="C:\Documents and Settings\user\Рабочий стол\фео.bmp"/>
          <p:cNvPicPr>
            <a:picLocks noChangeAspect="1" noChangeArrowheads="1"/>
          </p:cNvPicPr>
          <p:nvPr/>
        </p:nvPicPr>
        <p:blipFill>
          <a:blip r:embed="rId10" cstate="print">
            <a:lum contrast="20000"/>
          </a:blip>
          <a:srcRect t="41404" r="15379"/>
          <a:stretch>
            <a:fillRect/>
          </a:stretch>
        </p:blipFill>
        <p:spPr bwMode="auto">
          <a:xfrm>
            <a:off x="5926714" y="1071547"/>
            <a:ext cx="3153152" cy="1500198"/>
          </a:xfrm>
          <a:prstGeom prst="rect">
            <a:avLst/>
          </a:prstGeom>
          <a:ln>
            <a:noFill/>
          </a:ln>
          <a:effectLst>
            <a:softEdge rad="112500"/>
          </a:effectLst>
        </p:spPr>
      </p:pic>
      <p:pic>
        <p:nvPicPr>
          <p:cNvPr id="14" name="Picture 2" descr="C:\Мои документы\писатели\Советские\Ястреб Грина\сканирование0003.jpg"/>
          <p:cNvPicPr>
            <a:picLocks noChangeAspect="1" noChangeArrowheads="1"/>
          </p:cNvPicPr>
          <p:nvPr/>
        </p:nvPicPr>
        <p:blipFill>
          <a:blip r:embed="rId11" cstate="print">
            <a:lum bright="-20000" contrast="40000"/>
          </a:blip>
          <a:srcRect b="10346"/>
          <a:stretch>
            <a:fillRect/>
          </a:stretch>
        </p:blipFill>
        <p:spPr bwMode="auto">
          <a:xfrm>
            <a:off x="285720" y="3857628"/>
            <a:ext cx="2286016" cy="2828056"/>
          </a:xfrm>
          <a:prstGeom prst="rect">
            <a:avLst/>
          </a:prstGeom>
          <a:ln>
            <a:noFill/>
          </a:ln>
          <a:effectLst>
            <a:softEdge rad="112500"/>
          </a:effectLst>
        </p:spPr>
      </p:pic>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animEffect transition="in" filter="fade">
                                      <p:cBhvr>
                                        <p:cTn id="9" dur="3000"/>
                                        <p:tgtEl>
                                          <p:spTgt spid="10"/>
                                        </p:tgtEl>
                                      </p:cBhvr>
                                    </p:animEffect>
                                  </p:childTnLst>
                                </p:cTn>
                              </p:par>
                              <p:par>
                                <p:cTn id="10" presetID="53"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3000" fill="hold"/>
                                        <p:tgtEl>
                                          <p:spTgt spid="8"/>
                                        </p:tgtEl>
                                        <p:attrNameLst>
                                          <p:attrName>ppt_w</p:attrName>
                                        </p:attrNameLst>
                                      </p:cBhvr>
                                      <p:tavLst>
                                        <p:tav tm="0">
                                          <p:val>
                                            <p:fltVal val="0"/>
                                          </p:val>
                                        </p:tav>
                                        <p:tav tm="100000">
                                          <p:val>
                                            <p:strVal val="#ppt_w"/>
                                          </p:val>
                                        </p:tav>
                                      </p:tavLst>
                                    </p:anim>
                                    <p:anim calcmode="lin" valueType="num">
                                      <p:cBhvr>
                                        <p:cTn id="13" dur="3000" fill="hold"/>
                                        <p:tgtEl>
                                          <p:spTgt spid="8"/>
                                        </p:tgtEl>
                                        <p:attrNameLst>
                                          <p:attrName>ppt_h</p:attrName>
                                        </p:attrNameLst>
                                      </p:cBhvr>
                                      <p:tavLst>
                                        <p:tav tm="0">
                                          <p:val>
                                            <p:fltVal val="0"/>
                                          </p:val>
                                        </p:tav>
                                        <p:tav tm="100000">
                                          <p:val>
                                            <p:strVal val="#ppt_h"/>
                                          </p:val>
                                        </p:tav>
                                      </p:tavLst>
                                    </p:anim>
                                    <p:animEffect transition="in" filter="fade">
                                      <p:cBhvr>
                                        <p:cTn id="14" dur="3000"/>
                                        <p:tgtEl>
                                          <p:spTgt spid="8"/>
                                        </p:tgtEl>
                                      </p:cBhvr>
                                    </p:animEffect>
                                  </p:childTnLst>
                                </p:cTn>
                              </p:par>
                              <p:par>
                                <p:cTn id="15" presetID="53" presetClass="entr" presetSubtype="0" fill="hold" nodeType="withEffect">
                                  <p:stCondLst>
                                    <p:cond delay="0"/>
                                  </p:stCondLst>
                                  <p:childTnLst>
                                    <p:set>
                                      <p:cBhvr>
                                        <p:cTn id="16" dur="1" fill="hold">
                                          <p:stCondLst>
                                            <p:cond delay="0"/>
                                          </p:stCondLst>
                                        </p:cTn>
                                        <p:tgtEl>
                                          <p:spTgt spid="9219"/>
                                        </p:tgtEl>
                                        <p:attrNameLst>
                                          <p:attrName>style.visibility</p:attrName>
                                        </p:attrNameLst>
                                      </p:cBhvr>
                                      <p:to>
                                        <p:strVal val="visible"/>
                                      </p:to>
                                    </p:set>
                                    <p:anim calcmode="lin" valueType="num">
                                      <p:cBhvr>
                                        <p:cTn id="17" dur="3000" fill="hold"/>
                                        <p:tgtEl>
                                          <p:spTgt spid="9219"/>
                                        </p:tgtEl>
                                        <p:attrNameLst>
                                          <p:attrName>ppt_w</p:attrName>
                                        </p:attrNameLst>
                                      </p:cBhvr>
                                      <p:tavLst>
                                        <p:tav tm="0">
                                          <p:val>
                                            <p:fltVal val="0"/>
                                          </p:val>
                                        </p:tav>
                                        <p:tav tm="100000">
                                          <p:val>
                                            <p:strVal val="#ppt_w"/>
                                          </p:val>
                                        </p:tav>
                                      </p:tavLst>
                                    </p:anim>
                                    <p:anim calcmode="lin" valueType="num">
                                      <p:cBhvr>
                                        <p:cTn id="18" dur="3000" fill="hold"/>
                                        <p:tgtEl>
                                          <p:spTgt spid="9219"/>
                                        </p:tgtEl>
                                        <p:attrNameLst>
                                          <p:attrName>ppt_h</p:attrName>
                                        </p:attrNameLst>
                                      </p:cBhvr>
                                      <p:tavLst>
                                        <p:tav tm="0">
                                          <p:val>
                                            <p:fltVal val="0"/>
                                          </p:val>
                                        </p:tav>
                                        <p:tav tm="100000">
                                          <p:val>
                                            <p:strVal val="#ppt_h"/>
                                          </p:val>
                                        </p:tav>
                                      </p:tavLst>
                                    </p:anim>
                                    <p:animEffect transition="in" filter="fade">
                                      <p:cBhvr>
                                        <p:cTn id="19" dur="3000"/>
                                        <p:tgtEl>
                                          <p:spTgt spid="9219"/>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3000" fill="hold"/>
                                        <p:tgtEl>
                                          <p:spTgt spid="6"/>
                                        </p:tgtEl>
                                        <p:attrNameLst>
                                          <p:attrName>ppt_w</p:attrName>
                                        </p:attrNameLst>
                                      </p:cBhvr>
                                      <p:tavLst>
                                        <p:tav tm="0">
                                          <p:val>
                                            <p:fltVal val="0"/>
                                          </p:val>
                                        </p:tav>
                                        <p:tav tm="100000">
                                          <p:val>
                                            <p:strVal val="#ppt_w"/>
                                          </p:val>
                                        </p:tav>
                                      </p:tavLst>
                                    </p:anim>
                                    <p:anim calcmode="lin" valueType="num">
                                      <p:cBhvr>
                                        <p:cTn id="23" dur="3000" fill="hold"/>
                                        <p:tgtEl>
                                          <p:spTgt spid="6"/>
                                        </p:tgtEl>
                                        <p:attrNameLst>
                                          <p:attrName>ppt_h</p:attrName>
                                        </p:attrNameLst>
                                      </p:cBhvr>
                                      <p:tavLst>
                                        <p:tav tm="0">
                                          <p:val>
                                            <p:fltVal val="0"/>
                                          </p:val>
                                        </p:tav>
                                        <p:tav tm="100000">
                                          <p:val>
                                            <p:strVal val="#ppt_h"/>
                                          </p:val>
                                        </p:tav>
                                      </p:tavLst>
                                    </p:anim>
                                    <p:animEffect transition="in" filter="fade">
                                      <p:cBhvr>
                                        <p:cTn id="24" dur="3000"/>
                                        <p:tgtEl>
                                          <p:spTgt spid="6"/>
                                        </p:tgtEl>
                                      </p:cBhvr>
                                    </p:animEffect>
                                  </p:childTnLst>
                                </p:cTn>
                              </p:par>
                              <p:par>
                                <p:cTn id="25" presetID="53"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p:cTn id="27" dur="3000" fill="hold"/>
                                        <p:tgtEl>
                                          <p:spTgt spid="1027"/>
                                        </p:tgtEl>
                                        <p:attrNameLst>
                                          <p:attrName>ppt_w</p:attrName>
                                        </p:attrNameLst>
                                      </p:cBhvr>
                                      <p:tavLst>
                                        <p:tav tm="0">
                                          <p:val>
                                            <p:fltVal val="0"/>
                                          </p:val>
                                        </p:tav>
                                        <p:tav tm="100000">
                                          <p:val>
                                            <p:strVal val="#ppt_w"/>
                                          </p:val>
                                        </p:tav>
                                      </p:tavLst>
                                    </p:anim>
                                    <p:anim calcmode="lin" valueType="num">
                                      <p:cBhvr>
                                        <p:cTn id="28" dur="3000" fill="hold"/>
                                        <p:tgtEl>
                                          <p:spTgt spid="1027"/>
                                        </p:tgtEl>
                                        <p:attrNameLst>
                                          <p:attrName>ppt_h</p:attrName>
                                        </p:attrNameLst>
                                      </p:cBhvr>
                                      <p:tavLst>
                                        <p:tav tm="0">
                                          <p:val>
                                            <p:fltVal val="0"/>
                                          </p:val>
                                        </p:tav>
                                        <p:tav tm="100000">
                                          <p:val>
                                            <p:strVal val="#ppt_h"/>
                                          </p:val>
                                        </p:tav>
                                      </p:tavLst>
                                    </p:anim>
                                    <p:animEffect transition="in" filter="fade">
                                      <p:cBhvr>
                                        <p:cTn id="29" dur="3000"/>
                                        <p:tgtEl>
                                          <p:spTgt spid="1027"/>
                                        </p:tgtEl>
                                      </p:cBhvr>
                                    </p:animEffect>
                                  </p:childTnLst>
                                </p:cTn>
                              </p:par>
                              <p:par>
                                <p:cTn id="30" presetID="53" presetClass="entr" presetSubtype="0" fill="hold" nodeType="withEffect">
                                  <p:stCondLst>
                                    <p:cond delay="0"/>
                                  </p:stCondLst>
                                  <p:childTnLst>
                                    <p:set>
                                      <p:cBhvr>
                                        <p:cTn id="31" dur="1" fill="hold">
                                          <p:stCondLst>
                                            <p:cond delay="0"/>
                                          </p:stCondLst>
                                        </p:cTn>
                                        <p:tgtEl>
                                          <p:spTgt spid="9220"/>
                                        </p:tgtEl>
                                        <p:attrNameLst>
                                          <p:attrName>style.visibility</p:attrName>
                                        </p:attrNameLst>
                                      </p:cBhvr>
                                      <p:to>
                                        <p:strVal val="visible"/>
                                      </p:to>
                                    </p:set>
                                    <p:anim calcmode="lin" valueType="num">
                                      <p:cBhvr>
                                        <p:cTn id="32" dur="3000" fill="hold"/>
                                        <p:tgtEl>
                                          <p:spTgt spid="9220"/>
                                        </p:tgtEl>
                                        <p:attrNameLst>
                                          <p:attrName>ppt_w</p:attrName>
                                        </p:attrNameLst>
                                      </p:cBhvr>
                                      <p:tavLst>
                                        <p:tav tm="0">
                                          <p:val>
                                            <p:fltVal val="0"/>
                                          </p:val>
                                        </p:tav>
                                        <p:tav tm="100000">
                                          <p:val>
                                            <p:strVal val="#ppt_w"/>
                                          </p:val>
                                        </p:tav>
                                      </p:tavLst>
                                    </p:anim>
                                    <p:anim calcmode="lin" valueType="num">
                                      <p:cBhvr>
                                        <p:cTn id="33" dur="3000" fill="hold"/>
                                        <p:tgtEl>
                                          <p:spTgt spid="9220"/>
                                        </p:tgtEl>
                                        <p:attrNameLst>
                                          <p:attrName>ppt_h</p:attrName>
                                        </p:attrNameLst>
                                      </p:cBhvr>
                                      <p:tavLst>
                                        <p:tav tm="0">
                                          <p:val>
                                            <p:fltVal val="0"/>
                                          </p:val>
                                        </p:tav>
                                        <p:tav tm="100000">
                                          <p:val>
                                            <p:strVal val="#ppt_h"/>
                                          </p:val>
                                        </p:tav>
                                      </p:tavLst>
                                    </p:anim>
                                    <p:animEffect transition="in" filter="fade">
                                      <p:cBhvr>
                                        <p:cTn id="34" dur="3000"/>
                                        <p:tgtEl>
                                          <p:spTgt spid="9220"/>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3000" fill="hold"/>
                                        <p:tgtEl>
                                          <p:spTgt spid="13"/>
                                        </p:tgtEl>
                                        <p:attrNameLst>
                                          <p:attrName>ppt_w</p:attrName>
                                        </p:attrNameLst>
                                      </p:cBhvr>
                                      <p:tavLst>
                                        <p:tav tm="0">
                                          <p:val>
                                            <p:fltVal val="0"/>
                                          </p:val>
                                        </p:tav>
                                        <p:tav tm="100000">
                                          <p:val>
                                            <p:strVal val="#ppt_w"/>
                                          </p:val>
                                        </p:tav>
                                      </p:tavLst>
                                    </p:anim>
                                    <p:anim calcmode="lin" valueType="num">
                                      <p:cBhvr>
                                        <p:cTn id="38" dur="3000" fill="hold"/>
                                        <p:tgtEl>
                                          <p:spTgt spid="13"/>
                                        </p:tgtEl>
                                        <p:attrNameLst>
                                          <p:attrName>ppt_h</p:attrName>
                                        </p:attrNameLst>
                                      </p:cBhvr>
                                      <p:tavLst>
                                        <p:tav tm="0">
                                          <p:val>
                                            <p:fltVal val="0"/>
                                          </p:val>
                                        </p:tav>
                                        <p:tav tm="100000">
                                          <p:val>
                                            <p:strVal val="#ppt_h"/>
                                          </p:val>
                                        </p:tav>
                                      </p:tavLst>
                                    </p:anim>
                                    <p:animEffect transition="in" filter="fade">
                                      <p:cBhvr>
                                        <p:cTn id="39" dur="3000"/>
                                        <p:tgtEl>
                                          <p:spTgt spid="13"/>
                                        </p:tgtEl>
                                      </p:cBhvr>
                                    </p:animEffect>
                                  </p:childTnLst>
                                </p:cTn>
                              </p:par>
                              <p:par>
                                <p:cTn id="40" presetID="53"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3000" fill="hold"/>
                                        <p:tgtEl>
                                          <p:spTgt spid="14"/>
                                        </p:tgtEl>
                                        <p:attrNameLst>
                                          <p:attrName>ppt_w</p:attrName>
                                        </p:attrNameLst>
                                      </p:cBhvr>
                                      <p:tavLst>
                                        <p:tav tm="0">
                                          <p:val>
                                            <p:fltVal val="0"/>
                                          </p:val>
                                        </p:tav>
                                        <p:tav tm="100000">
                                          <p:val>
                                            <p:strVal val="#ppt_w"/>
                                          </p:val>
                                        </p:tav>
                                      </p:tavLst>
                                    </p:anim>
                                    <p:anim calcmode="lin" valueType="num">
                                      <p:cBhvr>
                                        <p:cTn id="43" dur="3000" fill="hold"/>
                                        <p:tgtEl>
                                          <p:spTgt spid="14"/>
                                        </p:tgtEl>
                                        <p:attrNameLst>
                                          <p:attrName>ppt_h</p:attrName>
                                        </p:attrNameLst>
                                      </p:cBhvr>
                                      <p:tavLst>
                                        <p:tav tm="0">
                                          <p:val>
                                            <p:fltVal val="0"/>
                                          </p:val>
                                        </p:tav>
                                        <p:tav tm="100000">
                                          <p:val>
                                            <p:strVal val="#ppt_h"/>
                                          </p:val>
                                        </p:tav>
                                      </p:tavLst>
                                    </p:anim>
                                    <p:animEffect transition="in" filter="fade">
                                      <p:cBhvr>
                                        <p:cTn id="44" dur="3000"/>
                                        <p:tgtEl>
                                          <p:spTgt spid="14"/>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3000" fill="hold"/>
                                        <p:tgtEl>
                                          <p:spTgt spid="11"/>
                                        </p:tgtEl>
                                        <p:attrNameLst>
                                          <p:attrName>ppt_w</p:attrName>
                                        </p:attrNameLst>
                                      </p:cBhvr>
                                      <p:tavLst>
                                        <p:tav tm="0">
                                          <p:val>
                                            <p:fltVal val="0"/>
                                          </p:val>
                                        </p:tav>
                                        <p:tav tm="100000">
                                          <p:val>
                                            <p:strVal val="#ppt_w"/>
                                          </p:val>
                                        </p:tav>
                                      </p:tavLst>
                                    </p:anim>
                                    <p:anim calcmode="lin" valueType="num">
                                      <p:cBhvr>
                                        <p:cTn id="48" dur="3000" fill="hold"/>
                                        <p:tgtEl>
                                          <p:spTgt spid="11"/>
                                        </p:tgtEl>
                                        <p:attrNameLst>
                                          <p:attrName>ppt_h</p:attrName>
                                        </p:attrNameLst>
                                      </p:cBhvr>
                                      <p:tavLst>
                                        <p:tav tm="0">
                                          <p:val>
                                            <p:fltVal val="0"/>
                                          </p:val>
                                        </p:tav>
                                        <p:tav tm="100000">
                                          <p:val>
                                            <p:strVal val="#ppt_h"/>
                                          </p:val>
                                        </p:tav>
                                      </p:tavLst>
                                    </p:anim>
                                    <p:animEffect transition="in" filter="fade">
                                      <p:cBhvr>
                                        <p:cTn id="49" dur="3000"/>
                                        <p:tgtEl>
                                          <p:spTgt spid="11"/>
                                        </p:tgtEl>
                                      </p:cBhvr>
                                    </p:animEffect>
                                  </p:childTnLst>
                                </p:cTn>
                              </p:par>
                              <p:par>
                                <p:cTn id="50" presetID="53" presetClass="entr" presetSubtype="0" fill="hold" nodeType="withEffect">
                                  <p:stCondLst>
                                    <p:cond delay="0"/>
                                  </p:stCondLst>
                                  <p:childTnLst>
                                    <p:set>
                                      <p:cBhvr>
                                        <p:cTn id="51" dur="1" fill="hold">
                                          <p:stCondLst>
                                            <p:cond delay="0"/>
                                          </p:stCondLst>
                                        </p:cTn>
                                        <p:tgtEl>
                                          <p:spTgt spid="9218"/>
                                        </p:tgtEl>
                                        <p:attrNameLst>
                                          <p:attrName>style.visibility</p:attrName>
                                        </p:attrNameLst>
                                      </p:cBhvr>
                                      <p:to>
                                        <p:strVal val="visible"/>
                                      </p:to>
                                    </p:set>
                                    <p:anim calcmode="lin" valueType="num">
                                      <p:cBhvr>
                                        <p:cTn id="52" dur="3000" fill="hold"/>
                                        <p:tgtEl>
                                          <p:spTgt spid="9218"/>
                                        </p:tgtEl>
                                        <p:attrNameLst>
                                          <p:attrName>ppt_w</p:attrName>
                                        </p:attrNameLst>
                                      </p:cBhvr>
                                      <p:tavLst>
                                        <p:tav tm="0">
                                          <p:val>
                                            <p:fltVal val="0"/>
                                          </p:val>
                                        </p:tav>
                                        <p:tav tm="100000">
                                          <p:val>
                                            <p:strVal val="#ppt_w"/>
                                          </p:val>
                                        </p:tav>
                                      </p:tavLst>
                                    </p:anim>
                                    <p:anim calcmode="lin" valueType="num">
                                      <p:cBhvr>
                                        <p:cTn id="53" dur="3000" fill="hold"/>
                                        <p:tgtEl>
                                          <p:spTgt spid="9218"/>
                                        </p:tgtEl>
                                        <p:attrNameLst>
                                          <p:attrName>ppt_h</p:attrName>
                                        </p:attrNameLst>
                                      </p:cBhvr>
                                      <p:tavLst>
                                        <p:tav tm="0">
                                          <p:val>
                                            <p:fltVal val="0"/>
                                          </p:val>
                                        </p:tav>
                                        <p:tav tm="100000">
                                          <p:val>
                                            <p:strVal val="#ppt_h"/>
                                          </p:val>
                                        </p:tav>
                                      </p:tavLst>
                                    </p:anim>
                                    <p:animEffect transition="in" filter="fade">
                                      <p:cBhvr>
                                        <p:cTn id="54" dur="3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3714752"/>
            <a:ext cx="3143272" cy="2968120"/>
          </a:xfrm>
          <a:prstGeom prst="rect">
            <a:avLst/>
          </a:prstGeom>
        </p:spPr>
        <p:txBody>
          <a:bodyPr wrap="square">
            <a:spAutoFit/>
          </a:bodyPr>
          <a:lstStyle/>
          <a:p>
            <a:pPr lvl="0" algn="ctr" fontAlgn="base">
              <a:lnSpc>
                <a:spcPts val="1400"/>
              </a:lnSpc>
              <a:spcBef>
                <a:spcPct val="0"/>
              </a:spcBef>
              <a:spcAft>
                <a:spcPct val="0"/>
              </a:spcAft>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Мне встречи с ним судьба не подарила,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И лишь недавно поздние цветы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Я положил на узкую могилу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Прославленного рыцаря мечты.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Но с детских лет, с тех пор, когда впервые </a:t>
            </a:r>
            <a:endPar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lvl="0" algn="ctr" eaLnBrk="0" fontAlgn="base" hangingPunct="0">
              <a:lnSpc>
                <a:spcPts val="1400"/>
              </a:lnSpc>
              <a:spcBef>
                <a:spcPct val="0"/>
              </a:spcBef>
              <a:spcAft>
                <a:spcPct val="0"/>
              </a:spcAft>
            </a:pP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Я в мир чудес, им созданных, проник,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Идут со мною рядом, как живые,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Веселые герои его книг.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Они живут в равнинах </a:t>
            </a:r>
            <a:r>
              <a:rPr lang="ru-RU" sz="16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Зурбагана</a:t>
            </a: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Где молодая щедрая земля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Распахнута ветрам и ураганам, </a:t>
            </a:r>
            <a:b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br>
            <a:r>
              <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Как палуба большого корабля.</a:t>
            </a:r>
            <a:endParaRPr lang="ru-RU"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050" name="Picture 2" descr="C:\Documents and Settings\user\Рабочий стол\b5g0502i.bmp"/>
          <p:cNvPicPr>
            <a:picLocks noChangeAspect="1" noChangeArrowheads="1"/>
          </p:cNvPicPr>
          <p:nvPr/>
        </p:nvPicPr>
        <p:blipFill>
          <a:blip r:embed="rId4">
            <a:lum contrast="20000"/>
          </a:blip>
          <a:stretch>
            <a:fillRect/>
          </a:stretch>
        </p:blipFill>
        <p:spPr bwMode="auto">
          <a:xfrm>
            <a:off x="6052714" y="4429132"/>
            <a:ext cx="3091286" cy="2428868"/>
          </a:xfrm>
          <a:prstGeom prst="rect">
            <a:avLst/>
          </a:prstGeom>
          <a:ln>
            <a:noFill/>
          </a:ln>
          <a:effectLst>
            <a:softEdge rad="112500"/>
          </a:effectLst>
        </p:spPr>
      </p:pic>
      <p:pic>
        <p:nvPicPr>
          <p:cNvPr id="5" name="Picture 2" descr="C:\Documents and Settings\user\Рабочий стол\b5g0501i.bmp"/>
          <p:cNvPicPr>
            <a:picLocks noChangeAspect="1" noChangeArrowheads="1"/>
          </p:cNvPicPr>
          <p:nvPr/>
        </p:nvPicPr>
        <p:blipFill>
          <a:blip r:embed="rId5">
            <a:lum bright="10000" contrast="30000"/>
          </a:blip>
          <a:srcRect/>
          <a:stretch>
            <a:fillRect/>
          </a:stretch>
        </p:blipFill>
        <p:spPr bwMode="auto">
          <a:xfrm>
            <a:off x="3000364" y="2643182"/>
            <a:ext cx="3071834" cy="2189020"/>
          </a:xfrm>
          <a:prstGeom prst="rect">
            <a:avLst/>
          </a:prstGeom>
          <a:ln>
            <a:noFill/>
          </a:ln>
          <a:effectLst>
            <a:softEdge rad="112500"/>
          </a:effectLst>
        </p:spPr>
      </p:pic>
      <p:sp>
        <p:nvSpPr>
          <p:cNvPr id="6" name="TextBox 5"/>
          <p:cNvSpPr txBox="1"/>
          <p:nvPr/>
        </p:nvSpPr>
        <p:spPr>
          <a:xfrm>
            <a:off x="1357290" y="0"/>
            <a:ext cx="6286544" cy="769441"/>
          </a:xfrm>
          <a:prstGeom prst="rect">
            <a:avLst/>
          </a:prstGeom>
          <a:noFill/>
        </p:spPr>
        <p:txBody>
          <a:bodyPr wrap="square" rtlCol="0">
            <a:spAutoFit/>
          </a:bodyPr>
          <a:lstStyle/>
          <a:p>
            <a:pPr algn="ctr"/>
            <a:r>
              <a:rPr lang="ru-RU" sz="4400" b="1" i="1" spc="30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«Легенда  о  Грине»</a:t>
            </a:r>
            <a:endParaRPr lang="ru-RU" sz="4400" b="1" i="1" spc="30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pic>
        <p:nvPicPr>
          <p:cNvPr id="1026" name="Picture 2" descr="E:\К юбилею Грина\Последнее фото Грина.jpg"/>
          <p:cNvPicPr>
            <a:picLocks noChangeAspect="1" noChangeArrowheads="1"/>
          </p:cNvPicPr>
          <p:nvPr/>
        </p:nvPicPr>
        <p:blipFill>
          <a:blip r:embed="rId6">
            <a:lum bright="10000" contrast="40000"/>
          </a:blip>
          <a:srcRect b="11861"/>
          <a:stretch>
            <a:fillRect/>
          </a:stretch>
        </p:blipFill>
        <p:spPr bwMode="auto">
          <a:xfrm>
            <a:off x="285720" y="1643050"/>
            <a:ext cx="2643205" cy="1718083"/>
          </a:xfrm>
          <a:prstGeom prst="rect">
            <a:avLst/>
          </a:prstGeom>
          <a:ln w="12700" cap="sq" cmpd="thickThin">
            <a:solidFill>
              <a:srgbClr val="000000"/>
            </a:solidFill>
            <a:prstDash val="solid"/>
            <a:miter lim="800000"/>
          </a:ln>
          <a:effectLst>
            <a:innerShdw blurRad="76200">
              <a:srgbClr val="000000"/>
            </a:innerShdw>
          </a:effectLst>
        </p:spPr>
      </p:pic>
      <p:pic>
        <p:nvPicPr>
          <p:cNvPr id="11" name="Picture 2" descr="E:\К юбилею Грина\Алые паруса.jpg"/>
          <p:cNvPicPr>
            <a:picLocks noChangeAspect="1" noChangeArrowheads="1"/>
          </p:cNvPicPr>
          <p:nvPr/>
        </p:nvPicPr>
        <p:blipFill>
          <a:blip r:embed="rId7" cstate="print"/>
          <a:srcRect l="14800" t="10508" r="28171" b="18434"/>
          <a:stretch>
            <a:fillRect/>
          </a:stretch>
        </p:blipFill>
        <p:spPr bwMode="auto">
          <a:xfrm flipH="1">
            <a:off x="7786710" y="0"/>
            <a:ext cx="1214446" cy="1148204"/>
          </a:xfrm>
          <a:prstGeom prst="ellipse">
            <a:avLst/>
          </a:prstGeom>
          <a:ln>
            <a:noFill/>
          </a:ln>
          <a:effectLst>
            <a:softEdge rad="112500"/>
          </a:effectLst>
        </p:spPr>
      </p:pic>
      <p:sp>
        <p:nvSpPr>
          <p:cNvPr id="13" name="Прямоугольник 12"/>
          <p:cNvSpPr/>
          <p:nvPr/>
        </p:nvSpPr>
        <p:spPr>
          <a:xfrm>
            <a:off x="214282" y="4857760"/>
            <a:ext cx="5572164" cy="1823576"/>
          </a:xfrm>
          <a:prstGeom prst="rect">
            <a:avLst/>
          </a:prstGeom>
        </p:spPr>
        <p:txBody>
          <a:bodyPr wrap="square">
            <a:spAutoFit/>
          </a:bodyPr>
          <a:lstStyle/>
          <a:p>
            <a:pPr>
              <a:lnSpc>
                <a:spcPts val="1500"/>
              </a:lnSpc>
            </a:pPr>
            <a:r>
              <a:rPr lang="ru-RU" sz="1600" b="1" i="1" dirty="0" smtClean="0">
                <a:solidFill>
                  <a:schemeClr val="tx1">
                    <a:lumMod val="75000"/>
                    <a:lumOff val="25000"/>
                  </a:schemeClr>
                </a:solidFill>
              </a:rPr>
              <a:t>    </a:t>
            </a:r>
            <a:r>
              <a:rPr lang="ru-RU" sz="1600" b="1" i="1" dirty="0" smtClean="0">
                <a:solidFill>
                  <a:schemeClr val="tx1">
                    <a:lumMod val="75000"/>
                    <a:lumOff val="25000"/>
                  </a:schemeClr>
                </a:solidFill>
                <a:latin typeface="Times New Roman" pitchFamily="18" charset="0"/>
                <a:cs typeface="Times New Roman" pitchFamily="18" charset="0"/>
              </a:rPr>
              <a:t>«Жизнь писателя была полна странствий и приключений, но ничего загадочного, ничего легендарного в ней нет. Можно даже сказать так: путь Грина был обычным, протоптанным, во многих своих приметах типичным жизненным путем писателя "из народа". Совсем не случайно некоторые эпизоды его "Автобиографической повести" так живо напоминают горьковские страницы из "Моих университетов" и "В людях«.                                                             (К.Паустовский) </a:t>
            </a:r>
          </a:p>
        </p:txBody>
      </p:sp>
      <p:sp>
        <p:nvSpPr>
          <p:cNvPr id="15" name="TextBox 14"/>
          <p:cNvSpPr txBox="1"/>
          <p:nvPr/>
        </p:nvSpPr>
        <p:spPr>
          <a:xfrm>
            <a:off x="3143240" y="1000108"/>
            <a:ext cx="3500462" cy="1259319"/>
          </a:xfrm>
          <a:prstGeom prst="rect">
            <a:avLst/>
          </a:prstGeom>
          <a:noFill/>
        </p:spPr>
        <p:txBody>
          <a:bodyPr wrap="square" rtlCol="0">
            <a:spAutoFit/>
          </a:bodyPr>
          <a:lstStyle/>
          <a:p>
            <a:pPr>
              <a:lnSpc>
                <a:spcPts val="1300"/>
              </a:lnSpc>
            </a:pPr>
            <a:r>
              <a:rPr lang="ru-RU" i="1" dirty="0" smtClean="0">
                <a:solidFill>
                  <a:schemeClr val="tx1">
                    <a:lumMod val="75000"/>
                    <a:lumOff val="25000"/>
                  </a:schemeClr>
                </a:solidFill>
              </a:rPr>
              <a:t>   </a:t>
            </a:r>
            <a:r>
              <a:rPr lang="ru-RU" sz="1400" b="1" i="1" dirty="0" smtClean="0">
                <a:solidFill>
                  <a:schemeClr val="tx1">
                    <a:lumMod val="75000"/>
                    <a:lumOff val="25000"/>
                  </a:schemeClr>
                </a:solidFill>
                <a:latin typeface="Times New Roman" pitchFamily="18" charset="0"/>
                <a:cs typeface="Times New Roman" pitchFamily="18" charset="0"/>
              </a:rPr>
              <a:t>«Конец наступил в свете раскрытых окон, перед лицом полевых цветов. Уже задыхаясь, он попросил посадить его у окна. Он смотрел на холмы, вбирая кровоточащим обрывком легкого последние глотки воздуха».                                                  (из рассказа А.Грина «Возвращение»)</a:t>
            </a:r>
            <a:endParaRPr lang="ru-RU" sz="1400" b="1" i="1" dirty="0">
              <a:solidFill>
                <a:schemeClr val="tx1">
                  <a:lumMod val="75000"/>
                  <a:lumOff val="25000"/>
                </a:schemeClr>
              </a:solidFill>
              <a:latin typeface="Times New Roman" pitchFamily="18" charset="0"/>
              <a:cs typeface="Times New Roman" pitchFamily="18" charset="0"/>
            </a:endParaRPr>
          </a:p>
        </p:txBody>
      </p:sp>
      <p:pic>
        <p:nvPicPr>
          <p:cNvPr id="2" name="Picture 2" descr="C:\Documents and Settings\user\Рабочий стол\Феодосия.bmp"/>
          <p:cNvPicPr>
            <a:picLocks noChangeAspect="1" noChangeArrowheads="1"/>
          </p:cNvPicPr>
          <p:nvPr/>
        </p:nvPicPr>
        <p:blipFill>
          <a:blip r:embed="rId8">
            <a:lum bright="10000" contrast="30000"/>
          </a:blip>
          <a:srcRect/>
          <a:stretch>
            <a:fillRect/>
          </a:stretch>
        </p:blipFill>
        <p:spPr bwMode="auto">
          <a:xfrm>
            <a:off x="6572264" y="1357298"/>
            <a:ext cx="2044861" cy="2835352"/>
          </a:xfrm>
          <a:prstGeom prst="rect">
            <a:avLst/>
          </a:prstGeom>
          <a:ln>
            <a:noFill/>
          </a:ln>
          <a:effectLst>
            <a:softEdge rad="112500"/>
          </a:effectLst>
        </p:spPr>
      </p:pic>
      <p:pic>
        <p:nvPicPr>
          <p:cNvPr id="12" name="Picture 2" descr="C:\Мои документы\писатели\Советские\Ястреб Грина\сканирование0005.jpg"/>
          <p:cNvPicPr>
            <a:picLocks noChangeAspect="1" noChangeArrowheads="1"/>
          </p:cNvPicPr>
          <p:nvPr/>
        </p:nvPicPr>
        <p:blipFill>
          <a:blip r:embed="rId9" cstate="print">
            <a:lum bright="-20000" contrast="40000"/>
          </a:blip>
          <a:srcRect l="32564" t="11914" r="24018" b="42179"/>
          <a:stretch>
            <a:fillRect/>
          </a:stretch>
        </p:blipFill>
        <p:spPr bwMode="auto">
          <a:xfrm>
            <a:off x="357158" y="857232"/>
            <a:ext cx="2211473" cy="2857520"/>
          </a:xfrm>
          <a:prstGeom prst="rect">
            <a:avLst/>
          </a:prstGeom>
          <a:ln>
            <a:noFill/>
          </a:ln>
          <a:effectLst>
            <a:softEdge rad="112500"/>
          </a:effectLst>
        </p:spPr>
      </p:pic>
      <p:sp>
        <p:nvSpPr>
          <p:cNvPr id="14" name="Управляющая кнопка: звук 13">
            <a:hlinkClick r:id="rId11" action="ppaction://hlinkfile" highlightClick="1">
              <a:snd r:embed="rId10" name="applause.wav" builtIn="1"/>
            </a:hlinkClick>
          </p:cNvPr>
          <p:cNvSpPr/>
          <p:nvPr/>
        </p:nvSpPr>
        <p:spPr>
          <a:xfrm>
            <a:off x="8572528" y="6286520"/>
            <a:ext cx="357190" cy="357166"/>
          </a:xfrm>
          <a:prstGeom prst="actionButtonSou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fltVal val="0"/>
                                          </p:val>
                                        </p:tav>
                                        <p:tav tm="100000">
                                          <p:val>
                                            <p:strVal val="#ppt_h"/>
                                          </p:val>
                                        </p:tav>
                                      </p:tavLst>
                                    </p:anim>
                                    <p:animEffect transition="in" filter="fade">
                                      <p:cBhvr>
                                        <p:cTn id="9" dur="30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p:cTn id="17" dur="3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8" dur="30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9" dur="3000"/>
                                        <p:tgtEl>
                                          <p:spTgt spid="15">
                                            <p:txEl>
                                              <p:pRg st="0" end="0"/>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3000" fill="hold"/>
                                        <p:tgtEl>
                                          <p:spTgt spid="1026"/>
                                        </p:tgtEl>
                                        <p:attrNameLst>
                                          <p:attrName>ppt_w</p:attrName>
                                        </p:attrNameLst>
                                      </p:cBhvr>
                                      <p:tavLst>
                                        <p:tav tm="0">
                                          <p:val>
                                            <p:fltVal val="0"/>
                                          </p:val>
                                        </p:tav>
                                        <p:tav tm="100000">
                                          <p:val>
                                            <p:strVal val="#ppt_w"/>
                                          </p:val>
                                        </p:tav>
                                      </p:tavLst>
                                    </p:anim>
                                    <p:anim calcmode="lin" valueType="num">
                                      <p:cBhvr>
                                        <p:cTn id="23" dur="3000" fill="hold"/>
                                        <p:tgtEl>
                                          <p:spTgt spid="1026"/>
                                        </p:tgtEl>
                                        <p:attrNameLst>
                                          <p:attrName>ppt_h</p:attrName>
                                        </p:attrNameLst>
                                      </p:cBhvr>
                                      <p:tavLst>
                                        <p:tav tm="0">
                                          <p:val>
                                            <p:fltVal val="0"/>
                                          </p:val>
                                        </p:tav>
                                        <p:tav tm="100000">
                                          <p:val>
                                            <p:strVal val="#ppt_h"/>
                                          </p:val>
                                        </p:tav>
                                      </p:tavLst>
                                    </p:anim>
                                    <p:animEffect transition="in" filter="fade">
                                      <p:cBhvr>
                                        <p:cTn id="24" dur="3000"/>
                                        <p:tgtEl>
                                          <p:spTgt spid="1026"/>
                                        </p:tgtEl>
                                      </p:cBhvr>
                                    </p:animEffect>
                                  </p:childTnLst>
                                </p:cTn>
                              </p:par>
                              <p:par>
                                <p:cTn id="25" presetID="53"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3000" fill="hold"/>
                                        <p:tgtEl>
                                          <p:spTgt spid="2"/>
                                        </p:tgtEl>
                                        <p:attrNameLst>
                                          <p:attrName>ppt_w</p:attrName>
                                        </p:attrNameLst>
                                      </p:cBhvr>
                                      <p:tavLst>
                                        <p:tav tm="0">
                                          <p:val>
                                            <p:fltVal val="0"/>
                                          </p:val>
                                        </p:tav>
                                        <p:tav tm="100000">
                                          <p:val>
                                            <p:strVal val="#ppt_w"/>
                                          </p:val>
                                        </p:tav>
                                      </p:tavLst>
                                    </p:anim>
                                    <p:anim calcmode="lin" valueType="num">
                                      <p:cBhvr>
                                        <p:cTn id="28" dur="3000" fill="hold"/>
                                        <p:tgtEl>
                                          <p:spTgt spid="2"/>
                                        </p:tgtEl>
                                        <p:attrNameLst>
                                          <p:attrName>ppt_h</p:attrName>
                                        </p:attrNameLst>
                                      </p:cBhvr>
                                      <p:tavLst>
                                        <p:tav tm="0">
                                          <p:val>
                                            <p:fltVal val="0"/>
                                          </p:val>
                                        </p:tav>
                                        <p:tav tm="100000">
                                          <p:val>
                                            <p:strVal val="#ppt_h"/>
                                          </p:val>
                                        </p:tav>
                                      </p:tavLst>
                                    </p:anim>
                                    <p:animEffect transition="in" filter="fade">
                                      <p:cBhvr>
                                        <p:cTn id="29" dur="3000"/>
                                        <p:tgtEl>
                                          <p:spTgt spid="2"/>
                                        </p:tgtEl>
                                      </p:cBhvr>
                                    </p:animEffect>
                                  </p:childTnLst>
                                </p:cTn>
                              </p:par>
                              <p:par>
                                <p:cTn id="30" presetID="53"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3000" fill="hold"/>
                                        <p:tgtEl>
                                          <p:spTgt spid="5"/>
                                        </p:tgtEl>
                                        <p:attrNameLst>
                                          <p:attrName>ppt_w</p:attrName>
                                        </p:attrNameLst>
                                      </p:cBhvr>
                                      <p:tavLst>
                                        <p:tav tm="0">
                                          <p:val>
                                            <p:fltVal val="0"/>
                                          </p:val>
                                        </p:tav>
                                        <p:tav tm="100000">
                                          <p:val>
                                            <p:strVal val="#ppt_w"/>
                                          </p:val>
                                        </p:tav>
                                      </p:tavLst>
                                    </p:anim>
                                    <p:anim calcmode="lin" valueType="num">
                                      <p:cBhvr>
                                        <p:cTn id="33" dur="3000" fill="hold"/>
                                        <p:tgtEl>
                                          <p:spTgt spid="5"/>
                                        </p:tgtEl>
                                        <p:attrNameLst>
                                          <p:attrName>ppt_h</p:attrName>
                                        </p:attrNameLst>
                                      </p:cBhvr>
                                      <p:tavLst>
                                        <p:tav tm="0">
                                          <p:val>
                                            <p:fltVal val="0"/>
                                          </p:val>
                                        </p:tav>
                                        <p:tav tm="100000">
                                          <p:val>
                                            <p:strVal val="#ppt_h"/>
                                          </p:val>
                                        </p:tav>
                                      </p:tavLst>
                                    </p:anim>
                                    <p:animEffect transition="in" filter="fade">
                                      <p:cBhvr>
                                        <p:cTn id="34" dur="3000"/>
                                        <p:tgtEl>
                                          <p:spTgt spid="5"/>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3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3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3000"/>
                                        <p:tgtEl>
                                          <p:spTgt spid="13">
                                            <p:txEl>
                                              <p:pRg st="0" end="0"/>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p:cTn id="42" dur="3000" fill="hold"/>
                                        <p:tgtEl>
                                          <p:spTgt spid="2050"/>
                                        </p:tgtEl>
                                        <p:attrNameLst>
                                          <p:attrName>ppt_w</p:attrName>
                                        </p:attrNameLst>
                                      </p:cBhvr>
                                      <p:tavLst>
                                        <p:tav tm="0">
                                          <p:val>
                                            <p:fltVal val="0"/>
                                          </p:val>
                                        </p:tav>
                                        <p:tav tm="100000">
                                          <p:val>
                                            <p:strVal val="#ppt_w"/>
                                          </p:val>
                                        </p:tav>
                                      </p:tavLst>
                                    </p:anim>
                                    <p:anim calcmode="lin" valueType="num">
                                      <p:cBhvr>
                                        <p:cTn id="43" dur="3000" fill="hold"/>
                                        <p:tgtEl>
                                          <p:spTgt spid="2050"/>
                                        </p:tgtEl>
                                        <p:attrNameLst>
                                          <p:attrName>ppt_h</p:attrName>
                                        </p:attrNameLst>
                                      </p:cBhvr>
                                      <p:tavLst>
                                        <p:tav tm="0">
                                          <p:val>
                                            <p:fltVal val="0"/>
                                          </p:val>
                                        </p:tav>
                                        <p:tav tm="100000">
                                          <p:val>
                                            <p:strVal val="#ppt_h"/>
                                          </p:val>
                                        </p:tav>
                                      </p:tavLst>
                                    </p:anim>
                                    <p:animEffect transition="in" filter="fade">
                                      <p:cBhvr>
                                        <p:cTn id="44" dur="3000"/>
                                        <p:tgtEl>
                                          <p:spTgt spid="2050"/>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xit" presetSubtype="0" fill="hold" nodeType="clickEffect">
                                  <p:stCondLst>
                                    <p:cond delay="0"/>
                                  </p:stCondLst>
                                  <p:childTnLst>
                                    <p:anim calcmode="lin" valueType="num">
                                      <p:cBhvr>
                                        <p:cTn id="48" dur="3000"/>
                                        <p:tgtEl>
                                          <p:spTgt spid="1026"/>
                                        </p:tgtEl>
                                        <p:attrNameLst>
                                          <p:attrName>ppt_w</p:attrName>
                                        </p:attrNameLst>
                                      </p:cBhvr>
                                      <p:tavLst>
                                        <p:tav tm="0">
                                          <p:val>
                                            <p:strVal val="ppt_w"/>
                                          </p:val>
                                        </p:tav>
                                        <p:tav tm="100000">
                                          <p:val>
                                            <p:strVal val="ppt_w*0.70"/>
                                          </p:val>
                                        </p:tav>
                                      </p:tavLst>
                                    </p:anim>
                                    <p:anim calcmode="lin" valueType="num">
                                      <p:cBhvr>
                                        <p:cTn id="49" dur="3000"/>
                                        <p:tgtEl>
                                          <p:spTgt spid="1026"/>
                                        </p:tgtEl>
                                        <p:attrNameLst>
                                          <p:attrName>ppt_h</p:attrName>
                                        </p:attrNameLst>
                                      </p:cBhvr>
                                      <p:tavLst>
                                        <p:tav tm="0">
                                          <p:val>
                                            <p:strVal val="ppt_h"/>
                                          </p:val>
                                        </p:tav>
                                        <p:tav tm="100000">
                                          <p:val>
                                            <p:strVal val="ppt_h"/>
                                          </p:val>
                                        </p:tav>
                                      </p:tavLst>
                                    </p:anim>
                                    <p:animEffect transition="out" filter="fade">
                                      <p:cBhvr>
                                        <p:cTn id="50" dur="3000"/>
                                        <p:tgtEl>
                                          <p:spTgt spid="1026"/>
                                        </p:tgtEl>
                                      </p:cBhvr>
                                    </p:animEffect>
                                    <p:set>
                                      <p:cBhvr>
                                        <p:cTn id="51" dur="1" fill="hold">
                                          <p:stCondLst>
                                            <p:cond delay="2999"/>
                                          </p:stCondLst>
                                        </p:cTn>
                                        <p:tgtEl>
                                          <p:spTgt spid="1026"/>
                                        </p:tgtEl>
                                        <p:attrNameLst>
                                          <p:attrName>style.visibility</p:attrName>
                                        </p:attrNameLst>
                                      </p:cBhvr>
                                      <p:to>
                                        <p:strVal val="hidden"/>
                                      </p:to>
                                    </p:set>
                                  </p:childTnLst>
                                </p:cTn>
                              </p:par>
                              <p:par>
                                <p:cTn id="52" presetID="55" presetClass="exit" presetSubtype="0" fill="hold" nodeType="withEffect">
                                  <p:stCondLst>
                                    <p:cond delay="0"/>
                                  </p:stCondLst>
                                  <p:childTnLst>
                                    <p:anim calcmode="lin" valueType="num">
                                      <p:cBhvr>
                                        <p:cTn id="53" dur="3000"/>
                                        <p:tgtEl>
                                          <p:spTgt spid="13">
                                            <p:txEl>
                                              <p:pRg st="0" end="0"/>
                                            </p:txEl>
                                          </p:spTgt>
                                        </p:tgtEl>
                                        <p:attrNameLst>
                                          <p:attrName>ppt_w</p:attrName>
                                        </p:attrNameLst>
                                      </p:cBhvr>
                                      <p:tavLst>
                                        <p:tav tm="0">
                                          <p:val>
                                            <p:strVal val="ppt_w"/>
                                          </p:val>
                                        </p:tav>
                                        <p:tav tm="100000">
                                          <p:val>
                                            <p:strVal val="ppt_w*0.70"/>
                                          </p:val>
                                        </p:tav>
                                      </p:tavLst>
                                    </p:anim>
                                    <p:anim calcmode="lin" valueType="num">
                                      <p:cBhvr>
                                        <p:cTn id="54" dur="3000"/>
                                        <p:tgtEl>
                                          <p:spTgt spid="13">
                                            <p:txEl>
                                              <p:pRg st="0" end="0"/>
                                            </p:txEl>
                                          </p:spTgt>
                                        </p:tgtEl>
                                        <p:attrNameLst>
                                          <p:attrName>ppt_h</p:attrName>
                                        </p:attrNameLst>
                                      </p:cBhvr>
                                      <p:tavLst>
                                        <p:tav tm="0">
                                          <p:val>
                                            <p:strVal val="ppt_h"/>
                                          </p:val>
                                        </p:tav>
                                        <p:tav tm="100000">
                                          <p:val>
                                            <p:strVal val="ppt_h"/>
                                          </p:val>
                                        </p:tav>
                                      </p:tavLst>
                                    </p:anim>
                                    <p:animEffect transition="out" filter="fade">
                                      <p:cBhvr>
                                        <p:cTn id="55" dur="3000"/>
                                        <p:tgtEl>
                                          <p:spTgt spid="13">
                                            <p:txEl>
                                              <p:pRg st="0" end="0"/>
                                            </p:txEl>
                                          </p:spTgt>
                                        </p:tgtEl>
                                      </p:cBhvr>
                                    </p:animEffect>
                                    <p:set>
                                      <p:cBhvr>
                                        <p:cTn id="56" dur="1" fill="hold">
                                          <p:stCondLst>
                                            <p:cond delay="2999"/>
                                          </p:stCondLst>
                                        </p:cTn>
                                        <p:tgtEl>
                                          <p:spTgt spid="13">
                                            <p:txEl>
                                              <p:pRg st="0" end="0"/>
                                            </p:txEl>
                                          </p:spTgt>
                                        </p:tgtEl>
                                        <p:attrNameLst>
                                          <p:attrName>style.visibility</p:attrName>
                                        </p:attrNameLst>
                                      </p:cBhvr>
                                      <p:to>
                                        <p:strVal val="hidden"/>
                                      </p:to>
                                    </p:set>
                                  </p:childTnLst>
                                </p:cTn>
                              </p:par>
                              <p:par>
                                <p:cTn id="57" presetID="55" presetClass="exit" presetSubtype="0" fill="hold" nodeType="withEffect">
                                  <p:stCondLst>
                                    <p:cond delay="0"/>
                                  </p:stCondLst>
                                  <p:childTnLst>
                                    <p:anim calcmode="lin" valueType="num">
                                      <p:cBhvr>
                                        <p:cTn id="58" dur="3000"/>
                                        <p:tgtEl>
                                          <p:spTgt spid="15">
                                            <p:txEl>
                                              <p:pRg st="0" end="0"/>
                                            </p:txEl>
                                          </p:spTgt>
                                        </p:tgtEl>
                                        <p:attrNameLst>
                                          <p:attrName>ppt_w</p:attrName>
                                        </p:attrNameLst>
                                      </p:cBhvr>
                                      <p:tavLst>
                                        <p:tav tm="0">
                                          <p:val>
                                            <p:strVal val="ppt_w"/>
                                          </p:val>
                                        </p:tav>
                                        <p:tav tm="100000">
                                          <p:val>
                                            <p:strVal val="ppt_w*0.70"/>
                                          </p:val>
                                        </p:tav>
                                      </p:tavLst>
                                    </p:anim>
                                    <p:anim calcmode="lin" valueType="num">
                                      <p:cBhvr>
                                        <p:cTn id="59" dur="3000"/>
                                        <p:tgtEl>
                                          <p:spTgt spid="15">
                                            <p:txEl>
                                              <p:pRg st="0" end="0"/>
                                            </p:txEl>
                                          </p:spTgt>
                                        </p:tgtEl>
                                        <p:attrNameLst>
                                          <p:attrName>ppt_h</p:attrName>
                                        </p:attrNameLst>
                                      </p:cBhvr>
                                      <p:tavLst>
                                        <p:tav tm="0">
                                          <p:val>
                                            <p:strVal val="ppt_h"/>
                                          </p:val>
                                        </p:tav>
                                        <p:tav tm="100000">
                                          <p:val>
                                            <p:strVal val="ppt_h"/>
                                          </p:val>
                                        </p:tav>
                                      </p:tavLst>
                                    </p:anim>
                                    <p:animEffect transition="out" filter="fade">
                                      <p:cBhvr>
                                        <p:cTn id="60" dur="3000"/>
                                        <p:tgtEl>
                                          <p:spTgt spid="15">
                                            <p:txEl>
                                              <p:pRg st="0" end="0"/>
                                            </p:txEl>
                                          </p:spTgt>
                                        </p:tgtEl>
                                      </p:cBhvr>
                                    </p:animEffect>
                                    <p:set>
                                      <p:cBhvr>
                                        <p:cTn id="61" dur="1" fill="hold">
                                          <p:stCondLst>
                                            <p:cond delay="2999"/>
                                          </p:stCondLst>
                                        </p:cTn>
                                        <p:tgtEl>
                                          <p:spTgt spid="15">
                                            <p:txEl>
                                              <p:pRg st="0" end="0"/>
                                            </p:txEl>
                                          </p:spTgt>
                                        </p:tgtEl>
                                        <p:attrNameLst>
                                          <p:attrName>style.visibility</p:attrName>
                                        </p:attrNameLst>
                                      </p:cBhvr>
                                      <p:to>
                                        <p:strVal val="hidden"/>
                                      </p:to>
                                    </p:set>
                                  </p:childTnLst>
                                </p:cTn>
                              </p:par>
                            </p:childTnLst>
                          </p:cTn>
                        </p:par>
                        <p:par>
                          <p:cTn id="62" fill="hold">
                            <p:stCondLst>
                              <p:cond delay="3000"/>
                            </p:stCondLst>
                            <p:childTnLst>
                              <p:par>
                                <p:cTn id="63" presetID="53"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3000" fill="hold"/>
                                        <p:tgtEl>
                                          <p:spTgt spid="12"/>
                                        </p:tgtEl>
                                        <p:attrNameLst>
                                          <p:attrName>ppt_w</p:attrName>
                                        </p:attrNameLst>
                                      </p:cBhvr>
                                      <p:tavLst>
                                        <p:tav tm="0">
                                          <p:val>
                                            <p:fltVal val="0"/>
                                          </p:val>
                                        </p:tav>
                                        <p:tav tm="100000">
                                          <p:val>
                                            <p:strVal val="#ppt_w"/>
                                          </p:val>
                                        </p:tav>
                                      </p:tavLst>
                                    </p:anim>
                                    <p:anim calcmode="lin" valueType="num">
                                      <p:cBhvr>
                                        <p:cTn id="66" dur="3000" fill="hold"/>
                                        <p:tgtEl>
                                          <p:spTgt spid="12"/>
                                        </p:tgtEl>
                                        <p:attrNameLst>
                                          <p:attrName>ppt_h</p:attrName>
                                        </p:attrNameLst>
                                      </p:cBhvr>
                                      <p:tavLst>
                                        <p:tav tm="0">
                                          <p:val>
                                            <p:fltVal val="0"/>
                                          </p:val>
                                        </p:tav>
                                        <p:tav tm="100000">
                                          <p:val>
                                            <p:strVal val="#ppt_h"/>
                                          </p:val>
                                        </p:tav>
                                      </p:tavLst>
                                    </p:anim>
                                    <p:animEffect transition="in" filter="fade">
                                      <p:cBhvr>
                                        <p:cTn id="67" dur="3000"/>
                                        <p:tgtEl>
                                          <p:spTgt spid="12"/>
                                        </p:tgtEl>
                                      </p:cBhvr>
                                    </p:animEffect>
                                  </p:childTnLst>
                                </p:cTn>
                              </p:par>
                              <p:par>
                                <p:cTn id="68" presetID="53" presetClass="entr" presetSubtype="0" fill="hold" nodeType="withEffect">
                                  <p:stCondLst>
                                    <p:cond delay="0"/>
                                  </p:stCondLst>
                                  <p:childTnLst>
                                    <p:set>
                                      <p:cBhvr>
                                        <p:cTn id="69" dur="1" fill="hold">
                                          <p:stCondLst>
                                            <p:cond delay="0"/>
                                          </p:stCondLst>
                                        </p:cTn>
                                        <p:tgtEl>
                                          <p:spTgt spid="10">
                                            <p:txEl>
                                              <p:pRg st="0" end="0"/>
                                            </p:txEl>
                                          </p:spTgt>
                                        </p:tgtEl>
                                        <p:attrNameLst>
                                          <p:attrName>style.visibility</p:attrName>
                                        </p:attrNameLst>
                                      </p:cBhvr>
                                      <p:to>
                                        <p:strVal val="visible"/>
                                      </p:to>
                                    </p:set>
                                    <p:anim calcmode="lin" valueType="num">
                                      <p:cBhvr>
                                        <p:cTn id="70" dur="3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71" dur="3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72" dur="3000"/>
                                        <p:tgtEl>
                                          <p:spTgt spid="10">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10">
                                            <p:txEl>
                                              <p:pRg st="1" end="1"/>
                                            </p:txEl>
                                          </p:spTgt>
                                        </p:tgtEl>
                                        <p:attrNameLst>
                                          <p:attrName>style.visibility</p:attrName>
                                        </p:attrNameLst>
                                      </p:cBhvr>
                                      <p:to>
                                        <p:strVal val="visible"/>
                                      </p:to>
                                    </p:set>
                                    <p:anim calcmode="lin" valueType="num">
                                      <p:cBhvr>
                                        <p:cTn id="75" dur="3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76" dur="30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77" dur="3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build="allAtOnce"/>
      <p:bldP spid="1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a:off x="3286116" y="928670"/>
            <a:ext cx="5500726" cy="553998"/>
          </a:xfrm>
          <a:prstGeom prst="rect">
            <a:avLst/>
          </a:prstGeom>
        </p:spPr>
        <p:txBody>
          <a:bodyPr wrap="square">
            <a:spAutoFit/>
          </a:bodyPr>
          <a:lstStyle/>
          <a:p>
            <a:pPr algn="ctr">
              <a:lnSpc>
                <a:spcPts val="1200"/>
              </a:lnSpc>
            </a:pPr>
            <a:r>
              <a:rPr lang="ru-RU" sz="1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«Меня дразнит земля. Океаны ее огромны, острова бесчисленны, и масса таинственных, смертельно любопытных уголков. Вся земля, со всем, что на ней есть, дана нам для жизни…»(А.Грин)</a:t>
            </a:r>
            <a:endParaRPr lang="ru-RU"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19" name="Picture 1" descr="E:\К юбилею Грина\Grinlandia - Карта Гринландии.files\menu_04.jpg"/>
          <p:cNvPicPr>
            <a:picLocks noChangeAspect="1" noChangeArrowheads="1"/>
          </p:cNvPicPr>
          <p:nvPr/>
        </p:nvPicPr>
        <p:blipFill>
          <a:blip r:embed="rId4">
            <a:lum bright="-10000" contrast="20000"/>
          </a:blip>
          <a:srcRect b="13669"/>
          <a:stretch>
            <a:fillRect/>
          </a:stretch>
        </p:blipFill>
        <p:spPr bwMode="auto">
          <a:xfrm>
            <a:off x="500034" y="3429000"/>
            <a:ext cx="1237719" cy="1285860"/>
          </a:xfrm>
          <a:prstGeom prst="ellipse">
            <a:avLst/>
          </a:prstGeom>
          <a:ln>
            <a:noFill/>
          </a:ln>
          <a:effectLst>
            <a:softEdge rad="112500"/>
          </a:effectLst>
        </p:spPr>
      </p:pic>
      <p:pic>
        <p:nvPicPr>
          <p:cNvPr id="7170" name="Picture 2" descr="E:\К юбилею Грина\Рисунок с Грином.jpg"/>
          <p:cNvPicPr>
            <a:picLocks noChangeAspect="1" noChangeArrowheads="1"/>
          </p:cNvPicPr>
          <p:nvPr/>
        </p:nvPicPr>
        <p:blipFill>
          <a:blip r:embed="rId5"/>
          <a:stretch>
            <a:fillRect/>
          </a:stretch>
        </p:blipFill>
        <p:spPr bwMode="auto">
          <a:xfrm flipH="1">
            <a:off x="0" y="785794"/>
            <a:ext cx="2233513" cy="2143140"/>
          </a:xfrm>
          <a:prstGeom prst="rect">
            <a:avLst/>
          </a:prstGeom>
          <a:ln>
            <a:noFill/>
          </a:ln>
          <a:effectLst>
            <a:softEdge rad="112500"/>
          </a:effectLst>
        </p:spPr>
      </p:pic>
      <p:pic>
        <p:nvPicPr>
          <p:cNvPr id="7" name="Picture 2" descr="E:\К юбилею Грина\Алые паруса.jpg"/>
          <p:cNvPicPr>
            <a:picLocks noChangeAspect="1" noChangeArrowheads="1"/>
          </p:cNvPicPr>
          <p:nvPr/>
        </p:nvPicPr>
        <p:blipFill>
          <a:blip r:embed="rId6" cstate="print">
            <a:lum bright="10000"/>
          </a:blip>
          <a:srcRect l="14800" t="10508" r="28171" b="18434"/>
          <a:stretch>
            <a:fillRect/>
          </a:stretch>
        </p:blipFill>
        <p:spPr bwMode="auto">
          <a:xfrm flipH="1">
            <a:off x="8001024" y="0"/>
            <a:ext cx="1142976" cy="1080633"/>
          </a:xfrm>
          <a:prstGeom prst="ellipse">
            <a:avLst/>
          </a:prstGeom>
          <a:ln>
            <a:noFill/>
          </a:ln>
          <a:effectLst>
            <a:softEdge rad="112500"/>
          </a:effectLst>
        </p:spPr>
      </p:pic>
      <p:sp>
        <p:nvSpPr>
          <p:cNvPr id="9" name="Прямоугольник 8"/>
          <p:cNvSpPr/>
          <p:nvPr/>
        </p:nvSpPr>
        <p:spPr>
          <a:xfrm>
            <a:off x="0" y="5912420"/>
            <a:ext cx="7286644" cy="797654"/>
          </a:xfrm>
          <a:prstGeom prst="rect">
            <a:avLst/>
          </a:prstGeom>
        </p:spPr>
        <p:txBody>
          <a:bodyPr wrap="square">
            <a:spAutoFit/>
          </a:bodyPr>
          <a:lstStyle/>
          <a:p>
            <a:pPr algn="ctr">
              <a:lnSpc>
                <a:spcPts val="1100"/>
              </a:lnSpc>
            </a:pPr>
            <a:r>
              <a:rPr lang="ru-RU" sz="1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«Грин любил не столько море, сколько выдуманные им морские побережья, где соединялось все, что он считал самым привлекательным в мире: архипелаги легендарных островов, песчаные дюны, заросшие цветами, пенистая морская даль, теплые лагуны, сверкающие бронзой от обилия рыбы, вековые леса, смешавшие с запахом соленых бризов запах пышных зарослей, и, наконец, уютные приморские города».(К.Паустовский)</a:t>
            </a:r>
            <a:endParaRPr lang="ru-RU"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10" name="Picture 2" descr="C:\Documents and Settings\user\Рабочий стол\p_505i.bmp"/>
          <p:cNvPicPr>
            <a:picLocks noChangeAspect="1" noChangeArrowheads="1"/>
          </p:cNvPicPr>
          <p:nvPr/>
        </p:nvPicPr>
        <p:blipFill>
          <a:blip r:embed="rId7"/>
          <a:stretch>
            <a:fillRect/>
          </a:stretch>
        </p:blipFill>
        <p:spPr bwMode="auto">
          <a:xfrm>
            <a:off x="7400530" y="4643446"/>
            <a:ext cx="1743470" cy="1940311"/>
          </a:xfrm>
          <a:prstGeom prst="rect">
            <a:avLst/>
          </a:prstGeom>
          <a:ln>
            <a:noFill/>
          </a:ln>
          <a:effectLst>
            <a:softEdge rad="112500"/>
          </a:effectLst>
        </p:spPr>
      </p:pic>
      <p:sp>
        <p:nvSpPr>
          <p:cNvPr id="13" name="TextBox 12"/>
          <p:cNvSpPr txBox="1"/>
          <p:nvPr/>
        </p:nvSpPr>
        <p:spPr>
          <a:xfrm>
            <a:off x="500034" y="285728"/>
            <a:ext cx="8072462" cy="504000"/>
          </a:xfrm>
          <a:prstGeom prst="rect">
            <a:avLst/>
          </a:prstGeom>
          <a:noFill/>
        </p:spPr>
        <p:txBody>
          <a:bodyPr wrap="square" rtlCol="0">
            <a:spAutoFit/>
          </a:bodyPr>
          <a:lstStyle/>
          <a:p>
            <a:pPr algn="ctr">
              <a:lnSpc>
                <a:spcPts val="2100"/>
              </a:lnSpc>
            </a:pPr>
            <a:r>
              <a:rPr lang="ru-RU" sz="4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«Засыпает синий  </a:t>
            </a:r>
            <a:r>
              <a:rPr lang="ru-RU" sz="4000" b="1" i="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Зурбаган</a:t>
            </a:r>
            <a:r>
              <a:rPr lang="ru-RU" sz="4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a:t>
            </a:r>
            <a:endParaRPr lang="ru-RU" sz="4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pic>
        <p:nvPicPr>
          <p:cNvPr id="7169" name="Picture 1" descr="E:\К юбилею Грина\Grinlandia - Карта Гринландии.files\grinlandia.jpg"/>
          <p:cNvPicPr>
            <a:picLocks noChangeAspect="1" noChangeArrowheads="1"/>
          </p:cNvPicPr>
          <p:nvPr/>
        </p:nvPicPr>
        <p:blipFill>
          <a:blip r:embed="rId8">
            <a:lum bright="-10000" contrast="40000"/>
          </a:blip>
          <a:srcRect/>
          <a:stretch>
            <a:fillRect/>
          </a:stretch>
        </p:blipFill>
        <p:spPr bwMode="auto">
          <a:xfrm>
            <a:off x="2143108" y="1571612"/>
            <a:ext cx="5254468" cy="4214842"/>
          </a:xfrm>
          <a:prstGeom prst="rect">
            <a:avLst/>
          </a:prstGeom>
          <a:ln>
            <a:noFill/>
          </a:ln>
          <a:effectLst>
            <a:softEdge rad="127000"/>
          </a:effectLst>
        </p:spPr>
      </p:pic>
      <p:pic>
        <p:nvPicPr>
          <p:cNvPr id="17" name="Picture 2" descr="C:\Documents and Settings\user\Рабочий стол\S003000i.bmp"/>
          <p:cNvPicPr>
            <a:picLocks noChangeAspect="1" noChangeArrowheads="1"/>
          </p:cNvPicPr>
          <p:nvPr/>
        </p:nvPicPr>
        <p:blipFill>
          <a:blip r:embed="rId9">
            <a:lum contrast="10000"/>
          </a:blip>
          <a:srcRect/>
          <a:stretch>
            <a:fillRect/>
          </a:stretch>
        </p:blipFill>
        <p:spPr bwMode="auto">
          <a:xfrm>
            <a:off x="4214810" y="2643182"/>
            <a:ext cx="1357321" cy="1431066"/>
          </a:xfrm>
          <a:prstGeom prst="round2DiagRect">
            <a:avLst/>
          </a:prstGeom>
          <a:ln>
            <a:noFill/>
          </a:ln>
          <a:effectLst>
            <a:softEdge rad="112500"/>
          </a:effectLst>
        </p:spPr>
      </p:pic>
      <p:pic>
        <p:nvPicPr>
          <p:cNvPr id="16" name="Picture 2" descr="C:\Documents and Settings\user\Рабочий стол\S003083i.bmp"/>
          <p:cNvPicPr>
            <a:picLocks noChangeAspect="1" noChangeArrowheads="1"/>
          </p:cNvPicPr>
          <p:nvPr/>
        </p:nvPicPr>
        <p:blipFill>
          <a:blip r:embed="rId10"/>
          <a:srcRect/>
          <a:stretch>
            <a:fillRect/>
          </a:stretch>
        </p:blipFill>
        <p:spPr bwMode="auto">
          <a:xfrm>
            <a:off x="2428860" y="1500174"/>
            <a:ext cx="1714512" cy="1279956"/>
          </a:xfrm>
          <a:prstGeom prst="round2DiagRect">
            <a:avLst/>
          </a:prstGeom>
          <a:ln>
            <a:noFill/>
          </a:ln>
          <a:effectLst>
            <a:softEdge rad="112500"/>
          </a:effectLst>
        </p:spPr>
      </p:pic>
      <p:pic>
        <p:nvPicPr>
          <p:cNvPr id="15" name="Picture 2" descr="C:\Documents and Settings\user\Рабочий стол\S002501i.bmp"/>
          <p:cNvPicPr>
            <a:picLocks noChangeAspect="1" noChangeArrowheads="1"/>
          </p:cNvPicPr>
          <p:nvPr/>
        </p:nvPicPr>
        <p:blipFill>
          <a:blip r:embed="rId11">
            <a:lum bright="-10000" contrast="30000"/>
          </a:blip>
          <a:srcRect t="10700"/>
          <a:stretch>
            <a:fillRect/>
          </a:stretch>
        </p:blipFill>
        <p:spPr bwMode="auto">
          <a:xfrm>
            <a:off x="2214546" y="3643314"/>
            <a:ext cx="1821671" cy="1214446"/>
          </a:xfrm>
          <a:prstGeom prst="round2DiagRect">
            <a:avLst/>
          </a:prstGeom>
          <a:ln>
            <a:noFill/>
          </a:ln>
          <a:effectLst>
            <a:softEdge rad="112500"/>
          </a:effectLst>
        </p:spPr>
      </p:pic>
      <p:pic>
        <p:nvPicPr>
          <p:cNvPr id="12" name="Picture 2" descr="C:\Documents and Settings\user\Рабочий стол\S003081i.bmp"/>
          <p:cNvPicPr>
            <a:picLocks noChangeAspect="1" noChangeArrowheads="1"/>
          </p:cNvPicPr>
          <p:nvPr/>
        </p:nvPicPr>
        <p:blipFill>
          <a:blip r:embed="rId12">
            <a:lum bright="20000" contrast="40000"/>
          </a:blip>
          <a:srcRect l="48795" t="37090"/>
          <a:stretch>
            <a:fillRect/>
          </a:stretch>
        </p:blipFill>
        <p:spPr bwMode="auto">
          <a:xfrm>
            <a:off x="4500562" y="4572008"/>
            <a:ext cx="1602715" cy="1359974"/>
          </a:xfrm>
          <a:prstGeom prst="round2DiagRect">
            <a:avLst/>
          </a:prstGeom>
          <a:ln>
            <a:noFill/>
          </a:ln>
          <a:effectLst>
            <a:softEdge rad="112500"/>
          </a:effectLst>
        </p:spPr>
      </p:pic>
      <p:pic>
        <p:nvPicPr>
          <p:cNvPr id="11" name="Picture 2" descr="C:\Documents and Settings\user\Рабочий стол\S002487i.bmp"/>
          <p:cNvPicPr>
            <a:picLocks noChangeAspect="1" noChangeArrowheads="1"/>
          </p:cNvPicPr>
          <p:nvPr/>
        </p:nvPicPr>
        <p:blipFill>
          <a:blip r:embed="rId13">
            <a:lum contrast="40000"/>
          </a:blip>
          <a:srcRect/>
          <a:stretch>
            <a:fillRect/>
          </a:stretch>
        </p:blipFill>
        <p:spPr bwMode="auto">
          <a:xfrm>
            <a:off x="5286380" y="1214422"/>
            <a:ext cx="1818140" cy="1357322"/>
          </a:xfrm>
          <a:prstGeom prst="round2DiagRect">
            <a:avLst/>
          </a:prstGeom>
          <a:ln>
            <a:noFill/>
          </a:ln>
          <a:effectLst>
            <a:softEdge rad="112500"/>
          </a:effectLst>
        </p:spPr>
      </p:pic>
      <p:sp>
        <p:nvSpPr>
          <p:cNvPr id="18" name="Управляющая кнопка: звук 17">
            <a:hlinkClick r:id="rId15" action="ppaction://hlinkfile" highlightClick="1">
              <a:snd r:embed="rId14" name="applause.wav" builtIn="1"/>
            </a:hlinkClick>
          </p:cNvPr>
          <p:cNvSpPr/>
          <p:nvPr/>
        </p:nvSpPr>
        <p:spPr>
          <a:xfrm>
            <a:off x="8572528" y="6429396"/>
            <a:ext cx="357190" cy="285752"/>
          </a:xfrm>
          <a:prstGeom prst="actionButtonSou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slow">
    <p:zoom/>
    <p:sndAc>
      <p:stSnd>
        <p:snd r:embed="rId3" name="wind.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7169"/>
                                        </p:tgtEl>
                                      </p:cBhvr>
                                      <p:by x="150000" y="150000"/>
                                    </p:animScale>
                                  </p:childTnLst>
                                </p:cTn>
                              </p:par>
                            </p:childTnLst>
                          </p:cTn>
                        </p:par>
                        <p:par>
                          <p:cTn id="7" fill="hold">
                            <p:stCondLst>
                              <p:cond delay="3000"/>
                            </p:stCondLst>
                            <p:childTnLst>
                              <p:par>
                                <p:cTn id="8" presetID="6" presetClass="emph" presetSubtype="0" fill="hold" nodeType="afterEffect">
                                  <p:stCondLst>
                                    <p:cond delay="0"/>
                                  </p:stCondLst>
                                  <p:childTnLst>
                                    <p:animScale>
                                      <p:cBhvr>
                                        <p:cTn id="9" dur="3000" fill="hold"/>
                                        <p:tgtEl>
                                          <p:spTgt spid="7169"/>
                                        </p:tgtEl>
                                      </p:cBhvr>
                                      <p:by x="150000" y="150000"/>
                                    </p:animScale>
                                  </p:childTnLst>
                                </p:cTn>
                              </p:par>
                            </p:childTnLst>
                          </p:cTn>
                        </p:par>
                        <p:par>
                          <p:cTn id="10" fill="hold">
                            <p:stCondLst>
                              <p:cond delay="6000"/>
                            </p:stCondLst>
                            <p:childTnLst>
                              <p:par>
                                <p:cTn id="11" presetID="53"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2000" fill="hold"/>
                                        <p:tgtEl>
                                          <p:spTgt spid="12"/>
                                        </p:tgtEl>
                                        <p:attrNameLst>
                                          <p:attrName>ppt_w</p:attrName>
                                        </p:attrNameLst>
                                      </p:cBhvr>
                                      <p:tavLst>
                                        <p:tav tm="0">
                                          <p:val>
                                            <p:fltVal val="0"/>
                                          </p:val>
                                        </p:tav>
                                        <p:tav tm="100000">
                                          <p:val>
                                            <p:strVal val="#ppt_w"/>
                                          </p:val>
                                        </p:tav>
                                      </p:tavLst>
                                    </p:anim>
                                    <p:anim calcmode="lin" valueType="num">
                                      <p:cBhvr>
                                        <p:cTn id="14" dur="2000" fill="hold"/>
                                        <p:tgtEl>
                                          <p:spTgt spid="12"/>
                                        </p:tgtEl>
                                        <p:attrNameLst>
                                          <p:attrName>ppt_h</p:attrName>
                                        </p:attrNameLst>
                                      </p:cBhvr>
                                      <p:tavLst>
                                        <p:tav tm="0">
                                          <p:val>
                                            <p:fltVal val="0"/>
                                          </p:val>
                                        </p:tav>
                                        <p:tav tm="100000">
                                          <p:val>
                                            <p:strVal val="#ppt_h"/>
                                          </p:val>
                                        </p:tav>
                                      </p:tavLst>
                                    </p:anim>
                                    <p:animEffect transition="in" filter="fade">
                                      <p:cBhvr>
                                        <p:cTn id="15" dur="2000"/>
                                        <p:tgtEl>
                                          <p:spTgt spid="12"/>
                                        </p:tgtEl>
                                      </p:cBhvr>
                                    </p:animEffect>
                                  </p:childTnLst>
                                </p:cTn>
                              </p:par>
                            </p:childTnLst>
                          </p:cTn>
                        </p:par>
                        <p:par>
                          <p:cTn id="16" fill="hold">
                            <p:stCondLst>
                              <p:cond delay="8000"/>
                            </p:stCondLst>
                            <p:childTnLst>
                              <p:par>
                                <p:cTn id="17" presetID="6" presetClass="emph" presetSubtype="0" fill="hold" nodeType="afterEffect">
                                  <p:stCondLst>
                                    <p:cond delay="0"/>
                                  </p:stCondLst>
                                  <p:childTnLst>
                                    <p:animScale>
                                      <p:cBhvr>
                                        <p:cTn id="18" dur="2000" fill="hold"/>
                                        <p:tgtEl>
                                          <p:spTgt spid="12"/>
                                        </p:tgtEl>
                                      </p:cBhvr>
                                      <p:by x="150000" y="150000"/>
                                    </p:animScale>
                                  </p:childTnLst>
                                </p:cTn>
                              </p:par>
                            </p:childTnLst>
                          </p:cTn>
                        </p:par>
                        <p:par>
                          <p:cTn id="19" fill="hold">
                            <p:stCondLst>
                              <p:cond delay="10000"/>
                            </p:stCondLst>
                            <p:childTnLst>
                              <p:par>
                                <p:cTn id="20" presetID="53"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fltVal val="0"/>
                                          </p:val>
                                        </p:tav>
                                        <p:tav tm="100000">
                                          <p:val>
                                            <p:strVal val="#ppt_w"/>
                                          </p:val>
                                        </p:tav>
                                      </p:tavLst>
                                    </p:anim>
                                    <p:anim calcmode="lin" valueType="num">
                                      <p:cBhvr>
                                        <p:cTn id="23" dur="2000" fill="hold"/>
                                        <p:tgtEl>
                                          <p:spTgt spid="15"/>
                                        </p:tgtEl>
                                        <p:attrNameLst>
                                          <p:attrName>ppt_h</p:attrName>
                                        </p:attrNameLst>
                                      </p:cBhvr>
                                      <p:tavLst>
                                        <p:tav tm="0">
                                          <p:val>
                                            <p:fltVal val="0"/>
                                          </p:val>
                                        </p:tav>
                                        <p:tav tm="100000">
                                          <p:val>
                                            <p:strVal val="#ppt_h"/>
                                          </p:val>
                                        </p:tav>
                                      </p:tavLst>
                                    </p:anim>
                                    <p:animEffect transition="in" filter="fade">
                                      <p:cBhvr>
                                        <p:cTn id="24" dur="2000"/>
                                        <p:tgtEl>
                                          <p:spTgt spid="15"/>
                                        </p:tgtEl>
                                      </p:cBhvr>
                                    </p:animEffect>
                                  </p:childTnLst>
                                </p:cTn>
                              </p:par>
                            </p:childTnLst>
                          </p:cTn>
                        </p:par>
                        <p:par>
                          <p:cTn id="25" fill="hold">
                            <p:stCondLst>
                              <p:cond delay="12000"/>
                            </p:stCondLst>
                            <p:childTnLst>
                              <p:par>
                                <p:cTn id="26" presetID="6" presetClass="emph" presetSubtype="0" fill="hold" nodeType="afterEffect">
                                  <p:stCondLst>
                                    <p:cond delay="0"/>
                                  </p:stCondLst>
                                  <p:childTnLst>
                                    <p:animScale>
                                      <p:cBhvr>
                                        <p:cTn id="27" dur="2000" fill="hold"/>
                                        <p:tgtEl>
                                          <p:spTgt spid="15"/>
                                        </p:tgtEl>
                                      </p:cBhvr>
                                      <p:by x="150000" y="150000"/>
                                    </p:animScale>
                                  </p:childTnLst>
                                </p:cTn>
                              </p:par>
                            </p:childTnLst>
                          </p:cTn>
                        </p:par>
                        <p:par>
                          <p:cTn id="28" fill="hold">
                            <p:stCondLst>
                              <p:cond delay="14000"/>
                            </p:stCondLst>
                            <p:childTnLst>
                              <p:par>
                                <p:cTn id="29" presetID="53"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2000" fill="hold"/>
                                        <p:tgtEl>
                                          <p:spTgt spid="17"/>
                                        </p:tgtEl>
                                        <p:attrNameLst>
                                          <p:attrName>ppt_w</p:attrName>
                                        </p:attrNameLst>
                                      </p:cBhvr>
                                      <p:tavLst>
                                        <p:tav tm="0">
                                          <p:val>
                                            <p:fltVal val="0"/>
                                          </p:val>
                                        </p:tav>
                                        <p:tav tm="100000">
                                          <p:val>
                                            <p:strVal val="#ppt_w"/>
                                          </p:val>
                                        </p:tav>
                                      </p:tavLst>
                                    </p:anim>
                                    <p:anim calcmode="lin" valueType="num">
                                      <p:cBhvr>
                                        <p:cTn id="32" dur="2000" fill="hold"/>
                                        <p:tgtEl>
                                          <p:spTgt spid="17"/>
                                        </p:tgtEl>
                                        <p:attrNameLst>
                                          <p:attrName>ppt_h</p:attrName>
                                        </p:attrNameLst>
                                      </p:cBhvr>
                                      <p:tavLst>
                                        <p:tav tm="0">
                                          <p:val>
                                            <p:fltVal val="0"/>
                                          </p:val>
                                        </p:tav>
                                        <p:tav tm="100000">
                                          <p:val>
                                            <p:strVal val="#ppt_h"/>
                                          </p:val>
                                        </p:tav>
                                      </p:tavLst>
                                    </p:anim>
                                    <p:animEffect transition="in" filter="fade">
                                      <p:cBhvr>
                                        <p:cTn id="33" dur="2000"/>
                                        <p:tgtEl>
                                          <p:spTgt spid="17"/>
                                        </p:tgtEl>
                                      </p:cBhvr>
                                    </p:animEffect>
                                  </p:childTnLst>
                                </p:cTn>
                              </p:par>
                            </p:childTnLst>
                          </p:cTn>
                        </p:par>
                        <p:par>
                          <p:cTn id="34" fill="hold">
                            <p:stCondLst>
                              <p:cond delay="16000"/>
                            </p:stCondLst>
                            <p:childTnLst>
                              <p:par>
                                <p:cTn id="35" presetID="6" presetClass="emph" presetSubtype="0" fill="hold" nodeType="afterEffect">
                                  <p:stCondLst>
                                    <p:cond delay="0"/>
                                  </p:stCondLst>
                                  <p:childTnLst>
                                    <p:animScale>
                                      <p:cBhvr>
                                        <p:cTn id="36" dur="2000" fill="hold"/>
                                        <p:tgtEl>
                                          <p:spTgt spid="17"/>
                                        </p:tgtEl>
                                      </p:cBhvr>
                                      <p:by x="150000" y="150000"/>
                                    </p:animScale>
                                  </p:childTnLst>
                                </p:cTn>
                              </p:par>
                            </p:childTnLst>
                          </p:cTn>
                        </p:par>
                        <p:par>
                          <p:cTn id="37" fill="hold">
                            <p:stCondLst>
                              <p:cond delay="18000"/>
                            </p:stCondLst>
                            <p:childTnLst>
                              <p:par>
                                <p:cTn id="38" presetID="53"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2000" fill="hold"/>
                                        <p:tgtEl>
                                          <p:spTgt spid="16"/>
                                        </p:tgtEl>
                                        <p:attrNameLst>
                                          <p:attrName>ppt_w</p:attrName>
                                        </p:attrNameLst>
                                      </p:cBhvr>
                                      <p:tavLst>
                                        <p:tav tm="0">
                                          <p:val>
                                            <p:fltVal val="0"/>
                                          </p:val>
                                        </p:tav>
                                        <p:tav tm="100000">
                                          <p:val>
                                            <p:strVal val="#ppt_w"/>
                                          </p:val>
                                        </p:tav>
                                      </p:tavLst>
                                    </p:anim>
                                    <p:anim calcmode="lin" valueType="num">
                                      <p:cBhvr>
                                        <p:cTn id="41" dur="2000" fill="hold"/>
                                        <p:tgtEl>
                                          <p:spTgt spid="16"/>
                                        </p:tgtEl>
                                        <p:attrNameLst>
                                          <p:attrName>ppt_h</p:attrName>
                                        </p:attrNameLst>
                                      </p:cBhvr>
                                      <p:tavLst>
                                        <p:tav tm="0">
                                          <p:val>
                                            <p:fltVal val="0"/>
                                          </p:val>
                                        </p:tav>
                                        <p:tav tm="100000">
                                          <p:val>
                                            <p:strVal val="#ppt_h"/>
                                          </p:val>
                                        </p:tav>
                                      </p:tavLst>
                                    </p:anim>
                                    <p:animEffect transition="in" filter="fade">
                                      <p:cBhvr>
                                        <p:cTn id="42" dur="2000"/>
                                        <p:tgtEl>
                                          <p:spTgt spid="16"/>
                                        </p:tgtEl>
                                      </p:cBhvr>
                                    </p:animEffect>
                                  </p:childTnLst>
                                </p:cTn>
                              </p:par>
                            </p:childTnLst>
                          </p:cTn>
                        </p:par>
                        <p:par>
                          <p:cTn id="43" fill="hold">
                            <p:stCondLst>
                              <p:cond delay="20000"/>
                            </p:stCondLst>
                            <p:childTnLst>
                              <p:par>
                                <p:cTn id="44" presetID="6" presetClass="emph" presetSubtype="0" fill="hold" nodeType="afterEffect">
                                  <p:stCondLst>
                                    <p:cond delay="0"/>
                                  </p:stCondLst>
                                  <p:childTnLst>
                                    <p:animScale>
                                      <p:cBhvr>
                                        <p:cTn id="45" dur="2000" fill="hold"/>
                                        <p:tgtEl>
                                          <p:spTgt spid="16"/>
                                        </p:tgtEl>
                                      </p:cBhvr>
                                      <p:by x="150000" y="150000"/>
                                    </p:animScale>
                                  </p:childTnLst>
                                </p:cTn>
                              </p:par>
                            </p:childTnLst>
                          </p:cTn>
                        </p:par>
                        <p:par>
                          <p:cTn id="46" fill="hold">
                            <p:stCondLst>
                              <p:cond delay="22000"/>
                            </p:stCondLst>
                            <p:childTnLst>
                              <p:par>
                                <p:cTn id="47" presetID="53"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000" fill="hold"/>
                                        <p:tgtEl>
                                          <p:spTgt spid="11"/>
                                        </p:tgtEl>
                                        <p:attrNameLst>
                                          <p:attrName>ppt_w</p:attrName>
                                        </p:attrNameLst>
                                      </p:cBhvr>
                                      <p:tavLst>
                                        <p:tav tm="0">
                                          <p:val>
                                            <p:fltVal val="0"/>
                                          </p:val>
                                        </p:tav>
                                        <p:tav tm="100000">
                                          <p:val>
                                            <p:strVal val="#ppt_w"/>
                                          </p:val>
                                        </p:tav>
                                      </p:tavLst>
                                    </p:anim>
                                    <p:anim calcmode="lin" valueType="num">
                                      <p:cBhvr>
                                        <p:cTn id="50" dur="2000" fill="hold"/>
                                        <p:tgtEl>
                                          <p:spTgt spid="11"/>
                                        </p:tgtEl>
                                        <p:attrNameLst>
                                          <p:attrName>ppt_h</p:attrName>
                                        </p:attrNameLst>
                                      </p:cBhvr>
                                      <p:tavLst>
                                        <p:tav tm="0">
                                          <p:val>
                                            <p:fltVal val="0"/>
                                          </p:val>
                                        </p:tav>
                                        <p:tav tm="100000">
                                          <p:val>
                                            <p:strVal val="#ppt_h"/>
                                          </p:val>
                                        </p:tav>
                                      </p:tavLst>
                                    </p:anim>
                                    <p:animEffect transition="in" filter="fade">
                                      <p:cBhvr>
                                        <p:cTn id="51" dur="2000"/>
                                        <p:tgtEl>
                                          <p:spTgt spid="11"/>
                                        </p:tgtEl>
                                      </p:cBhvr>
                                    </p:animEffect>
                                  </p:childTnLst>
                                </p:cTn>
                              </p:par>
                            </p:childTnLst>
                          </p:cTn>
                        </p:par>
                        <p:par>
                          <p:cTn id="52" fill="hold">
                            <p:stCondLst>
                              <p:cond delay="24000"/>
                            </p:stCondLst>
                            <p:childTnLst>
                              <p:par>
                                <p:cTn id="53" presetID="6" presetClass="emph" presetSubtype="0" fill="hold" nodeType="afterEffect">
                                  <p:stCondLst>
                                    <p:cond delay="0"/>
                                  </p:stCondLst>
                                  <p:childTnLst>
                                    <p:animScale>
                                      <p:cBhvr>
                                        <p:cTn id="54" dur="2000" fill="hold"/>
                                        <p:tgtEl>
                                          <p:spTgt spid="11"/>
                                        </p:tgtEl>
                                      </p:cBhvr>
                                      <p:by x="150000" y="150000"/>
                                    </p:animScale>
                                  </p:childTnLst>
                                </p:cTn>
                              </p:par>
                            </p:childTnLst>
                          </p:cTn>
                        </p:par>
                        <p:par>
                          <p:cTn id="55" fill="hold">
                            <p:stCondLst>
                              <p:cond delay="26000"/>
                            </p:stCondLst>
                            <p:childTnLst>
                              <p:par>
                                <p:cTn id="56" presetID="6" presetClass="emph" presetSubtype="0" fill="hold" nodeType="afterEffect">
                                  <p:stCondLst>
                                    <p:cond delay="0"/>
                                  </p:stCondLst>
                                  <p:childTnLst>
                                    <p:animScale>
                                      <p:cBhvr>
                                        <p:cTn id="57" dur="3000" fill="hold"/>
                                        <p:tgtEl>
                                          <p:spTgt spid="12"/>
                                        </p:tgtEl>
                                      </p:cBhvr>
                                      <p:by x="150000" y="150000"/>
                                    </p:animScale>
                                  </p:childTnLst>
                                </p:cTn>
                              </p:par>
                            </p:childTnLst>
                          </p:cTn>
                        </p:par>
                        <p:par>
                          <p:cTn id="58" fill="hold">
                            <p:stCondLst>
                              <p:cond delay="29000"/>
                            </p:stCondLst>
                            <p:childTnLst>
                              <p:par>
                                <p:cTn id="59" presetID="55" presetClass="exit" presetSubtype="0" fill="hold" nodeType="afterEffect">
                                  <p:stCondLst>
                                    <p:cond delay="0"/>
                                  </p:stCondLst>
                                  <p:childTnLst>
                                    <p:anim calcmode="lin" valueType="num">
                                      <p:cBhvr>
                                        <p:cTn id="60" dur="2000"/>
                                        <p:tgtEl>
                                          <p:spTgt spid="12"/>
                                        </p:tgtEl>
                                        <p:attrNameLst>
                                          <p:attrName>ppt_w</p:attrName>
                                        </p:attrNameLst>
                                      </p:cBhvr>
                                      <p:tavLst>
                                        <p:tav tm="0">
                                          <p:val>
                                            <p:strVal val="ppt_w"/>
                                          </p:val>
                                        </p:tav>
                                        <p:tav tm="100000">
                                          <p:val>
                                            <p:strVal val="ppt_w*0.70"/>
                                          </p:val>
                                        </p:tav>
                                      </p:tavLst>
                                    </p:anim>
                                    <p:anim calcmode="lin" valueType="num">
                                      <p:cBhvr>
                                        <p:cTn id="61" dur="2000"/>
                                        <p:tgtEl>
                                          <p:spTgt spid="12"/>
                                        </p:tgtEl>
                                        <p:attrNameLst>
                                          <p:attrName>ppt_h</p:attrName>
                                        </p:attrNameLst>
                                      </p:cBhvr>
                                      <p:tavLst>
                                        <p:tav tm="0">
                                          <p:val>
                                            <p:strVal val="ppt_h"/>
                                          </p:val>
                                        </p:tav>
                                        <p:tav tm="100000">
                                          <p:val>
                                            <p:strVal val="ppt_h"/>
                                          </p:val>
                                        </p:tav>
                                      </p:tavLst>
                                    </p:anim>
                                    <p:animEffect transition="out" filter="fade">
                                      <p:cBhvr>
                                        <p:cTn id="62" dur="2000"/>
                                        <p:tgtEl>
                                          <p:spTgt spid="12"/>
                                        </p:tgtEl>
                                      </p:cBhvr>
                                    </p:animEffect>
                                    <p:set>
                                      <p:cBhvr>
                                        <p:cTn id="63" dur="1" fill="hold">
                                          <p:stCondLst>
                                            <p:cond delay="1999"/>
                                          </p:stCondLst>
                                        </p:cTn>
                                        <p:tgtEl>
                                          <p:spTgt spid="12"/>
                                        </p:tgtEl>
                                        <p:attrNameLst>
                                          <p:attrName>style.visibility</p:attrName>
                                        </p:attrNameLst>
                                      </p:cBhvr>
                                      <p:to>
                                        <p:strVal val="hidden"/>
                                      </p:to>
                                    </p:set>
                                  </p:childTnLst>
                                </p:cTn>
                              </p:par>
                            </p:childTnLst>
                          </p:cTn>
                        </p:par>
                        <p:par>
                          <p:cTn id="64" fill="hold">
                            <p:stCondLst>
                              <p:cond delay="31000"/>
                            </p:stCondLst>
                            <p:childTnLst>
                              <p:par>
                                <p:cTn id="65" presetID="6" presetClass="emph" presetSubtype="0" fill="hold" nodeType="afterEffect">
                                  <p:stCondLst>
                                    <p:cond delay="0"/>
                                  </p:stCondLst>
                                  <p:childTnLst>
                                    <p:animScale>
                                      <p:cBhvr>
                                        <p:cTn id="66" dur="2000" fill="hold"/>
                                        <p:tgtEl>
                                          <p:spTgt spid="15"/>
                                        </p:tgtEl>
                                      </p:cBhvr>
                                      <p:by x="150000" y="150000"/>
                                    </p:animScale>
                                  </p:childTnLst>
                                </p:cTn>
                              </p:par>
                            </p:childTnLst>
                          </p:cTn>
                        </p:par>
                        <p:par>
                          <p:cTn id="67" fill="hold">
                            <p:stCondLst>
                              <p:cond delay="33000"/>
                            </p:stCondLst>
                            <p:childTnLst>
                              <p:par>
                                <p:cTn id="68" presetID="55" presetClass="exit" presetSubtype="0" fill="hold" nodeType="afterEffect">
                                  <p:stCondLst>
                                    <p:cond delay="0"/>
                                  </p:stCondLst>
                                  <p:childTnLst>
                                    <p:anim calcmode="lin" valueType="num">
                                      <p:cBhvr>
                                        <p:cTn id="69" dur="2000"/>
                                        <p:tgtEl>
                                          <p:spTgt spid="15"/>
                                        </p:tgtEl>
                                        <p:attrNameLst>
                                          <p:attrName>ppt_w</p:attrName>
                                        </p:attrNameLst>
                                      </p:cBhvr>
                                      <p:tavLst>
                                        <p:tav tm="0">
                                          <p:val>
                                            <p:strVal val="ppt_w"/>
                                          </p:val>
                                        </p:tav>
                                        <p:tav tm="100000">
                                          <p:val>
                                            <p:strVal val="ppt_w*0.70"/>
                                          </p:val>
                                        </p:tav>
                                      </p:tavLst>
                                    </p:anim>
                                    <p:anim calcmode="lin" valueType="num">
                                      <p:cBhvr>
                                        <p:cTn id="70" dur="2000"/>
                                        <p:tgtEl>
                                          <p:spTgt spid="15"/>
                                        </p:tgtEl>
                                        <p:attrNameLst>
                                          <p:attrName>ppt_h</p:attrName>
                                        </p:attrNameLst>
                                      </p:cBhvr>
                                      <p:tavLst>
                                        <p:tav tm="0">
                                          <p:val>
                                            <p:strVal val="ppt_h"/>
                                          </p:val>
                                        </p:tav>
                                        <p:tav tm="100000">
                                          <p:val>
                                            <p:strVal val="ppt_h"/>
                                          </p:val>
                                        </p:tav>
                                      </p:tavLst>
                                    </p:anim>
                                    <p:animEffect transition="out" filter="fade">
                                      <p:cBhvr>
                                        <p:cTn id="71" dur="2000"/>
                                        <p:tgtEl>
                                          <p:spTgt spid="15"/>
                                        </p:tgtEl>
                                      </p:cBhvr>
                                    </p:animEffect>
                                    <p:set>
                                      <p:cBhvr>
                                        <p:cTn id="72" dur="1" fill="hold">
                                          <p:stCondLst>
                                            <p:cond delay="1999"/>
                                          </p:stCondLst>
                                        </p:cTn>
                                        <p:tgtEl>
                                          <p:spTgt spid="15"/>
                                        </p:tgtEl>
                                        <p:attrNameLst>
                                          <p:attrName>style.visibility</p:attrName>
                                        </p:attrNameLst>
                                      </p:cBhvr>
                                      <p:to>
                                        <p:strVal val="hidden"/>
                                      </p:to>
                                    </p:set>
                                  </p:childTnLst>
                                </p:cTn>
                              </p:par>
                            </p:childTnLst>
                          </p:cTn>
                        </p:par>
                        <p:par>
                          <p:cTn id="73" fill="hold">
                            <p:stCondLst>
                              <p:cond delay="35000"/>
                            </p:stCondLst>
                            <p:childTnLst>
                              <p:par>
                                <p:cTn id="74" presetID="6" presetClass="emph" presetSubtype="0" fill="hold" nodeType="afterEffect">
                                  <p:stCondLst>
                                    <p:cond delay="0"/>
                                  </p:stCondLst>
                                  <p:childTnLst>
                                    <p:animScale>
                                      <p:cBhvr>
                                        <p:cTn id="75" dur="2000" fill="hold"/>
                                        <p:tgtEl>
                                          <p:spTgt spid="16"/>
                                        </p:tgtEl>
                                      </p:cBhvr>
                                      <p:by x="150000" y="150000"/>
                                    </p:animScale>
                                  </p:childTnLst>
                                </p:cTn>
                              </p:par>
                            </p:childTnLst>
                          </p:cTn>
                        </p:par>
                        <p:par>
                          <p:cTn id="76" fill="hold">
                            <p:stCondLst>
                              <p:cond delay="37000"/>
                            </p:stCondLst>
                            <p:childTnLst>
                              <p:par>
                                <p:cTn id="77" presetID="55" presetClass="exit" presetSubtype="0" fill="hold" nodeType="afterEffect">
                                  <p:stCondLst>
                                    <p:cond delay="0"/>
                                  </p:stCondLst>
                                  <p:childTnLst>
                                    <p:anim calcmode="lin" valueType="num">
                                      <p:cBhvr>
                                        <p:cTn id="78" dur="2000"/>
                                        <p:tgtEl>
                                          <p:spTgt spid="16"/>
                                        </p:tgtEl>
                                        <p:attrNameLst>
                                          <p:attrName>ppt_w</p:attrName>
                                        </p:attrNameLst>
                                      </p:cBhvr>
                                      <p:tavLst>
                                        <p:tav tm="0">
                                          <p:val>
                                            <p:strVal val="ppt_w"/>
                                          </p:val>
                                        </p:tav>
                                        <p:tav tm="100000">
                                          <p:val>
                                            <p:strVal val="ppt_w*0.70"/>
                                          </p:val>
                                        </p:tav>
                                      </p:tavLst>
                                    </p:anim>
                                    <p:anim calcmode="lin" valueType="num">
                                      <p:cBhvr>
                                        <p:cTn id="79" dur="2000"/>
                                        <p:tgtEl>
                                          <p:spTgt spid="16"/>
                                        </p:tgtEl>
                                        <p:attrNameLst>
                                          <p:attrName>ppt_h</p:attrName>
                                        </p:attrNameLst>
                                      </p:cBhvr>
                                      <p:tavLst>
                                        <p:tav tm="0">
                                          <p:val>
                                            <p:strVal val="ppt_h"/>
                                          </p:val>
                                        </p:tav>
                                        <p:tav tm="100000">
                                          <p:val>
                                            <p:strVal val="ppt_h"/>
                                          </p:val>
                                        </p:tav>
                                      </p:tavLst>
                                    </p:anim>
                                    <p:animEffect transition="out" filter="fade">
                                      <p:cBhvr>
                                        <p:cTn id="80" dur="2000"/>
                                        <p:tgtEl>
                                          <p:spTgt spid="16"/>
                                        </p:tgtEl>
                                      </p:cBhvr>
                                    </p:animEffect>
                                    <p:set>
                                      <p:cBhvr>
                                        <p:cTn id="81" dur="1" fill="hold">
                                          <p:stCondLst>
                                            <p:cond delay="1999"/>
                                          </p:stCondLst>
                                        </p:cTn>
                                        <p:tgtEl>
                                          <p:spTgt spid="16"/>
                                        </p:tgtEl>
                                        <p:attrNameLst>
                                          <p:attrName>style.visibility</p:attrName>
                                        </p:attrNameLst>
                                      </p:cBhvr>
                                      <p:to>
                                        <p:strVal val="hidden"/>
                                      </p:to>
                                    </p:set>
                                  </p:childTnLst>
                                </p:cTn>
                              </p:par>
                            </p:childTnLst>
                          </p:cTn>
                        </p:par>
                        <p:par>
                          <p:cTn id="82" fill="hold">
                            <p:stCondLst>
                              <p:cond delay="39000"/>
                            </p:stCondLst>
                            <p:childTnLst>
                              <p:par>
                                <p:cTn id="83" presetID="6" presetClass="emph" presetSubtype="0" fill="hold" nodeType="afterEffect">
                                  <p:stCondLst>
                                    <p:cond delay="0"/>
                                  </p:stCondLst>
                                  <p:childTnLst>
                                    <p:animScale>
                                      <p:cBhvr>
                                        <p:cTn id="84" dur="2000" fill="hold"/>
                                        <p:tgtEl>
                                          <p:spTgt spid="17"/>
                                        </p:tgtEl>
                                      </p:cBhvr>
                                      <p:by x="150000" y="150000"/>
                                    </p:animScale>
                                  </p:childTnLst>
                                </p:cTn>
                              </p:par>
                            </p:childTnLst>
                          </p:cTn>
                        </p:par>
                        <p:par>
                          <p:cTn id="85" fill="hold">
                            <p:stCondLst>
                              <p:cond delay="41000"/>
                            </p:stCondLst>
                            <p:childTnLst>
                              <p:par>
                                <p:cTn id="86" presetID="55" presetClass="exit" presetSubtype="0" fill="hold" nodeType="afterEffect">
                                  <p:stCondLst>
                                    <p:cond delay="0"/>
                                  </p:stCondLst>
                                  <p:childTnLst>
                                    <p:anim calcmode="lin" valueType="num">
                                      <p:cBhvr>
                                        <p:cTn id="87" dur="2000"/>
                                        <p:tgtEl>
                                          <p:spTgt spid="17"/>
                                        </p:tgtEl>
                                        <p:attrNameLst>
                                          <p:attrName>ppt_w</p:attrName>
                                        </p:attrNameLst>
                                      </p:cBhvr>
                                      <p:tavLst>
                                        <p:tav tm="0">
                                          <p:val>
                                            <p:strVal val="ppt_w"/>
                                          </p:val>
                                        </p:tav>
                                        <p:tav tm="100000">
                                          <p:val>
                                            <p:strVal val="ppt_w*0.70"/>
                                          </p:val>
                                        </p:tav>
                                      </p:tavLst>
                                    </p:anim>
                                    <p:anim calcmode="lin" valueType="num">
                                      <p:cBhvr>
                                        <p:cTn id="88" dur="2000"/>
                                        <p:tgtEl>
                                          <p:spTgt spid="17"/>
                                        </p:tgtEl>
                                        <p:attrNameLst>
                                          <p:attrName>ppt_h</p:attrName>
                                        </p:attrNameLst>
                                      </p:cBhvr>
                                      <p:tavLst>
                                        <p:tav tm="0">
                                          <p:val>
                                            <p:strVal val="ppt_h"/>
                                          </p:val>
                                        </p:tav>
                                        <p:tav tm="100000">
                                          <p:val>
                                            <p:strVal val="ppt_h"/>
                                          </p:val>
                                        </p:tav>
                                      </p:tavLst>
                                    </p:anim>
                                    <p:animEffect transition="out" filter="fade">
                                      <p:cBhvr>
                                        <p:cTn id="89" dur="2000"/>
                                        <p:tgtEl>
                                          <p:spTgt spid="17"/>
                                        </p:tgtEl>
                                      </p:cBhvr>
                                    </p:animEffect>
                                    <p:set>
                                      <p:cBhvr>
                                        <p:cTn id="90" dur="1" fill="hold">
                                          <p:stCondLst>
                                            <p:cond delay="1999"/>
                                          </p:stCondLst>
                                        </p:cTn>
                                        <p:tgtEl>
                                          <p:spTgt spid="17"/>
                                        </p:tgtEl>
                                        <p:attrNameLst>
                                          <p:attrName>style.visibility</p:attrName>
                                        </p:attrNameLst>
                                      </p:cBhvr>
                                      <p:to>
                                        <p:strVal val="hidden"/>
                                      </p:to>
                                    </p:set>
                                  </p:childTnLst>
                                </p:cTn>
                              </p:par>
                            </p:childTnLst>
                          </p:cTn>
                        </p:par>
                        <p:par>
                          <p:cTn id="91" fill="hold">
                            <p:stCondLst>
                              <p:cond delay="43000"/>
                            </p:stCondLst>
                            <p:childTnLst>
                              <p:par>
                                <p:cTn id="92" presetID="6" presetClass="emph" presetSubtype="0" fill="hold" nodeType="afterEffect">
                                  <p:stCondLst>
                                    <p:cond delay="0"/>
                                  </p:stCondLst>
                                  <p:childTnLst>
                                    <p:animScale>
                                      <p:cBhvr>
                                        <p:cTn id="93" dur="2000" fill="hold"/>
                                        <p:tgtEl>
                                          <p:spTgt spid="11"/>
                                        </p:tgtEl>
                                      </p:cBhvr>
                                      <p:by x="150000" y="150000"/>
                                    </p:animScale>
                                  </p:childTnLst>
                                </p:cTn>
                              </p:par>
                            </p:childTnLst>
                          </p:cTn>
                        </p:par>
                        <p:par>
                          <p:cTn id="94" fill="hold">
                            <p:stCondLst>
                              <p:cond delay="45000"/>
                            </p:stCondLst>
                            <p:childTnLst>
                              <p:par>
                                <p:cTn id="95" presetID="55" presetClass="exit" presetSubtype="0" fill="hold" nodeType="afterEffect">
                                  <p:stCondLst>
                                    <p:cond delay="0"/>
                                  </p:stCondLst>
                                  <p:childTnLst>
                                    <p:anim calcmode="lin" valueType="num">
                                      <p:cBhvr>
                                        <p:cTn id="96" dur="2000"/>
                                        <p:tgtEl>
                                          <p:spTgt spid="11"/>
                                        </p:tgtEl>
                                        <p:attrNameLst>
                                          <p:attrName>ppt_w</p:attrName>
                                        </p:attrNameLst>
                                      </p:cBhvr>
                                      <p:tavLst>
                                        <p:tav tm="0">
                                          <p:val>
                                            <p:strVal val="ppt_w"/>
                                          </p:val>
                                        </p:tav>
                                        <p:tav tm="100000">
                                          <p:val>
                                            <p:strVal val="ppt_w*0.70"/>
                                          </p:val>
                                        </p:tav>
                                      </p:tavLst>
                                    </p:anim>
                                    <p:anim calcmode="lin" valueType="num">
                                      <p:cBhvr>
                                        <p:cTn id="97" dur="2000"/>
                                        <p:tgtEl>
                                          <p:spTgt spid="11"/>
                                        </p:tgtEl>
                                        <p:attrNameLst>
                                          <p:attrName>ppt_h</p:attrName>
                                        </p:attrNameLst>
                                      </p:cBhvr>
                                      <p:tavLst>
                                        <p:tav tm="0">
                                          <p:val>
                                            <p:strVal val="ppt_h"/>
                                          </p:val>
                                        </p:tav>
                                        <p:tav tm="100000">
                                          <p:val>
                                            <p:strVal val="ppt_h"/>
                                          </p:val>
                                        </p:tav>
                                      </p:tavLst>
                                    </p:anim>
                                    <p:animEffect transition="out" filter="fade">
                                      <p:cBhvr>
                                        <p:cTn id="98" dur="2000"/>
                                        <p:tgtEl>
                                          <p:spTgt spid="11"/>
                                        </p:tgtEl>
                                      </p:cBhvr>
                                    </p:animEffect>
                                    <p:set>
                                      <p:cBhvr>
                                        <p:cTn id="99" dur="1" fill="hold">
                                          <p:stCondLst>
                                            <p:cond delay="1999"/>
                                          </p:stCondLst>
                                        </p:cTn>
                                        <p:tgtEl>
                                          <p:spTgt spid="11"/>
                                        </p:tgtEl>
                                        <p:attrNameLst>
                                          <p:attrName>style.visibility</p:attrName>
                                        </p:attrNameLst>
                                      </p:cBhvr>
                                      <p:to>
                                        <p:strVal val="hidden"/>
                                      </p:to>
                                    </p:set>
                                  </p:childTnLst>
                                </p:cTn>
                              </p:par>
                            </p:childTnLst>
                          </p:cTn>
                        </p:par>
                        <p:par>
                          <p:cTn id="100" fill="hold">
                            <p:stCondLst>
                              <p:cond delay="47000"/>
                            </p:stCondLst>
                            <p:childTnLst>
                              <p:par>
                                <p:cTn id="101" presetID="6" presetClass="emph" presetSubtype="0" fill="hold" nodeType="afterEffect">
                                  <p:stCondLst>
                                    <p:cond delay="0"/>
                                  </p:stCondLst>
                                  <p:childTnLst>
                                    <p:animScale>
                                      <p:cBhvr>
                                        <p:cTn id="102" dur="5000" fill="hold"/>
                                        <p:tgtEl>
                                          <p:spTgt spid="716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6933</TotalTime>
  <Words>5401</Words>
  <PresentationFormat>Экран (4:3)</PresentationFormat>
  <Paragraphs>162</Paragraphs>
  <Slides>16</Slides>
  <Notes>12</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Александр  Грин (1880 – 1932 гг.)</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Melchakova_MG</cp:lastModifiedBy>
  <cp:revision>641</cp:revision>
  <dcterms:modified xsi:type="dcterms:W3CDTF">2018-03-26T13:24:49Z</dcterms:modified>
</cp:coreProperties>
</file>