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9" r:id="rId2"/>
    <p:sldId id="256" r:id="rId3"/>
    <p:sldId id="257" r:id="rId4"/>
    <p:sldId id="258" r:id="rId5"/>
    <p:sldId id="260" r:id="rId6"/>
    <p:sldId id="262" r:id="rId7"/>
    <p:sldId id="264" r:id="rId8"/>
    <p:sldId id="275" r:id="rId9"/>
    <p:sldId id="266" r:id="rId10"/>
    <p:sldId id="267" r:id="rId11"/>
    <p:sldId id="270" r:id="rId12"/>
    <p:sldId id="276" r:id="rId13"/>
    <p:sldId id="272" r:id="rId14"/>
    <p:sldId id="274" r:id="rId15"/>
    <p:sldId id="277" r:id="rId16"/>
    <p:sldId id="278" r:id="rId1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29A6A"/>
    <a:srgbClr val="99FF33"/>
    <a:srgbClr val="CCCCFF"/>
    <a:srgbClr val="FFFFCC"/>
    <a:srgbClr val="FFCCCC"/>
    <a:srgbClr val="CC0000"/>
    <a:srgbClr val="3333CC"/>
    <a:srgbClr val="CC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DE37D4-2507-44A3-9DBC-F27F475B719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804E17-27B7-4017-8C1A-13B468E1B24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A05A13-4317-41EB-B8E9-E985AE5C98B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7A4141-6CCA-4503-8EBC-AD3A6F1D51C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DE7C70-9697-44E4-893A-CBE412940E3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3F767F-16E6-431B-BCE7-7C985576E8C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C7E987-AACF-4800-B264-6DD2234A859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488FC2-9BE8-4FF4-BDD3-B8E243F85B8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B588C9-5265-4F33-B2BF-7DEECFA194E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92CD18-8CDD-4E41-9F35-4C7B6E11FD8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371C31-0966-4AD2-83C3-209803E1CE4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FD1DD1C-F745-4132-8288-B20887B69493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im0-tub.yandex.net/i?id=71680723-05" TargetMode="External"/><Relationship Id="rId2" Type="http://schemas.openxmlformats.org/officeDocument/2006/relationships/hyperlink" Target="http://im4-tub.yandex.net/i?id=150264273-12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im3-tub.yandex.net/i?id=118999798-14" TargetMode="External"/><Relationship Id="rId5" Type="http://schemas.openxmlformats.org/officeDocument/2006/relationships/hyperlink" Target="http://im7-tub.yandex.net/i?id=196780693-04" TargetMode="External"/><Relationship Id="rId4" Type="http://schemas.openxmlformats.org/officeDocument/2006/relationships/hyperlink" Target="http://im4-tub.yandex.net/i?id=87254939-05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27088" y="260350"/>
            <a:ext cx="7772400" cy="1470025"/>
          </a:xfrm>
        </p:spPr>
        <p:txBody>
          <a:bodyPr/>
          <a:lstStyle/>
          <a:p>
            <a:r>
              <a:rPr lang="ru-RU" sz="2400" dirty="0">
                <a:solidFill>
                  <a:srgbClr val="3333CC"/>
                </a:solidFill>
              </a:rPr>
              <a:t>КОУ ВО «Бутурлиновская школа-интернат для обучающихся с ОВЗ»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03350" y="2349500"/>
            <a:ext cx="6400800" cy="1752600"/>
          </a:xfrm>
        </p:spPr>
        <p:txBody>
          <a:bodyPr/>
          <a:lstStyle/>
          <a:p>
            <a:r>
              <a:rPr lang="ru-RU">
                <a:solidFill>
                  <a:srgbClr val="CC0000"/>
                </a:solidFill>
              </a:rPr>
              <a:t>Не забывайте своих матерей!</a:t>
            </a:r>
          </a:p>
        </p:txBody>
      </p:sp>
      <p:sp>
        <p:nvSpPr>
          <p:cNvPr id="35844" name="Rectangle 4"/>
          <p:cNvSpPr>
            <a:spLocks noChangeArrowheads="1"/>
          </p:cNvSpPr>
          <p:nvPr/>
        </p:nvSpPr>
        <p:spPr bwMode="auto">
          <a:xfrm>
            <a:off x="4140200" y="5157788"/>
            <a:ext cx="4572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b="1" dirty="0">
                <a:solidFill>
                  <a:srgbClr val="3333CC"/>
                </a:solidFill>
              </a:rPr>
              <a:t>Подготовила: Воспитатель Бойко Галина Ивановна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42" name="Picture 6" descr="поезд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0113" y="692150"/>
            <a:ext cx="2952750" cy="2244725"/>
          </a:xfrm>
          <a:prstGeom prst="rect">
            <a:avLst/>
          </a:prstGeom>
          <a:noFill/>
        </p:spPr>
      </p:pic>
      <p:pic>
        <p:nvPicPr>
          <p:cNvPr id="14343" name="Picture 7" descr="самолёт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140200" y="2924175"/>
            <a:ext cx="4464050" cy="3348038"/>
          </a:xfrm>
          <a:prstGeom prst="rect">
            <a:avLst/>
          </a:prstGeom>
          <a:noFill/>
        </p:spPr>
      </p:pic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250825" y="3695700"/>
            <a:ext cx="3732213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ru-RU" sz="2400" b="1"/>
              <a:t>Из Одессы, Таллина, Игарки,</a:t>
            </a:r>
          </a:p>
          <a:p>
            <a:pPr algn="ctr"/>
            <a:r>
              <a:rPr lang="ru-RU" sz="2400" b="1"/>
              <a:t>Отложив до времени дела,</a:t>
            </a:r>
          </a:p>
        </p:txBody>
      </p:sp>
    </p:spTree>
  </p:cSld>
  <p:clrMapOvr>
    <a:masterClrMapping/>
  </p:clrMapOvr>
  <p:transition>
    <p:fade thruBlk="1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 shadeToTitle="1">
        <a:gradFill rotWithShape="0">
          <a:gsLst>
            <a:gs pos="0">
              <a:srgbClr val="FFCCCC"/>
            </a:gs>
            <a:gs pos="100000">
              <a:srgbClr val="CCCCFF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3" name="Picture 5" descr="у постели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08175" y="1268413"/>
            <a:ext cx="4752975" cy="3213100"/>
          </a:xfrm>
          <a:prstGeom prst="rect">
            <a:avLst/>
          </a:prstGeom>
          <a:noFill/>
        </p:spPr>
      </p:pic>
      <p:sp>
        <p:nvSpPr>
          <p:cNvPr id="17415" name="Rectangle 7"/>
          <p:cNvSpPr>
            <a:spLocks noChangeArrowheads="1"/>
          </p:cNvSpPr>
          <p:nvPr/>
        </p:nvSpPr>
        <p:spPr bwMode="auto">
          <a:xfrm>
            <a:off x="1979613" y="4652963"/>
            <a:ext cx="45720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sz="2400" b="1">
                <a:solidFill>
                  <a:srgbClr val="3333CC"/>
                </a:solidFill>
              </a:rPr>
              <a:t>Дети собрались, да только жалко</a:t>
            </a:r>
          </a:p>
          <a:p>
            <a:pPr algn="ctr"/>
            <a:r>
              <a:rPr lang="ru-RU" sz="2400" b="1">
                <a:solidFill>
                  <a:srgbClr val="3333CC"/>
                </a:solidFill>
              </a:rPr>
              <a:t>У постели, а не у стола.</a:t>
            </a:r>
          </a:p>
        </p:txBody>
      </p:sp>
    </p:spTree>
  </p:cSld>
  <p:clrMapOvr>
    <a:masterClrMapping/>
  </p:clrMapOvr>
  <p:transition>
    <p:pull dir="rd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rotWithShape="0">
          <a:gsLst>
            <a:gs pos="0">
              <a:schemeClr val="bg1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8" name="Picture 4" descr="прости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116013" y="260350"/>
            <a:ext cx="6337300" cy="4484688"/>
          </a:xfrm>
          <a:prstGeom prst="rect">
            <a:avLst/>
          </a:prstGeom>
          <a:noFill/>
        </p:spPr>
      </p:pic>
      <p:sp>
        <p:nvSpPr>
          <p:cNvPr id="26629" name="Rectangle 5"/>
          <p:cNvSpPr>
            <a:spLocks noChangeArrowheads="1"/>
          </p:cNvSpPr>
          <p:nvPr/>
        </p:nvSpPr>
        <p:spPr bwMode="auto">
          <a:xfrm>
            <a:off x="1898650" y="4832350"/>
            <a:ext cx="5100638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ru-RU" sz="2400" b="1">
                <a:solidFill>
                  <a:srgbClr val="FFFFCC"/>
                </a:solidFill>
              </a:rPr>
              <a:t>Гладили морщинистые руки,</a:t>
            </a:r>
          </a:p>
          <a:p>
            <a:pPr algn="ctr"/>
            <a:r>
              <a:rPr lang="ru-RU" sz="2400" b="1">
                <a:solidFill>
                  <a:srgbClr val="FFFFCC"/>
                </a:solidFill>
              </a:rPr>
              <a:t>Мягкую серебряную прядь.</a:t>
            </a:r>
          </a:p>
          <a:p>
            <a:pPr algn="ctr"/>
            <a:r>
              <a:rPr lang="ru-RU" sz="2400" b="1">
                <a:solidFill>
                  <a:srgbClr val="FFFFCC"/>
                </a:solidFill>
              </a:rPr>
              <a:t>Почему же дали вы разлуке</a:t>
            </a:r>
          </a:p>
          <a:p>
            <a:pPr algn="ctr"/>
            <a:r>
              <a:rPr lang="ru-RU" sz="2400" b="1">
                <a:solidFill>
                  <a:srgbClr val="FFFFCC"/>
                </a:solidFill>
              </a:rPr>
              <a:t>Между вами так  надолго стать?</a:t>
            </a:r>
          </a:p>
        </p:txBody>
      </p:sp>
    </p:spTree>
  </p:cSld>
  <p:clrMapOvr>
    <a:masterClrMapping/>
  </p:clrMapOvr>
  <p:transition>
    <p:fade thruBlk="1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61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3249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9462" name="Picture 6" descr="баба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95738" y="571500"/>
            <a:ext cx="4714875" cy="6286500"/>
          </a:xfrm>
          <a:prstGeom prst="rect">
            <a:avLst/>
          </a:prstGeom>
          <a:noFill/>
        </p:spPr>
      </p:pic>
      <p:sp>
        <p:nvSpPr>
          <p:cNvPr id="19463" name="Rectangle 7"/>
          <p:cNvSpPr>
            <a:spLocks noChangeArrowheads="1"/>
          </p:cNvSpPr>
          <p:nvPr/>
        </p:nvSpPr>
        <p:spPr bwMode="auto">
          <a:xfrm>
            <a:off x="395288" y="1804988"/>
            <a:ext cx="3203575" cy="337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ru-RU" sz="2400" b="1">
                <a:solidFill>
                  <a:srgbClr val="FFFFCC"/>
                </a:solidFill>
              </a:rPr>
              <a:t>Мать ждала вас в дождь и в снегопады,</a:t>
            </a:r>
          </a:p>
          <a:p>
            <a:pPr algn="ctr"/>
            <a:r>
              <a:rPr lang="ru-RU" sz="2400" b="1">
                <a:solidFill>
                  <a:srgbClr val="FFFFCC"/>
                </a:solidFill>
              </a:rPr>
              <a:t>В тягостной бессоннице ночей.</a:t>
            </a:r>
          </a:p>
          <a:p>
            <a:pPr algn="ctr"/>
            <a:r>
              <a:rPr lang="ru-RU" sz="2400" b="1">
                <a:solidFill>
                  <a:srgbClr val="FFFFCC"/>
                </a:solidFill>
              </a:rPr>
              <a:t>Разве горя дожидаться надо,</a:t>
            </a:r>
          </a:p>
          <a:p>
            <a:pPr algn="ctr"/>
            <a:r>
              <a:rPr lang="ru-RU" sz="2400" b="1">
                <a:solidFill>
                  <a:srgbClr val="FFFFCC"/>
                </a:solidFill>
              </a:rPr>
              <a:t>Чтоб приехать к матери своей?! </a:t>
            </a:r>
          </a:p>
        </p:txBody>
      </p:sp>
    </p:spTree>
  </p:cSld>
  <p:clrMapOvr>
    <a:masterClrMapping/>
  </p:clrMapOvr>
  <p:transition>
    <p:strips dir="rd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rotWithShape="0">
          <a:gsLst>
            <a:gs pos="0">
              <a:srgbClr val="99FF33"/>
            </a:gs>
            <a:gs pos="100000">
              <a:srgbClr val="99CCFF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баба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16463" y="620713"/>
            <a:ext cx="3810000" cy="5715000"/>
          </a:xfrm>
          <a:prstGeom prst="rect">
            <a:avLst/>
          </a:prstGeom>
          <a:noFill/>
        </p:spPr>
      </p:pic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468313" y="2124075"/>
            <a:ext cx="3816350" cy="326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ru-RU" sz="2400" b="1">
                <a:solidFill>
                  <a:srgbClr val="3333CC"/>
                </a:solidFill>
              </a:rPr>
              <a:t>Неужели только телеграммы</a:t>
            </a:r>
          </a:p>
          <a:p>
            <a:pPr algn="ctr"/>
            <a:r>
              <a:rPr lang="ru-RU" sz="2400" b="1">
                <a:solidFill>
                  <a:srgbClr val="3333CC"/>
                </a:solidFill>
              </a:rPr>
              <a:t>Привели вас к скорым поездам?</a:t>
            </a:r>
          </a:p>
          <a:p>
            <a:pPr algn="ctr"/>
            <a:r>
              <a:rPr lang="ru-RU" sz="2800" b="1">
                <a:solidFill>
                  <a:srgbClr val="3333CC"/>
                </a:solidFill>
              </a:rPr>
              <a:t>Слушайте! Пока у вас есть мамы,</a:t>
            </a:r>
          </a:p>
          <a:p>
            <a:pPr algn="ctr"/>
            <a:r>
              <a:rPr lang="ru-RU" sz="2800" b="1">
                <a:solidFill>
                  <a:srgbClr val="3333CC"/>
                </a:solidFill>
              </a:rPr>
              <a:t>Приезжайте к ним без телеграмм!!!</a:t>
            </a:r>
          </a:p>
        </p:txBody>
      </p:sp>
    </p:spTree>
  </p:cSld>
  <p:clrMapOvr>
    <a:masterClrMapping/>
  </p:clrMapOvr>
  <p:transition>
    <p:comb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rotWithShape="0">
          <a:gsLst>
            <a:gs pos="0">
              <a:srgbClr val="FFFFCC"/>
            </a:gs>
            <a:gs pos="100000">
              <a:srgbClr val="CCEC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7" name="Picture 5" descr="прости 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5650" y="549275"/>
            <a:ext cx="7507288" cy="5621338"/>
          </a:xfrm>
          <a:prstGeom prst="rect">
            <a:avLst/>
          </a:prstGeom>
          <a:noFill/>
        </p:spPr>
      </p:pic>
    </p:spTree>
  </p:cSld>
  <p:clrMapOvr>
    <a:masterClrMapping/>
  </p:clrMapOvr>
  <p:transition>
    <p:fade thruBlk="1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2205038"/>
            <a:ext cx="8229600" cy="1143000"/>
          </a:xfrm>
        </p:spPr>
        <p:txBody>
          <a:bodyPr/>
          <a:lstStyle/>
          <a:p>
            <a:pPr algn="l"/>
            <a:br>
              <a:rPr lang="ru-RU" sz="2000"/>
            </a:br>
            <a:r>
              <a:rPr lang="ru-RU" sz="1600" b="1"/>
              <a:t>Использованные материалы и Интернет-ресурсы</a:t>
            </a:r>
            <a:br>
              <a:rPr lang="ru-RU" sz="1600" b="1"/>
            </a:br>
            <a:r>
              <a:rPr lang="ru-RU"/>
              <a:t> </a:t>
            </a:r>
            <a:r>
              <a:rPr lang="ru-RU" sz="1600"/>
              <a:t>стихотворение Аалы Токомбаева (1904 — 1988)</a:t>
            </a:r>
            <a:br>
              <a:rPr lang="ru-RU"/>
            </a:br>
            <a:r>
              <a:rPr lang="ru-RU" sz="2000">
                <a:hlinkClick r:id="rId2"/>
              </a:rPr>
              <a:t>http://im4-tub.yandex.net/i?id=150264273-12</a:t>
            </a:r>
            <a:br>
              <a:rPr lang="ru-RU" sz="2000"/>
            </a:br>
            <a:r>
              <a:rPr lang="ru-RU" sz="2000">
                <a:hlinkClick r:id="rId3"/>
              </a:rPr>
              <a:t>http://im0-tub.yandex.net/i?id=71680723-05</a:t>
            </a:r>
            <a:br>
              <a:rPr lang="ru-RU" sz="2000"/>
            </a:br>
            <a:r>
              <a:rPr lang="ru-RU" sz="2000">
                <a:hlinkClick r:id="rId4"/>
              </a:rPr>
              <a:t>http://im4-tub.yandex.net/i?id=87254939-05</a:t>
            </a:r>
            <a:br>
              <a:rPr lang="ru-RU" sz="2000"/>
            </a:br>
            <a:r>
              <a:rPr lang="ru-RU" sz="2000">
                <a:hlinkClick r:id="rId5"/>
              </a:rPr>
              <a:t>http://im7-tub.yandex.net/i?id=196780693-04</a:t>
            </a:r>
            <a:br>
              <a:rPr lang="ru-RU" sz="2000"/>
            </a:br>
            <a:r>
              <a:rPr lang="ru-RU" sz="2000">
                <a:hlinkClick r:id="rId6"/>
              </a:rPr>
              <a:t>http://im3-tub.yandex.net/i?id=118999798-14</a:t>
            </a:r>
            <a:br>
              <a:rPr lang="ru-RU" sz="2000"/>
            </a:br>
            <a:br>
              <a:rPr lang="ru-RU" sz="2000"/>
            </a:br>
            <a:endParaRPr lang="ru-RU" sz="20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rgbClr val="99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7" name="Rectangle 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/>
              <a:t>Выполнила учитель начальных классов МОУ СОШ№47 гУлан-Удэ</a:t>
            </a:r>
            <a:br>
              <a:rPr lang="ru-RU" sz="2000"/>
            </a:br>
            <a:r>
              <a:rPr lang="ru-RU" sz="2000"/>
              <a:t>Дряхлоыва Е.Л.</a:t>
            </a:r>
          </a:p>
        </p:txBody>
      </p:sp>
      <p:sp>
        <p:nvSpPr>
          <p:cNvPr id="2058" name="Rectangle 10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2" name="Picture 4" descr="цветы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3850" y="476250"/>
            <a:ext cx="8569325" cy="5903913"/>
          </a:xfrm>
          <a:prstGeom prst="rect">
            <a:avLst/>
          </a:prstGeom>
          <a:noFill/>
        </p:spPr>
      </p:pic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1692275" y="908050"/>
            <a:ext cx="5270500" cy="3381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sz="5400" b="1" i="1">
                <a:solidFill>
                  <a:srgbClr val="CC0066"/>
                </a:solidFill>
                <a:latin typeface="Arial Black" pitchFamily="34" charset="0"/>
              </a:rPr>
              <a:t>НЕ ЗАБЫВАЙТЕ СВОИХ МАТЕРЕЙ!</a:t>
            </a:r>
          </a:p>
        </p:txBody>
      </p:sp>
    </p:spTree>
  </p:cSld>
  <p:clrMapOvr>
    <a:masterClrMapping/>
  </p:clrMapOvr>
  <p:transition>
    <p:wedg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rotWithShape="0">
          <a:gsLst>
            <a:gs pos="0">
              <a:srgbClr val="CCFF33"/>
            </a:gs>
            <a:gs pos="100000">
              <a:srgbClr val="99FFC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7" name="Picture 5" descr="баба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50825" y="476250"/>
            <a:ext cx="4286250" cy="5715000"/>
          </a:xfrm>
          <a:prstGeom prst="rect">
            <a:avLst/>
          </a:prstGeom>
          <a:noFill/>
        </p:spPr>
      </p:pic>
      <p:sp>
        <p:nvSpPr>
          <p:cNvPr id="3082" name="Rectangle 10"/>
          <p:cNvSpPr>
            <a:spLocks noChangeArrowheads="1"/>
          </p:cNvSpPr>
          <p:nvPr/>
        </p:nvSpPr>
        <p:spPr bwMode="auto">
          <a:xfrm>
            <a:off x="5076825" y="1989138"/>
            <a:ext cx="3014663" cy="337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ru-RU" sz="2400" b="1">
                <a:solidFill>
                  <a:srgbClr val="3333CC"/>
                </a:solidFill>
              </a:rPr>
              <a:t>По ночам звучит надрывный кашель</a:t>
            </a:r>
          </a:p>
          <a:p>
            <a:pPr algn="ctr"/>
            <a:r>
              <a:rPr lang="ru-RU" sz="2400" b="1">
                <a:solidFill>
                  <a:srgbClr val="3333CC"/>
                </a:solidFill>
              </a:rPr>
              <a:t>Старенькая женщина слегла…</a:t>
            </a:r>
          </a:p>
          <a:p>
            <a:pPr algn="ctr"/>
            <a:r>
              <a:rPr lang="ru-RU" sz="2400" b="1">
                <a:solidFill>
                  <a:srgbClr val="3333CC"/>
                </a:solidFill>
              </a:rPr>
              <a:t>Много лет она в квартире нашей</a:t>
            </a:r>
          </a:p>
          <a:p>
            <a:pPr algn="ctr"/>
            <a:r>
              <a:rPr lang="ru-RU" sz="2400" b="1">
                <a:solidFill>
                  <a:srgbClr val="3333CC"/>
                </a:solidFill>
              </a:rPr>
              <a:t>Одиноко в комнате жила.</a:t>
            </a:r>
          </a:p>
        </p:txBody>
      </p:sp>
    </p:spTree>
  </p:cSld>
  <p:clrMapOvr>
    <a:masterClrMapping/>
  </p:clrMapOvr>
  <p:transition>
    <p:wipe dir="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rotWithShape="0">
          <a:gsLst>
            <a:gs pos="0">
              <a:srgbClr val="FFFFCC"/>
            </a:gs>
            <a:gs pos="100000">
              <a:srgbClr val="FF99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4" name="Picture 4" descr="баба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32363" y="620713"/>
            <a:ext cx="3810000" cy="5715000"/>
          </a:xfrm>
          <a:prstGeom prst="rect">
            <a:avLst/>
          </a:prstGeom>
          <a:noFill/>
        </p:spPr>
      </p:pic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755650" y="1916113"/>
            <a:ext cx="3573463" cy="337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ru-RU" sz="2400" b="1">
                <a:solidFill>
                  <a:srgbClr val="3333CC"/>
                </a:solidFill>
              </a:rPr>
              <a:t>Письма были, только очень редко,</a:t>
            </a:r>
          </a:p>
          <a:p>
            <a:pPr algn="ctr"/>
            <a:r>
              <a:rPr lang="ru-RU" sz="2400" b="1">
                <a:solidFill>
                  <a:srgbClr val="3333CC"/>
                </a:solidFill>
              </a:rPr>
              <a:t>И тогда, не замечая нас,</a:t>
            </a:r>
          </a:p>
          <a:p>
            <a:pPr algn="ctr"/>
            <a:r>
              <a:rPr lang="ru-RU" sz="2400" b="1">
                <a:solidFill>
                  <a:srgbClr val="3333CC"/>
                </a:solidFill>
              </a:rPr>
              <a:t>Все ходила и шептала: «Детки, Вам ко мне</a:t>
            </a:r>
          </a:p>
          <a:p>
            <a:pPr algn="ctr"/>
            <a:r>
              <a:rPr lang="ru-RU" sz="2400" b="1">
                <a:solidFill>
                  <a:srgbClr val="3333CC"/>
                </a:solidFill>
              </a:rPr>
              <a:t>Собраться хоть бы раз.</a:t>
            </a:r>
          </a:p>
        </p:txBody>
      </p:sp>
    </p:spTree>
  </p:cSld>
  <p:clrMapOvr>
    <a:masterClrMapping/>
  </p:clrMapOvr>
  <p:transition>
    <p:push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rotWithShape="0">
          <a:gsLst>
            <a:gs pos="0">
              <a:srgbClr val="99FFCC"/>
            </a:gs>
            <a:gs pos="100000">
              <a:srgbClr val="FFCCFF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3" name="Picture 5" descr="прости меня мать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03350" y="333375"/>
            <a:ext cx="6554788" cy="4354513"/>
          </a:xfrm>
          <a:prstGeom prst="rect">
            <a:avLst/>
          </a:prstGeom>
          <a:noFill/>
        </p:spPr>
      </p:pic>
      <p:sp>
        <p:nvSpPr>
          <p:cNvPr id="7174" name="Rectangle 6"/>
          <p:cNvSpPr>
            <a:spLocks noChangeArrowheads="1"/>
          </p:cNvSpPr>
          <p:nvPr/>
        </p:nvSpPr>
        <p:spPr bwMode="auto">
          <a:xfrm>
            <a:off x="1965325" y="5010150"/>
            <a:ext cx="4983163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ru-RU" sz="2000" b="1">
                <a:solidFill>
                  <a:srgbClr val="3333CC"/>
                </a:solidFill>
              </a:rPr>
              <a:t>Ваша мать согнулась, поседела,</a:t>
            </a:r>
          </a:p>
          <a:p>
            <a:pPr algn="ctr"/>
            <a:r>
              <a:rPr lang="ru-RU" sz="2000" b="1">
                <a:solidFill>
                  <a:srgbClr val="3333CC"/>
                </a:solidFill>
              </a:rPr>
              <a:t>Что ж поделать - старость подошла…</a:t>
            </a:r>
          </a:p>
          <a:p>
            <a:pPr algn="ctr"/>
            <a:r>
              <a:rPr lang="ru-RU" sz="2000" b="1">
                <a:solidFill>
                  <a:srgbClr val="3333CC"/>
                </a:solidFill>
              </a:rPr>
              <a:t>Как бы хорошо мы посидели</a:t>
            </a:r>
          </a:p>
          <a:p>
            <a:pPr algn="ctr"/>
            <a:r>
              <a:rPr lang="ru-RU" sz="2000" b="1">
                <a:solidFill>
                  <a:srgbClr val="3333CC"/>
                </a:solidFill>
              </a:rPr>
              <a:t>Рядышком у нашего стола.</a:t>
            </a:r>
          </a:p>
          <a:p>
            <a:pPr algn="ctr" eaLnBrk="0" hangingPunct="0"/>
            <a:endParaRPr lang="ru-RU" sz="2000" b="1">
              <a:solidFill>
                <a:srgbClr val="3333CC"/>
              </a:solidFill>
            </a:endParaRPr>
          </a:p>
        </p:txBody>
      </p:sp>
    </p:spTree>
  </p:cSld>
  <p:clrMapOvr>
    <a:masterClrMapping/>
  </p:clrMapOvr>
  <p:transition>
    <p:push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33375"/>
            <a:ext cx="9144000" cy="661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220" name="Picture 4" descr="баба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9388" y="620713"/>
            <a:ext cx="4725987" cy="5400675"/>
          </a:xfrm>
          <a:prstGeom prst="rect">
            <a:avLst/>
          </a:prstGeom>
          <a:noFill/>
        </p:spPr>
      </p:pic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5076825" y="1776413"/>
            <a:ext cx="3671888" cy="301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ru-RU" sz="2400" b="1">
                <a:solidFill>
                  <a:srgbClr val="3333CC"/>
                </a:solidFill>
              </a:rPr>
              <a:t>Вы под этот стол пешком ходили,</a:t>
            </a:r>
          </a:p>
          <a:p>
            <a:pPr algn="ctr"/>
            <a:r>
              <a:rPr lang="ru-RU" sz="2400" b="1">
                <a:solidFill>
                  <a:srgbClr val="3333CC"/>
                </a:solidFill>
              </a:rPr>
              <a:t>В праздник пели песни до зари,</a:t>
            </a:r>
          </a:p>
          <a:p>
            <a:pPr algn="ctr"/>
            <a:r>
              <a:rPr lang="ru-RU" sz="2400" b="1">
                <a:solidFill>
                  <a:srgbClr val="3333CC"/>
                </a:solidFill>
              </a:rPr>
              <a:t>А потом разъехались, уплыли,</a:t>
            </a:r>
          </a:p>
          <a:p>
            <a:pPr algn="ctr"/>
            <a:r>
              <a:rPr lang="ru-RU" sz="2400" b="1">
                <a:solidFill>
                  <a:srgbClr val="3333CC"/>
                </a:solidFill>
              </a:rPr>
              <a:t>Улетели…Вот и собери!..»</a:t>
            </a:r>
          </a:p>
        </p:txBody>
      </p:sp>
    </p:spTree>
  </p:cSld>
  <p:clrMapOvr>
    <a:masterClrMapping/>
  </p:clrMapOvr>
  <p:transition>
    <p:fade thruBlk="1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70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51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274" name="Picture 10" descr="пешком1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84213" y="549275"/>
            <a:ext cx="7620000" cy="5715000"/>
          </a:xfrm>
          <a:prstGeom prst="rect">
            <a:avLst/>
          </a:prstGeom>
          <a:noFill/>
        </p:spPr>
      </p:pic>
    </p:spTree>
  </p:cSld>
  <p:clrMapOvr>
    <a:masterClrMapping/>
  </p:clrMapOvr>
  <p:transition>
    <p:comb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4" name="Picture 4" descr="прощание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97000" y="1041400"/>
            <a:ext cx="6350000" cy="4775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8" name="Picture 6" descr="машина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5650" y="1125538"/>
            <a:ext cx="4826000" cy="4464050"/>
          </a:xfrm>
          <a:prstGeom prst="rect">
            <a:avLst/>
          </a:prstGeom>
          <a:noFill/>
        </p:spPr>
      </p:pic>
      <p:sp>
        <p:nvSpPr>
          <p:cNvPr id="13319" name="Rectangle 7"/>
          <p:cNvSpPr>
            <a:spLocks noChangeArrowheads="1"/>
          </p:cNvSpPr>
          <p:nvPr/>
        </p:nvSpPr>
        <p:spPr bwMode="auto">
          <a:xfrm>
            <a:off x="5724525" y="1516063"/>
            <a:ext cx="3022600" cy="337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ru-RU" sz="2400" b="1">
                <a:solidFill>
                  <a:srgbClr val="3333CC"/>
                </a:solidFill>
              </a:rPr>
              <a:t>Заболела мать. И той же ночью</a:t>
            </a:r>
          </a:p>
          <a:p>
            <a:pPr algn="ctr"/>
            <a:r>
              <a:rPr lang="ru-RU" sz="2400" b="1">
                <a:solidFill>
                  <a:srgbClr val="3333CC"/>
                </a:solidFill>
              </a:rPr>
              <a:t>Телеграф не уставал стучать:</a:t>
            </a:r>
          </a:p>
          <a:p>
            <a:pPr algn="ctr"/>
            <a:r>
              <a:rPr lang="ru-RU" sz="2400" b="1">
                <a:solidFill>
                  <a:srgbClr val="3333CC"/>
                </a:solidFill>
              </a:rPr>
              <a:t>«Дети, срочно! Дети очень срочно!</a:t>
            </a:r>
          </a:p>
          <a:p>
            <a:pPr algn="ctr"/>
            <a:r>
              <a:rPr lang="ru-RU" sz="2400" b="1">
                <a:solidFill>
                  <a:srgbClr val="3333CC"/>
                </a:solidFill>
              </a:rPr>
              <a:t>Приезжайте! Заболела мать!»</a:t>
            </a:r>
          </a:p>
        </p:txBody>
      </p:sp>
    </p:spTree>
  </p:cSld>
  <p:clrMapOvr>
    <a:masterClrMapping/>
  </p:clrMapOvr>
  <p:transition>
    <p:fade thruBlk="1"/>
  </p:transition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175</TotalTime>
  <Words>253</Words>
  <Application>Microsoft Office PowerPoint</Application>
  <PresentationFormat>Экран (4:3)</PresentationFormat>
  <Paragraphs>42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9" baseType="lpstr">
      <vt:lpstr>Arial</vt:lpstr>
      <vt:lpstr>Arial Black</vt:lpstr>
      <vt:lpstr>Оформление по умолчанию</vt:lpstr>
      <vt:lpstr>КОУ ВО «Бутурлиновская школа-интернат для обучающихся с ОВЗ»</vt:lpstr>
      <vt:lpstr>Выполнила учитель начальных классов МОУ СОШ№47 гУлан-Удэ Дряхлоыва Е.Л.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Использованные материалы и Интернет-ресурсы  стихотворение Аалы Токомбаева (1904 — 1988) http://im4-tub.yandex.net/i?id=150264273-12 http://im0-tub.yandex.net/i?id=71680723-05 http://im4-tub.yandex.net/i?id=87254939-05 http://im7-tub.yandex.net/i?id=196780693-04 http://im3-tub.yandex.net/i?id=118999798-14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Виктор Андреевич</dc:creator>
  <cp:lastModifiedBy>User</cp:lastModifiedBy>
  <cp:revision>30</cp:revision>
  <dcterms:created xsi:type="dcterms:W3CDTF">2010-11-23T10:01:38Z</dcterms:created>
  <dcterms:modified xsi:type="dcterms:W3CDTF">2021-11-18T09:16:58Z</dcterms:modified>
</cp:coreProperties>
</file>