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ink/ink1.xml" ContentType="application/inkml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84" r:id="rId5"/>
    <p:sldId id="265" r:id="rId6"/>
    <p:sldId id="261" r:id="rId7"/>
    <p:sldId id="262" r:id="rId8"/>
    <p:sldId id="279" r:id="rId9"/>
    <p:sldId id="259" r:id="rId10"/>
    <p:sldId id="283" r:id="rId11"/>
    <p:sldId id="286" r:id="rId12"/>
    <p:sldId id="263" r:id="rId13"/>
    <p:sldId id="264" r:id="rId14"/>
    <p:sldId id="285" r:id="rId15"/>
    <p:sldId id="280" r:id="rId16"/>
    <p:sldId id="287" r:id="rId17"/>
    <p:sldId id="267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00"/>
    <a:srgbClr val="FF99CC"/>
    <a:srgbClr val="85FBF5"/>
    <a:srgbClr val="FFFFCC"/>
    <a:srgbClr val="77777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963.73529" units="1/cm"/>
          <inkml:channelProperty channel="Y" name="resolution" value="1213.59265" units="1/cm"/>
          <inkml:channelProperty channel="F" name="resolution" value="1065.625" units="1/dev"/>
          <inkml:channelProperty channel="T" name="resolution" value="1" units="1/dev"/>
        </inkml:channelProperties>
      </inkml:inkSource>
      <inkml:timestamp xml:id="ts0" timeString="2022-04-26T10:49:58.9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495 17026 512 0,'0'0'0'0,"0"0"0"0,20 18 0 15,-20 3 0-15,0-21 0 0,0 0 0 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6A71D-C736-4634-AF9A-A33BDC1582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5D227-702C-4EDE-A3B7-7ACC6FE8F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67BC-8A59-4913-BE17-44D900C8E3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05F54-D10E-4EC2-AE3D-33C44164C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19BDC-0E27-43B2-8F4F-F4C5AEE1D5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37DD3-9F00-42D7-9091-E47CE3E008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185E2-D2B2-4166-8A8A-A712495574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13882-72D8-4A66-9375-E827E8420E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AADDD-21BA-464D-B7A4-3D744F45B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DE2DB-F782-4DFC-A05A-29C136AAB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E6BA3-9DCF-4765-8A1E-4970AE66E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07A639D-CD54-44D3-BF1C-9518D7576D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3"/>
          <p:cNvSpPr>
            <a:spLocks noChangeArrowheads="1"/>
          </p:cNvSpPr>
          <p:nvPr/>
        </p:nvSpPr>
        <p:spPr bwMode="auto">
          <a:xfrm>
            <a:off x="381000" y="228600"/>
            <a:ext cx="8458200" cy="6172200"/>
          </a:xfrm>
          <a:prstGeom prst="foldedCorner">
            <a:avLst>
              <a:gd name="adj" fmla="val 23069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sz="4800" dirty="0"/>
          </a:p>
        </p:txBody>
      </p:sp>
      <p:pic>
        <p:nvPicPr>
          <p:cNvPr id="2051" name="Picture 17" descr="MC900432586[1]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07720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9" descr="MC900432586[1]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100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2209800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«ВТОРАЯ  ЖИЗНЬ»</a:t>
            </a:r>
            <a:br>
              <a:rPr lang="ru-RU" b="1" i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ненужных вещей</a:t>
            </a:r>
            <a:r>
              <a:rPr lang="ru-RU" b="1" i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724400" y="3352800"/>
            <a:ext cx="3810000" cy="2286000"/>
          </a:xfrm>
        </p:spPr>
        <p:txBody>
          <a:bodyPr/>
          <a:lstStyle/>
          <a:p>
            <a:pPr eaLnBrk="1" hangingPunct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Выполнили: ученики </a:t>
            </a:r>
          </a:p>
          <a:p>
            <a:pPr eaLnBrk="1" hangingPunct="1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9 «а» класса, </a:t>
            </a:r>
          </a:p>
          <a:p>
            <a:pPr eaLnBrk="1" hangingPunct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классный руководитель Вяткина Екатерина Борисовна</a:t>
            </a:r>
          </a:p>
          <a:p>
            <a:pPr eaLnBrk="1" hangingPunct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ГКОУ С(К)ОШИ</a:t>
            </a:r>
          </a:p>
          <a:p>
            <a:pPr eaLnBrk="1" hangingPunct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2022 г.</a:t>
            </a:r>
          </a:p>
        </p:txBody>
      </p:sp>
      <p:pic>
        <p:nvPicPr>
          <p:cNvPr id="2" name="es_sirens-dance">
            <a:hlinkClick r:id="" action="ppaction://media"/>
            <a:extLst>
              <a:ext uri="{FF2B5EF4-FFF2-40B4-BE49-F238E27FC236}">
                <a16:creationId xmlns:a16="http://schemas.microsoft.com/office/drawing/2014/main" xmlns="" id="{F252FB02-B019-49FE-B0A5-9CCE31C198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14350" y="568642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D65C0488-22F4-4091-B6CF-5B2F0116212D}"/>
                  </a:ext>
                </a:extLst>
              </p14:cNvPr>
              <p14:cNvContentPartPr/>
              <p14:nvPr/>
            </p14:nvContentPartPr>
            <p14:xfrm>
              <a:off x="178200" y="6129360"/>
              <a:ext cx="7560" cy="14400"/>
            </p14:xfrm>
          </p:contentPart>
        </mc:Choice>
        <mc:Fallback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xmlns="" id="{D65C0488-22F4-4091-B6CF-5B2F0116212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8840" y="6120000"/>
                <a:ext cx="26280" cy="33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0"/>
          <p:cNvSpPr>
            <a:spLocks noChangeArrowheads="1"/>
          </p:cNvSpPr>
          <p:nvPr/>
        </p:nvSpPr>
        <p:spPr bwMode="auto">
          <a:xfrm>
            <a:off x="559594" y="457200"/>
            <a:ext cx="8001000" cy="5638800"/>
          </a:xfrm>
          <a:prstGeom prst="foldedCorner">
            <a:avLst>
              <a:gd name="adj" fmla="val 23069"/>
            </a:avLst>
          </a:prstGeom>
          <a:solidFill>
            <a:srgbClr val="85FBF5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2000" b="1" i="1" dirty="0"/>
          </a:p>
          <a:p>
            <a:pPr algn="ctr"/>
            <a:endParaRPr lang="ru-RU" sz="2000" b="1" i="1" dirty="0"/>
          </a:p>
          <a:p>
            <a:pPr algn="ctr"/>
            <a:r>
              <a:rPr lang="ru-RU" sz="2000" b="1" i="1" dirty="0"/>
              <a:t>Журнальный столик и шкаф</a:t>
            </a:r>
          </a:p>
        </p:txBody>
      </p:sp>
      <p:pic>
        <p:nvPicPr>
          <p:cNvPr id="6147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53200" y="228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990600" y="457200"/>
            <a:ext cx="739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/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9200" y="228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8865"/>
            <a:ext cx="3276600" cy="4186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325" y="912167"/>
            <a:ext cx="340995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9669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0"/>
          <p:cNvSpPr>
            <a:spLocks noChangeArrowheads="1"/>
          </p:cNvSpPr>
          <p:nvPr/>
        </p:nvSpPr>
        <p:spPr bwMode="auto">
          <a:xfrm>
            <a:off x="559594" y="457200"/>
            <a:ext cx="8001000" cy="5638800"/>
          </a:xfrm>
          <a:prstGeom prst="foldedCorner">
            <a:avLst>
              <a:gd name="adj" fmla="val 23069"/>
            </a:avLst>
          </a:prstGeom>
          <a:solidFill>
            <a:srgbClr val="85FBF5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2000" b="1" i="1" dirty="0"/>
          </a:p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Короба для хранения вещей и обуви</a:t>
            </a:r>
          </a:p>
        </p:txBody>
      </p:sp>
      <p:pic>
        <p:nvPicPr>
          <p:cNvPr id="6147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53200" y="228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990600" y="457200"/>
            <a:ext cx="739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/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9200" y="228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990600"/>
            <a:ext cx="2973387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8888" y="918866"/>
            <a:ext cx="4622006" cy="3788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15669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10"/>
          <p:cNvSpPr>
            <a:spLocks noChangeArrowheads="1"/>
          </p:cNvSpPr>
          <p:nvPr/>
        </p:nvSpPr>
        <p:spPr bwMode="auto">
          <a:xfrm>
            <a:off x="505471" y="469900"/>
            <a:ext cx="8077200" cy="5638800"/>
          </a:xfrm>
          <a:prstGeom prst="foldedCorner">
            <a:avLst>
              <a:gd name="adj" fmla="val 23069"/>
            </a:avLst>
          </a:prstGeom>
          <a:solidFill>
            <a:srgbClr val="85FBF5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8195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53200" y="228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4400" y="228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4" y="990600"/>
            <a:ext cx="3514726" cy="407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37396">
            <a:off x="1379770" y="732801"/>
            <a:ext cx="3008709" cy="2491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87" y="3243364"/>
            <a:ext cx="3133725" cy="2852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9708" y="2718208"/>
            <a:ext cx="2432588" cy="3162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/>
          <p:cNvSpPr>
            <a:spLocks noChangeArrowheads="1"/>
          </p:cNvSpPr>
          <p:nvPr/>
        </p:nvSpPr>
        <p:spPr bwMode="auto">
          <a:xfrm>
            <a:off x="609600" y="533400"/>
            <a:ext cx="7924800" cy="5638800"/>
          </a:xfrm>
          <a:prstGeom prst="foldedCorner">
            <a:avLst>
              <a:gd name="adj" fmla="val 23069"/>
            </a:avLst>
          </a:prstGeom>
          <a:solidFill>
            <a:srgbClr val="85FBF5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/>
              <a:t>                                                    </a:t>
            </a:r>
            <a:r>
              <a:rPr lang="ru-RU" sz="2000" b="1" i="1" dirty="0" err="1">
                <a:solidFill>
                  <a:srgbClr val="FF0000"/>
                </a:solidFill>
              </a:rPr>
              <a:t>Салфетницы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9224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15200" y="152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95400" y="152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57" y="652670"/>
            <a:ext cx="33528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210339"/>
            <a:ext cx="3352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665922"/>
            <a:ext cx="36576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/>
          <p:cNvSpPr>
            <a:spLocks noChangeArrowheads="1"/>
          </p:cNvSpPr>
          <p:nvPr/>
        </p:nvSpPr>
        <p:spPr bwMode="auto">
          <a:xfrm>
            <a:off x="349250" y="541436"/>
            <a:ext cx="7924800" cy="5638800"/>
          </a:xfrm>
          <a:prstGeom prst="foldedCorner">
            <a:avLst>
              <a:gd name="adj" fmla="val 23069"/>
            </a:avLst>
          </a:prstGeom>
          <a:solidFill>
            <a:srgbClr val="85FBF5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/>
              <a:t>                  </a:t>
            </a: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  <a:p>
            <a:pPr algn="ctr"/>
            <a:r>
              <a:rPr lang="ru-RU" sz="2000" b="1" i="1" dirty="0" err="1">
                <a:solidFill>
                  <a:srgbClr val="FF0000"/>
                </a:solidFill>
              </a:rPr>
              <a:t>Фруктницы</a:t>
            </a:r>
            <a:endParaRPr lang="ru-RU" sz="2000" b="1" i="1" dirty="0">
              <a:solidFill>
                <a:srgbClr val="FF0000"/>
              </a:solidFill>
            </a:endParaRP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9224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15200" y="152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95400" y="152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677764"/>
            <a:ext cx="3886200" cy="246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50" y="3287317"/>
            <a:ext cx="2635249" cy="2656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254" y="3314956"/>
            <a:ext cx="3695700" cy="235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61897" y="541436"/>
            <a:ext cx="2857501" cy="3418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EA2B4F-C99A-4945-A164-47D01EFD4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462" y="3287317"/>
            <a:ext cx="3695700" cy="235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53971BD-2032-4C2E-BE41-4B9A9DE67A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6859" y="2800764"/>
            <a:ext cx="2725148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9583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0"/>
          <p:cNvSpPr>
            <a:spLocks noChangeArrowheads="1"/>
          </p:cNvSpPr>
          <p:nvPr/>
        </p:nvSpPr>
        <p:spPr bwMode="auto">
          <a:xfrm>
            <a:off x="381000" y="1013619"/>
            <a:ext cx="8458200" cy="5638800"/>
          </a:xfrm>
          <a:prstGeom prst="foldedCorner">
            <a:avLst>
              <a:gd name="adj" fmla="val 23069"/>
            </a:avLst>
          </a:prstGeom>
          <a:solidFill>
            <a:srgbClr val="85FBF5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dirty="0"/>
              <a:t>                                                             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/>
              <a:t>                                           </a:t>
            </a:r>
            <a:r>
              <a:rPr lang="ru-RU" sz="2000" b="1" i="1" dirty="0">
                <a:solidFill>
                  <a:srgbClr val="FF0000"/>
                </a:solidFill>
              </a:rPr>
              <a:t>Бутылочки из-под компота,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                                                    кетчупа и сока обкручены пряжей, 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                            «посаженной» на клей.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1036638"/>
          </a:xfrm>
        </p:spPr>
        <p:txBody>
          <a:bodyPr/>
          <a:lstStyle/>
          <a:p>
            <a:pPr>
              <a:defRPr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3320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15200" y="533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457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19200"/>
            <a:ext cx="36576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0"/>
          <p:cNvSpPr>
            <a:spLocks noChangeArrowheads="1"/>
          </p:cNvSpPr>
          <p:nvPr/>
        </p:nvSpPr>
        <p:spPr bwMode="auto">
          <a:xfrm>
            <a:off x="457200" y="609600"/>
            <a:ext cx="8305800" cy="5867400"/>
          </a:xfrm>
          <a:prstGeom prst="foldedCorner">
            <a:avLst>
              <a:gd name="adj" fmla="val 23069"/>
            </a:avLst>
          </a:prstGeom>
          <a:solidFill>
            <a:srgbClr val="85FBF5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14345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15200" y="152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228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673100"/>
            <a:ext cx="2470150" cy="322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5975" y="660400"/>
            <a:ext cx="283845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3442" y="3454400"/>
            <a:ext cx="2452688" cy="307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00946" y="3454400"/>
            <a:ext cx="2304653" cy="311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9317" y="647700"/>
            <a:ext cx="2393950" cy="288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90604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0"/>
          <p:cNvSpPr>
            <a:spLocks noChangeArrowheads="1"/>
          </p:cNvSpPr>
          <p:nvPr/>
        </p:nvSpPr>
        <p:spPr bwMode="auto">
          <a:xfrm>
            <a:off x="457200" y="533400"/>
            <a:ext cx="8305800" cy="5867400"/>
          </a:xfrm>
          <a:prstGeom prst="foldedCorner">
            <a:avLst>
              <a:gd name="adj" fmla="val 23069"/>
            </a:avLst>
          </a:prstGeom>
          <a:solidFill>
            <a:srgbClr val="85FBF5"/>
          </a:solidFill>
          <a:ln w="952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4400" b="1" i="1" dirty="0">
              <a:solidFill>
                <a:srgbClr val="009900"/>
              </a:solidFill>
            </a:endParaRPr>
          </a:p>
          <a:p>
            <a:pPr algn="ctr"/>
            <a:r>
              <a:rPr lang="ru-RU" sz="4400" b="1" i="1" dirty="0">
                <a:solidFill>
                  <a:srgbClr val="009900"/>
                </a:solidFill>
              </a:rPr>
              <a:t> </a:t>
            </a:r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609600" y="9144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5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15200" y="152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228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200" y="633377"/>
            <a:ext cx="8051800" cy="5667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21106626">
            <a:off x="457200" y="1281785"/>
            <a:ext cx="8305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rgbClr val="FFC000"/>
                </a:solidFill>
              </a:rPr>
              <a:t>Мы </a:t>
            </a:r>
            <a:r>
              <a:rPr lang="ru-RU" sz="4400" b="1" i="1" dirty="0" err="1">
                <a:solidFill>
                  <a:srgbClr val="FFC000"/>
                </a:solidFill>
              </a:rPr>
              <a:t>хотим,чтоб</a:t>
            </a:r>
            <a:r>
              <a:rPr lang="ru-RU" sz="4400" b="1" i="1" dirty="0">
                <a:solidFill>
                  <a:srgbClr val="FFC000"/>
                </a:solidFill>
              </a:rPr>
              <a:t> вокруг нас</a:t>
            </a:r>
          </a:p>
          <a:p>
            <a:pPr algn="ctr"/>
            <a:r>
              <a:rPr lang="ru-RU" sz="4400" b="1" i="1" dirty="0">
                <a:solidFill>
                  <a:srgbClr val="FFC000"/>
                </a:solidFill>
              </a:rPr>
              <a:t> было чисто и красиво!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8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foldedCorner">
            <a:avLst>
              <a:gd name="adj" fmla="val 23069"/>
            </a:avLst>
          </a:prstGeom>
          <a:solidFill>
            <a:srgbClr val="FF99C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3075" name="Picture 5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05000" y="0"/>
            <a:ext cx="76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7" descr="MC900432586[1]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35913" y="152400"/>
            <a:ext cx="9032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18"/>
          <p:cNvSpPr>
            <a:spLocks noChangeArrowheads="1"/>
          </p:cNvSpPr>
          <p:nvPr/>
        </p:nvSpPr>
        <p:spPr bwMode="auto">
          <a:xfrm>
            <a:off x="411956" y="457586"/>
            <a:ext cx="807720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286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создать условия для творческой самореализации личности,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через практическую работу находить полезное применение бытовому мусору, тем самым внести свой посильный вклад в сохранение здоровой экологии.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078" name="Rectangle 19"/>
          <p:cNvSpPr>
            <a:spLocks noChangeArrowheads="1"/>
          </p:cNvSpPr>
          <p:nvPr/>
        </p:nvSpPr>
        <p:spPr bwMode="auto">
          <a:xfrm>
            <a:off x="488156" y="2511624"/>
            <a:ext cx="7924800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ru-RU" sz="28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  <a:tabLst>
                <a:tab pos="457200" algn="l"/>
              </a:tabLs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научить приемам и техникам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газетоплетения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; изготовления мозаики и панно из пробок, вазочек из использованных бутылок и пряжи.</a:t>
            </a:r>
          </a:p>
          <a:p>
            <a:pPr lvl="0">
              <a:buFont typeface="Arial" charset="0"/>
              <a:buChar char="•"/>
              <a:tabLst>
                <a:tab pos="4572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воспитывать ценностное отношение к природе, окружающей среде, другому человеку;</a:t>
            </a:r>
            <a:endParaRPr lang="ru-RU" sz="20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  <a:tabLst>
                <a:tab pos="457200" algn="l"/>
              </a:tabLs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развивать воображение, образное и конструктивное мышление;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  <a:tabLst>
                <a:tab pos="457200" algn="l"/>
              </a:tabLs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развивать мотивацию к познавательной и творческой деятельности;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  <a:tabLst>
                <a:tab pos="457200" algn="l"/>
              </a:tabLs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развивать навыки сотрудничества, взаимопомощи и </a:t>
            </a:r>
          </a:p>
          <a:p>
            <a:pPr>
              <a:tabLst>
                <a:tab pos="457200" algn="l"/>
              </a:tabLs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общения в коллективе;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  <a:tabLst>
                <a:tab pos="457200" algn="l"/>
              </a:tabLs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воспитывать художественный вкус, эстетические чувства;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  <a:tabLst>
                <a:tab pos="457200" algn="l"/>
              </a:tabLst>
            </a:pPr>
            <a:endParaRPr lang="ru-RU" u="sng" dirty="0"/>
          </a:p>
          <a:p>
            <a:pPr>
              <a:buFont typeface="Arial" charset="0"/>
              <a:buChar char="•"/>
              <a:tabLst>
                <a:tab pos="457200" algn="l"/>
              </a:tabLst>
            </a:pPr>
            <a:endParaRPr lang="ru-RU" u="sng" dirty="0"/>
          </a:p>
          <a:p>
            <a:pPr algn="just">
              <a:buFontTx/>
              <a:buChar char="•"/>
              <a:tabLst>
                <a:tab pos="457200" algn="l"/>
              </a:tabLst>
            </a:pP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0"/>
          <p:cNvSpPr>
            <a:spLocks noChangeArrowheads="1"/>
          </p:cNvSpPr>
          <p:nvPr/>
        </p:nvSpPr>
        <p:spPr bwMode="auto">
          <a:xfrm>
            <a:off x="609600" y="609600"/>
            <a:ext cx="8001000" cy="5638800"/>
          </a:xfrm>
          <a:prstGeom prst="foldedCorner">
            <a:avLst>
              <a:gd name="adj" fmla="val 23069"/>
            </a:avLst>
          </a:prstGeom>
          <a:solidFill>
            <a:srgbClr val="85FBF5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sz="2000" b="1" i="1" dirty="0">
              <a:solidFill>
                <a:srgbClr val="00B0F0"/>
              </a:solidFill>
            </a:endParaRPr>
          </a:p>
          <a:p>
            <a:pPr algn="ctr"/>
            <a:r>
              <a:rPr lang="ru-RU" sz="2400" b="1" i="1" dirty="0">
                <a:solidFill>
                  <a:srgbClr val="C00000"/>
                </a:solidFill>
              </a:rPr>
              <a:t>Дорожки в саду из пластиковых  пробок</a:t>
            </a:r>
          </a:p>
        </p:txBody>
      </p:sp>
      <p:pic>
        <p:nvPicPr>
          <p:cNvPr id="5123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53200" y="228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9200" y="152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0" y="850900"/>
            <a:ext cx="3352800" cy="4127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838200"/>
            <a:ext cx="3238500" cy="4290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0"/>
          <p:cNvSpPr>
            <a:spLocks noChangeArrowheads="1"/>
          </p:cNvSpPr>
          <p:nvPr/>
        </p:nvSpPr>
        <p:spPr bwMode="auto">
          <a:xfrm>
            <a:off x="609600" y="609600"/>
            <a:ext cx="8001000" cy="5638800"/>
          </a:xfrm>
          <a:prstGeom prst="foldedCorner">
            <a:avLst>
              <a:gd name="adj" fmla="val 23069"/>
            </a:avLst>
          </a:prstGeom>
          <a:solidFill>
            <a:srgbClr val="85FBF5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dirty="0">
              <a:solidFill>
                <a:srgbClr val="00B0F0"/>
              </a:solidFill>
            </a:endParaRPr>
          </a:p>
          <a:p>
            <a:pPr algn="ctr"/>
            <a:endParaRPr lang="ru-RU" sz="2400" b="1" i="1" dirty="0">
              <a:solidFill>
                <a:srgbClr val="C00000"/>
              </a:solidFill>
            </a:endParaRPr>
          </a:p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Картины в саду</a:t>
            </a:r>
          </a:p>
        </p:txBody>
      </p:sp>
      <p:pic>
        <p:nvPicPr>
          <p:cNvPr id="5123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53200" y="228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9200" y="152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0" y="914400"/>
            <a:ext cx="3790950" cy="4214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774700"/>
            <a:ext cx="3857625" cy="463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82771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/>
          <p:cNvSpPr>
            <a:spLocks noChangeArrowheads="1"/>
          </p:cNvSpPr>
          <p:nvPr/>
        </p:nvSpPr>
        <p:spPr bwMode="auto">
          <a:xfrm>
            <a:off x="457200" y="533400"/>
            <a:ext cx="8382000" cy="6096000"/>
          </a:xfrm>
          <a:prstGeom prst="foldedCorner">
            <a:avLst>
              <a:gd name="adj" fmla="val 23069"/>
            </a:avLst>
          </a:prstGeom>
          <a:solidFill>
            <a:srgbClr val="85FBF5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0243" name="Прямоугольник 3"/>
          <p:cNvSpPr>
            <a:spLocks noChangeArrowheads="1"/>
          </p:cNvSpPr>
          <p:nvPr/>
        </p:nvSpPr>
        <p:spPr bwMode="auto">
          <a:xfrm>
            <a:off x="685800" y="762000"/>
            <a:ext cx="8001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Плетения из газетных трубочек, эта технология мало отличается от плетения из лозы. Часто плетение из бумаги так и называют – плетение из газетной (или журнальной) лозы.</a:t>
            </a:r>
          </a:p>
        </p:txBody>
      </p:sp>
      <p:pic>
        <p:nvPicPr>
          <p:cNvPr id="10248" name="Picture 8" descr="http://img2.searchmasterclass.net/uploads/posts/2013-06-25/image_420741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76700" y="3811983"/>
            <a:ext cx="3657600" cy="274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0" name="Picture 10" descr="http://900igr.net/datai/tekhnologija/Podelka-drakon/0010-016-Gazetopleteni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76700" y="1966118"/>
            <a:ext cx="2362200" cy="177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11"/>
          <p:cNvSpPr>
            <a:spLocks noChangeArrowheads="1"/>
          </p:cNvSpPr>
          <p:nvPr/>
        </p:nvSpPr>
        <p:spPr bwMode="auto">
          <a:xfrm>
            <a:off x="6400800" y="2362200"/>
            <a:ext cx="2209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плетения из  газетной лозы (трубочка)</a:t>
            </a:r>
          </a:p>
        </p:txBody>
      </p:sp>
      <p:pic>
        <p:nvPicPr>
          <p:cNvPr id="10249" name="Picture 7" descr="MC900432586[1]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15200" y="152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MC900432586[1]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90600" y="152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00" y="2209800"/>
            <a:ext cx="3511600" cy="43453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0"/>
          <p:cNvSpPr>
            <a:spLocks noChangeArrowheads="1"/>
          </p:cNvSpPr>
          <p:nvPr/>
        </p:nvSpPr>
        <p:spPr bwMode="auto">
          <a:xfrm>
            <a:off x="406400" y="609600"/>
            <a:ext cx="8153400" cy="5867400"/>
          </a:xfrm>
          <a:prstGeom prst="foldedCorner">
            <a:avLst>
              <a:gd name="adj" fmla="val 23069"/>
            </a:avLst>
          </a:prstGeom>
          <a:solidFill>
            <a:srgbClr val="85FBF5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sz="2000" b="1" i="1" dirty="0" err="1">
                <a:solidFill>
                  <a:srgbClr val="FF0000"/>
                </a:solidFill>
              </a:rPr>
              <a:t>Объёмныйе</a:t>
            </a:r>
            <a:r>
              <a:rPr lang="ru-RU" sz="2000" b="1" i="1" dirty="0">
                <a:solidFill>
                  <a:srgbClr val="FF0000"/>
                </a:solidFill>
              </a:rPr>
              <a:t> изделия из газетной бумаги</a:t>
            </a:r>
          </a:p>
        </p:txBody>
      </p:sp>
      <p:pic>
        <p:nvPicPr>
          <p:cNvPr id="7171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53200" y="228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71600" y="152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37338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6300" y="1028700"/>
            <a:ext cx="37338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0"/>
          <p:cNvSpPr>
            <a:spLocks noChangeArrowheads="1"/>
          </p:cNvSpPr>
          <p:nvPr/>
        </p:nvSpPr>
        <p:spPr bwMode="auto">
          <a:xfrm>
            <a:off x="685800" y="688032"/>
            <a:ext cx="8001000" cy="6019800"/>
          </a:xfrm>
          <a:prstGeom prst="foldedCorner">
            <a:avLst>
              <a:gd name="adj" fmla="val 23069"/>
            </a:avLst>
          </a:prstGeom>
          <a:solidFill>
            <a:srgbClr val="85FBF5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2000" b="1" i="1" dirty="0"/>
          </a:p>
          <a:p>
            <a:pPr algn="ctr"/>
            <a:r>
              <a:rPr lang="ru-RU" sz="2000" b="1" i="1" dirty="0"/>
              <a:t>                                  </a:t>
            </a:r>
            <a:r>
              <a:rPr lang="ru-RU" sz="2400" b="1" i="1" dirty="0">
                <a:solidFill>
                  <a:srgbClr val="FF0000"/>
                </a:solidFill>
              </a:rPr>
              <a:t>Вазоны для цветов</a:t>
            </a:r>
          </a:p>
        </p:txBody>
      </p:sp>
      <p:pic>
        <p:nvPicPr>
          <p:cNvPr id="6147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53200" y="228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990600" y="457200"/>
            <a:ext cx="739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/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9200" y="228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05000"/>
            <a:ext cx="3416300" cy="433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106" y="931565"/>
            <a:ext cx="3623469" cy="4193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/>
          <p:cNvSpPr>
            <a:spLocks noChangeArrowheads="1"/>
          </p:cNvSpPr>
          <p:nvPr/>
        </p:nvSpPr>
        <p:spPr bwMode="auto">
          <a:xfrm>
            <a:off x="228600" y="914400"/>
            <a:ext cx="8458200" cy="5638800"/>
          </a:xfrm>
          <a:prstGeom prst="foldedCorner">
            <a:avLst>
              <a:gd name="adj" fmla="val 23069"/>
            </a:avLst>
          </a:prstGeom>
          <a:solidFill>
            <a:srgbClr val="85FBF5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9858"/>
          </a:xfrm>
        </p:spPr>
        <p:txBody>
          <a:bodyPr/>
          <a:lstStyle/>
          <a:p>
            <a:pPr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Декоративные изделия из газетной лозы</a:t>
            </a:r>
          </a:p>
        </p:txBody>
      </p:sp>
      <p:pic>
        <p:nvPicPr>
          <p:cNvPr id="11275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15200" y="533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" y="533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9" y="1097742"/>
            <a:ext cx="2971799" cy="2025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650" y="3983031"/>
            <a:ext cx="34290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0551" y="1219196"/>
            <a:ext cx="3403600" cy="2611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101" y="997744"/>
            <a:ext cx="1981200" cy="1762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65" y="3215876"/>
            <a:ext cx="2819400" cy="3100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201" y="2737645"/>
            <a:ext cx="2197099" cy="185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0650" y="4605339"/>
            <a:ext cx="2266949" cy="1736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0"/>
          <p:cNvSpPr>
            <a:spLocks noChangeArrowheads="1"/>
          </p:cNvSpPr>
          <p:nvPr/>
        </p:nvSpPr>
        <p:spPr bwMode="auto">
          <a:xfrm>
            <a:off x="520700" y="1417240"/>
            <a:ext cx="8382000" cy="4876800"/>
          </a:xfrm>
          <a:prstGeom prst="foldedCorner">
            <a:avLst>
              <a:gd name="adj" fmla="val 23069"/>
            </a:avLst>
          </a:prstGeom>
          <a:solidFill>
            <a:srgbClr val="85FBF5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4099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48600" y="1295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7" descr="MC900432586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66800" y="1371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0" y="1676400"/>
            <a:ext cx="3479800" cy="4358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50" y="1765300"/>
            <a:ext cx="3892550" cy="4358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1861</TotalTime>
  <Words>231</Words>
  <Application>Microsoft Office PowerPoint</Application>
  <PresentationFormat>Экран (4:3)</PresentationFormat>
  <Paragraphs>216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Оформление по умолчанию</vt:lpstr>
      <vt:lpstr> «ВТОРАЯ  ЖИЗНЬ» ненужных вещей </vt:lpstr>
      <vt:lpstr>Слайд 2</vt:lpstr>
      <vt:lpstr>Слайд 3</vt:lpstr>
      <vt:lpstr>Слайд 4</vt:lpstr>
      <vt:lpstr>Слайд 5</vt:lpstr>
      <vt:lpstr>Слайд 6</vt:lpstr>
      <vt:lpstr>Слайд 7</vt:lpstr>
      <vt:lpstr>Декоративные изделия из газетной лозы</vt:lpstr>
      <vt:lpstr>Слайд 9</vt:lpstr>
      <vt:lpstr>Слайд 10</vt:lpstr>
      <vt:lpstr>Слайд 11</vt:lpstr>
      <vt:lpstr>Слайд 12</vt:lpstr>
      <vt:lpstr>Слайд 13</vt:lpstr>
      <vt:lpstr>Слайд 14</vt:lpstr>
      <vt:lpstr> 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1</cp:lastModifiedBy>
  <cp:revision>157</cp:revision>
  <cp:lastPrinted>1601-01-01T00:00:00Z</cp:lastPrinted>
  <dcterms:created xsi:type="dcterms:W3CDTF">2011-07-11T05:51:16Z</dcterms:created>
  <dcterms:modified xsi:type="dcterms:W3CDTF">2022-05-17T08:43:39Z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