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6" r:id="rId2"/>
    <p:sldMasterId id="2147483708" r:id="rId3"/>
  </p:sldMasterIdLst>
  <p:sldIdLst>
    <p:sldId id="256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79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80" r:id="rId23"/>
    <p:sldId id="275" r:id="rId24"/>
    <p:sldId id="276" r:id="rId25"/>
    <p:sldId id="281" r:id="rId26"/>
    <p:sldId id="282" r:id="rId27"/>
    <p:sldId id="278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91" autoAdjust="0"/>
    <p:restoredTop sz="94700" autoAdjust="0"/>
  </p:normalViewPr>
  <p:slideViewPr>
    <p:cSldViewPr>
      <p:cViewPr varScale="1">
        <p:scale>
          <a:sx n="54" d="100"/>
          <a:sy n="54" d="100"/>
        </p:scale>
        <p:origin x="-13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title>
      <c:tx>
        <c:rich>
          <a:bodyPr/>
          <a:lstStyle/>
          <a:p>
            <a:pPr>
              <a:defRPr/>
            </a:pPr>
            <a:r>
              <a:rPr lang="ru-RU" sz="1800" dirty="0">
                <a:latin typeface="Monotype Corsiva" pitchFamily="66" charset="0"/>
              </a:rPr>
              <a:t>По итогам опроса из 100 человек</a:t>
            </a:r>
          </a:p>
        </c:rich>
      </c:tx>
      <c:layout>
        <c:manualLayout>
          <c:xMode val="edge"/>
          <c:yMode val="edge"/>
          <c:x val="0.31861511927484426"/>
          <c:y val="1.218523937448952E-2"/>
        </c:manualLayout>
      </c:layout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 итогам опроса из 100 человек</c:v>
                </c:pt>
              </c:strCache>
            </c:strRef>
          </c:tx>
          <c:explosion val="3"/>
          <c:dPt>
            <c:idx val="0"/>
            <c:explosion val="10"/>
          </c:dPt>
          <c:dLbls>
            <c:dLbl>
              <c:idx val="0"/>
              <c:layout>
                <c:manualLayout>
                  <c:x val="-0.1986669810867018"/>
                  <c:y val="-0.26112004980048525"/>
                </c:manualLayout>
              </c:layout>
              <c:showCatName val="1"/>
              <c:showPercent val="1"/>
            </c:dLbl>
            <c:dLbl>
              <c:idx val="1"/>
              <c:layout>
                <c:manualLayout>
                  <c:x val="0.22574114334554904"/>
                  <c:y val="3.726779804196282E-2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/>
                      <a:t>внимания к </a:t>
                    </a:r>
                    <a:r>
                      <a:rPr lang="ru-RU" sz="1200" dirty="0" err="1"/>
                      <a:t>окр</a:t>
                    </a:r>
                    <a:r>
                      <a:rPr lang="ru-RU" sz="1200" dirty="0"/>
                      <a:t>. </a:t>
                    </a:r>
                    <a:r>
                      <a:rPr lang="ru-RU" sz="1200" dirty="0" smtClean="0"/>
                      <a:t>среде</a:t>
                    </a:r>
                    <a:r>
                      <a:rPr lang="ru-RU" sz="1200" dirty="0"/>
                      <a:t>
15%</a:t>
                    </a:r>
                  </a:p>
                </c:rich>
              </c:tx>
              <c:showCatName val="1"/>
              <c:showPercent val="1"/>
            </c:dLbl>
            <c:dLbl>
              <c:idx val="2"/>
              <c:layout>
                <c:manualLayout>
                  <c:x val="0.13107011051011855"/>
                  <c:y val="0.17352976798366967"/>
                </c:manualLayout>
              </c:layout>
              <c:spPr/>
              <c:txPr>
                <a:bodyPr/>
                <a:lstStyle/>
                <a:p>
                  <a:pPr>
                    <a:defRPr sz="1200"/>
                  </a:pPr>
                  <a:endParaRPr lang="ru-RU"/>
                </a:p>
              </c:txPr>
              <c:showCatName val="1"/>
              <c:showPercent val="1"/>
            </c:dLbl>
            <c:dLbl>
              <c:idx val="3"/>
              <c:layout>
                <c:manualLayout>
                  <c:x val="5.560924781458268E-2"/>
                  <c:y val="0.11767379314626127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/>
                      <a:t>другие варианты
5%</a:t>
                    </a:r>
                  </a:p>
                </c:rich>
              </c:tx>
              <c:showCatName val="1"/>
              <c:showPercent val="1"/>
            </c:dLbl>
            <c:showCatName val="1"/>
            <c:showPercent val="1"/>
          </c:dLbls>
          <c:cat>
            <c:strRef>
              <c:f>Лист1!$A$2:$A$5</c:f>
              <c:strCache>
                <c:ptCount val="4"/>
                <c:pt idx="0">
                  <c:v>мест для отдыха и развлечений</c:v>
                </c:pt>
                <c:pt idx="1">
                  <c:v>внимания к окр. Среде</c:v>
                </c:pt>
                <c:pt idx="2">
                  <c:v>хороших дорог</c:v>
                </c:pt>
                <c:pt idx="3">
                  <c:v>другие варианты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70</c:v>
                </c:pt>
                <c:pt idx="1">
                  <c:v>15</c:v>
                </c:pt>
                <c:pt idx="2">
                  <c:v>10</c:v>
                </c:pt>
                <c:pt idx="3">
                  <c:v>5</c:v>
                </c:pt>
              </c:numCache>
            </c:numRef>
          </c:val>
        </c:ser>
        <c:ser>
          <c:idx val="1"/>
          <c:order val="1"/>
          <c:cat>
            <c:strRef>
              <c:f>Лист1!$A$2:$A$5</c:f>
              <c:strCache>
                <c:ptCount val="4"/>
                <c:pt idx="0">
                  <c:v>мест для отдыха и развлечений</c:v>
                </c:pt>
                <c:pt idx="1">
                  <c:v>внимания к окр. Среде</c:v>
                </c:pt>
                <c:pt idx="2">
                  <c:v>хороших дорог</c:v>
                </c:pt>
                <c:pt idx="3">
                  <c:v>другие варианты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70</c:v>
                </c:pt>
                <c:pt idx="1">
                  <c:v>15</c:v>
                </c:pt>
                <c:pt idx="2">
                  <c:v>10</c:v>
                </c:pt>
                <c:pt idx="3">
                  <c:v>5</c:v>
                </c:pt>
              </c:numCache>
            </c:numRef>
          </c:val>
        </c:ser>
        <c:ser>
          <c:idx val="2"/>
          <c:order val="2"/>
          <c:cat>
            <c:strRef>
              <c:f>Лист1!$A$2:$A$5</c:f>
              <c:strCache>
                <c:ptCount val="4"/>
                <c:pt idx="0">
                  <c:v>мест для отдыха и развлечений</c:v>
                </c:pt>
                <c:pt idx="1">
                  <c:v>внимания к окр. Среде</c:v>
                </c:pt>
                <c:pt idx="2">
                  <c:v>хороших дорог</c:v>
                </c:pt>
                <c:pt idx="3">
                  <c:v>другие варианты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0</c:v>
                </c:pt>
                <c:pt idx="1">
                  <c:v>15</c:v>
                </c:pt>
                <c:pt idx="2">
                  <c:v>10</c:v>
                </c:pt>
                <c:pt idx="3">
                  <c:v>5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4ECB4-E5A5-4986-AFC2-7E44EB322A10}" type="datetimeFigureOut">
              <a:rPr lang="ru-RU" smtClean="0"/>
              <a:pPr/>
              <a:t>02.02.2012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F20CF-0E0B-42B2-AB9B-8AEFF1B359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4ECB4-E5A5-4986-AFC2-7E44EB322A10}" type="datetimeFigureOut">
              <a:rPr lang="ru-RU" smtClean="0"/>
              <a:pPr/>
              <a:t>02.02.2012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F20CF-0E0B-42B2-AB9B-8AEFF1B359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4ECB4-E5A5-4986-AFC2-7E44EB322A10}" type="datetimeFigureOut">
              <a:rPr lang="ru-RU" smtClean="0"/>
              <a:pPr/>
              <a:t>02.02.2012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F20CF-0E0B-42B2-AB9B-8AEFF1B359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4ECB4-E5A5-4986-AFC2-7E44EB322A10}" type="datetimeFigureOut">
              <a:rPr lang="ru-RU" smtClean="0"/>
              <a:pPr/>
              <a:t>02.02.2012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2FF20CF-0E0B-42B2-AB9B-8AEFF1B359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4ECB4-E5A5-4986-AFC2-7E44EB322A10}" type="datetimeFigureOut">
              <a:rPr lang="ru-RU" smtClean="0"/>
              <a:pPr/>
              <a:t>02.02.2012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62FF20CF-0E0B-42B2-AB9B-8AEFF1B359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4ECB4-E5A5-4986-AFC2-7E44EB322A10}" type="datetimeFigureOut">
              <a:rPr lang="ru-RU" smtClean="0"/>
              <a:pPr/>
              <a:t>02.02.2012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2FF20CF-0E0B-42B2-AB9B-8AEFF1B359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9BF4ECB4-E5A5-4986-AFC2-7E44EB322A10}" type="datetimeFigureOut">
              <a:rPr lang="ru-RU" smtClean="0"/>
              <a:pPr/>
              <a:t>02.02.2012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F20CF-0E0B-42B2-AB9B-8AEFF1B359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4ECB4-E5A5-4986-AFC2-7E44EB322A10}" type="datetimeFigureOut">
              <a:rPr lang="ru-RU" smtClean="0"/>
              <a:pPr/>
              <a:t>02.02.2012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62FF20CF-0E0B-42B2-AB9B-8AEFF1B359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4ECB4-E5A5-4986-AFC2-7E44EB322A10}" type="datetimeFigureOut">
              <a:rPr lang="ru-RU" smtClean="0"/>
              <a:pPr/>
              <a:t>02.02.2012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62FF20CF-0E0B-42B2-AB9B-8AEFF1B359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4ECB4-E5A5-4986-AFC2-7E44EB322A10}" type="datetimeFigureOut">
              <a:rPr lang="ru-RU" smtClean="0"/>
              <a:pPr/>
              <a:t>02.02.2012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2FF20CF-0E0B-42B2-AB9B-8AEFF1B359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2FF20CF-0E0B-42B2-AB9B-8AEFF1B359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4ECB4-E5A5-4986-AFC2-7E44EB322A10}" type="datetimeFigureOut">
              <a:rPr lang="ru-RU" smtClean="0"/>
              <a:pPr/>
              <a:t>02.02.2012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4ECB4-E5A5-4986-AFC2-7E44EB322A10}" type="datetimeFigureOut">
              <a:rPr lang="ru-RU" smtClean="0"/>
              <a:pPr/>
              <a:t>02.02.2012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F20CF-0E0B-42B2-AB9B-8AEFF1B359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62FF20CF-0E0B-42B2-AB9B-8AEFF1B359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9BF4ECB4-E5A5-4986-AFC2-7E44EB322A10}" type="datetimeFigureOut">
              <a:rPr lang="ru-RU" smtClean="0"/>
              <a:pPr/>
              <a:t>02.02.2012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4ECB4-E5A5-4986-AFC2-7E44EB322A10}" type="datetimeFigureOut">
              <a:rPr lang="ru-RU" smtClean="0"/>
              <a:pPr/>
              <a:t>02.02.2012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F20CF-0E0B-42B2-AB9B-8AEFF1B359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62FF20CF-0E0B-42B2-AB9B-8AEFF1B359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4ECB4-E5A5-4986-AFC2-7E44EB322A10}" type="datetimeFigureOut">
              <a:rPr lang="ru-RU" smtClean="0"/>
              <a:pPr/>
              <a:t>02.02.2012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4ECB4-E5A5-4986-AFC2-7E44EB322A10}" type="datetimeFigureOut">
              <a:rPr lang="ru-RU" smtClean="0"/>
              <a:pPr/>
              <a:t>02.02.2012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F20CF-0E0B-42B2-AB9B-8AEFF1B359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4ECB4-E5A5-4986-AFC2-7E44EB322A10}" type="datetimeFigureOut">
              <a:rPr lang="ru-RU" smtClean="0"/>
              <a:pPr/>
              <a:t>02.02.2012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F20CF-0E0B-42B2-AB9B-8AEFF1B359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4ECB4-E5A5-4986-AFC2-7E44EB322A10}" type="datetimeFigureOut">
              <a:rPr lang="ru-RU" smtClean="0"/>
              <a:pPr/>
              <a:t>02.02.2012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F20CF-0E0B-42B2-AB9B-8AEFF1B359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4ECB4-E5A5-4986-AFC2-7E44EB322A10}" type="datetimeFigureOut">
              <a:rPr lang="ru-RU" smtClean="0"/>
              <a:pPr/>
              <a:t>02.02.2012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F20CF-0E0B-42B2-AB9B-8AEFF1B359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4ECB4-E5A5-4986-AFC2-7E44EB322A10}" type="datetimeFigureOut">
              <a:rPr lang="ru-RU" smtClean="0"/>
              <a:pPr/>
              <a:t>02.02.2012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F20CF-0E0B-42B2-AB9B-8AEFF1B359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4ECB4-E5A5-4986-AFC2-7E44EB322A10}" type="datetimeFigureOut">
              <a:rPr lang="ru-RU" smtClean="0"/>
              <a:pPr/>
              <a:t>02.02.2012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FF20CF-0E0B-42B2-AB9B-8AEFF1B359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4ECB4-E5A5-4986-AFC2-7E44EB322A10}" type="datetimeFigureOut">
              <a:rPr lang="ru-RU" smtClean="0"/>
              <a:pPr/>
              <a:t>02.02.2012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F20CF-0E0B-42B2-AB9B-8AEFF1B359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4ECB4-E5A5-4986-AFC2-7E44EB322A10}" type="datetimeFigureOut">
              <a:rPr lang="ru-RU" smtClean="0"/>
              <a:pPr/>
              <a:t>02.02.2012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F20CF-0E0B-42B2-AB9B-8AEFF1B359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4ECB4-E5A5-4986-AFC2-7E44EB322A10}" type="datetimeFigureOut">
              <a:rPr lang="ru-RU" smtClean="0"/>
              <a:pPr/>
              <a:t>02.02.2012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62FF20CF-0E0B-42B2-AB9B-8AEFF1B359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9BF4ECB4-E5A5-4986-AFC2-7E44EB322A10}" type="datetimeFigureOut">
              <a:rPr lang="ru-RU" smtClean="0"/>
              <a:pPr/>
              <a:t>02.02.2012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F20CF-0E0B-42B2-AB9B-8AEFF1B359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4ECB4-E5A5-4986-AFC2-7E44EB322A10}" type="datetimeFigureOut">
              <a:rPr lang="ru-RU" smtClean="0"/>
              <a:pPr/>
              <a:t>02.02.2012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F20CF-0E0B-42B2-AB9B-8AEFF1B359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4ECB4-E5A5-4986-AFC2-7E44EB322A10}" type="datetimeFigureOut">
              <a:rPr lang="ru-RU" smtClean="0"/>
              <a:pPr/>
              <a:t>02.02.2012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F20CF-0E0B-42B2-AB9B-8AEFF1B359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4ECB4-E5A5-4986-AFC2-7E44EB322A10}" type="datetimeFigureOut">
              <a:rPr lang="ru-RU" smtClean="0"/>
              <a:pPr/>
              <a:t>02.02.2012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F20CF-0E0B-42B2-AB9B-8AEFF1B359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4ECB4-E5A5-4986-AFC2-7E44EB322A10}" type="datetimeFigureOut">
              <a:rPr lang="ru-RU" smtClean="0"/>
              <a:pPr/>
              <a:t>02.02.2012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F20CF-0E0B-42B2-AB9B-8AEFF1B359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4ECB4-E5A5-4986-AFC2-7E44EB322A10}" type="datetimeFigureOut">
              <a:rPr lang="ru-RU" smtClean="0"/>
              <a:pPr/>
              <a:t>02.02.2012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FF20CF-0E0B-42B2-AB9B-8AEFF1B359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4ECB4-E5A5-4986-AFC2-7E44EB322A10}" type="datetimeFigureOut">
              <a:rPr lang="ru-RU" smtClean="0"/>
              <a:pPr/>
              <a:t>02.02.2012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F20CF-0E0B-42B2-AB9B-8AEFF1B359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4ECB4-E5A5-4986-AFC2-7E44EB322A10}" type="datetimeFigureOut">
              <a:rPr lang="ru-RU" smtClean="0"/>
              <a:pPr/>
              <a:t>02.02.2012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62FF20CF-0E0B-42B2-AB9B-8AEFF1B359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9BF4ECB4-E5A5-4986-AFC2-7E44EB322A10}" type="datetimeFigureOut">
              <a:rPr lang="ru-RU" smtClean="0"/>
              <a:pPr/>
              <a:t>02.02.2012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F20CF-0E0B-42B2-AB9B-8AEFF1B359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9BF4ECB4-E5A5-4986-AFC2-7E44EB322A10}" type="datetimeFigureOut">
              <a:rPr lang="ru-RU" smtClean="0"/>
              <a:pPr/>
              <a:t>02.02.2012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62FF20CF-0E0B-42B2-AB9B-8AEFF1B359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9BF4ECB4-E5A5-4986-AFC2-7E44EB322A10}" type="datetimeFigureOut">
              <a:rPr lang="ru-RU" smtClean="0"/>
              <a:pPr/>
              <a:t>02.02.2012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2FF20CF-0E0B-42B2-AB9B-8AEFF1B359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9BF4ECB4-E5A5-4986-AFC2-7E44EB322A10}" type="datetimeFigureOut">
              <a:rPr lang="ru-RU" smtClean="0"/>
              <a:pPr/>
              <a:t>02.02.2012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62FF20CF-0E0B-42B2-AB9B-8AEFF1B359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gif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Relationship Id="rId9" Type="http://schemas.openxmlformats.org/officeDocument/2006/relationships/image" Target="../media/image52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500042"/>
            <a:ext cx="8001056" cy="5857915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Научно-исследовательская работа на тему: </a:t>
            </a:r>
            <a:br>
              <a:rPr lang="ru-RU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«Развитие туризма в Башкортостане»</a:t>
            </a:r>
            <a:endParaRPr lang="ru-RU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bashturist.ru_mb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000100" y="163180"/>
            <a:ext cx="7342216" cy="66303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7467600" cy="1143000"/>
          </a:xfrm>
        </p:spPr>
        <p:txBody>
          <a:bodyPr/>
          <a:lstStyle/>
          <a:p>
            <a:pPr algn="ctr"/>
            <a:r>
              <a:rPr lang="ru-RU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Мурадымовское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 ущелье</a:t>
            </a:r>
            <a:endParaRPr lang="ru-RU" dirty="0">
              <a:solidFill>
                <a:schemeClr val="accent2">
                  <a:lumMod val="40000"/>
                  <a:lumOff val="6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4" name="Содержимое 3" descr="-----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14282" y="928670"/>
            <a:ext cx="8715436" cy="57864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ru-RU" sz="48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Новомурадымовская</a:t>
            </a:r>
            <a:r>
              <a:rPr lang="ru-RU" sz="48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 пещера</a:t>
            </a:r>
            <a:endParaRPr lang="ru-RU" sz="4800" dirty="0">
              <a:solidFill>
                <a:schemeClr val="accent2">
                  <a:lumMod val="40000"/>
                  <a:lumOff val="6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4" name="Содержимое 3" descr="88cbf8dca6fba590-original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85720" y="928670"/>
            <a:ext cx="8572560" cy="57150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pan_17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85720" y="214290"/>
            <a:ext cx="8572560" cy="64294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Гора желаний</a:t>
            </a:r>
            <a:endParaRPr lang="ru-RU" sz="5400" dirty="0">
              <a:solidFill>
                <a:schemeClr val="accent2">
                  <a:lumMod val="40000"/>
                  <a:lumOff val="6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4" name="Содержимое 3" descr="sunrise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57158" y="1214422"/>
            <a:ext cx="8501122" cy="53578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13297.jpe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14283" y="214290"/>
            <a:ext cx="8643998" cy="64294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--i-227776-w-600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85720" y="142852"/>
            <a:ext cx="8572560" cy="650085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3226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85720" y="214290"/>
            <a:ext cx="4175861" cy="27860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Содержимое 3" descr="IMG_3226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929190" y="214290"/>
            <a:ext cx="3951435" cy="27887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Содержимое 3" descr="IMG_3226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214546" y="3143248"/>
            <a:ext cx="5050525" cy="35925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5561_photo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786182" y="3143248"/>
            <a:ext cx="5056222" cy="35004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Содержимое 3" descr="5561_photo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85720" y="142852"/>
            <a:ext cx="3929090" cy="19645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Содержимое 3" descr="5561_photo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57158" y="2285992"/>
            <a:ext cx="3214710" cy="43577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Содержимое 3" descr="5561_photo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714876" y="142852"/>
            <a:ext cx="3786214" cy="28093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76169_original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57158" y="142852"/>
            <a:ext cx="2786082" cy="38615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Содержимое 3" descr="5561_photo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883908" y="214290"/>
            <a:ext cx="2886766" cy="38576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Содержимое 3" descr="5561_photo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214546" y="3000372"/>
            <a:ext cx="4214842" cy="30106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Содержимое 3" descr="376169_original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000364" y="285728"/>
            <a:ext cx="3235807" cy="24288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Содержимое 3" descr="376169_original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214282" y="5143488"/>
            <a:ext cx="2574798" cy="17145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Содержимое 3" descr="376169_original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6215074" y="4643446"/>
            <a:ext cx="2786082" cy="20895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turizm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lum contrast="10000"/>
          </a:blip>
          <a:stretch>
            <a:fillRect/>
          </a:stretch>
        </p:blipFill>
        <p:spPr>
          <a:xfrm>
            <a:off x="357158" y="214290"/>
            <a:ext cx="8501122" cy="64807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76169_original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85720" y="142852"/>
            <a:ext cx="5000660" cy="64290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Содержимое 3" descr="376169_original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572000" y="4213358"/>
            <a:ext cx="3214710" cy="26446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Содержимое 3" descr="376169_original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715008" y="428604"/>
            <a:ext cx="2928957" cy="40372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88cbf8dca6fba590-original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14282" y="214290"/>
            <a:ext cx="8715436" cy="65365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02378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500034" y="166920"/>
            <a:ext cx="8323647" cy="64689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Содержимое 3" descr="376169_original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42844" y="2460315"/>
            <a:ext cx="7093042" cy="43976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Содержимое 3" descr="376169_original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071538" y="214290"/>
            <a:ext cx="2723975" cy="20429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3" descr="7.gi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00034" y="428604"/>
            <a:ext cx="3875852" cy="29068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Содержимое 3" descr="7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357818" y="3857628"/>
            <a:ext cx="3668128" cy="2893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3" descr="7.gif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4475741" y="214290"/>
            <a:ext cx="4668259" cy="35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Содержимое 3" descr="7.gif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14282" y="3500438"/>
            <a:ext cx="5087364" cy="28616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Содержимое 3" descr="7.gif"/>
          <p:cNvPicPr>
            <a:picLocks noGrp="1" noChangeAspect="1"/>
          </p:cNvPicPr>
          <p:nvPr>
            <p:ph idx="1"/>
          </p:nvPr>
        </p:nvPicPr>
        <p:blipFill>
          <a:blip r:embed="rId6" cstate="email"/>
          <a:stretch>
            <a:fillRect/>
          </a:stretch>
        </p:blipFill>
        <p:spPr>
          <a:xfrm>
            <a:off x="1785918" y="214290"/>
            <a:ext cx="6516124" cy="69314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3" descr="bahnp0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572000" y="3986316"/>
            <a:ext cx="4350602" cy="28716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3" descr="bahnp04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4282" y="214290"/>
            <a:ext cx="3786214" cy="2749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Содержимое 3" descr="bahnp04.jpg"/>
          <p:cNvPicPr>
            <a:picLocks noGrp="1" noChangeAspect="1"/>
          </p:cNvPicPr>
          <p:nvPr>
            <p:ph idx="1"/>
          </p:nvPr>
        </p:nvPicPr>
        <p:blipFill>
          <a:blip r:embed="rId4" cstate="email"/>
          <a:stretch>
            <a:fillRect/>
          </a:stretch>
        </p:blipFill>
        <p:spPr>
          <a:xfrm>
            <a:off x="6143636" y="142852"/>
            <a:ext cx="2813103" cy="4071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Содержимое 3" descr="bahnp04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42844" y="4512942"/>
            <a:ext cx="3126745" cy="2345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Содержимое 3" descr="bahnp04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1428728" y="1428736"/>
            <a:ext cx="5572164" cy="37346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Содержимое 3" descr="bahnp04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4000496" y="285728"/>
            <a:ext cx="1965292" cy="1285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Содержимое 3" descr="bahnp04.jp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357158" y="2928934"/>
            <a:ext cx="1047757" cy="1571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Содержимое 3" descr="bahnp04.jp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3214678" y="5357826"/>
            <a:ext cx="1428760" cy="1071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0"/>
            <a:ext cx="7467600" cy="1143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Спасибо за внимание!</a:t>
            </a:r>
            <a:endParaRPr lang="ru-RU" dirty="0">
              <a:solidFill>
                <a:schemeClr val="accent2">
                  <a:lumMod val="40000"/>
                  <a:lumOff val="6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4" name="Содержимое 3" descr="42fa2e21f9d3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714480" y="1142984"/>
            <a:ext cx="5857916" cy="55721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266788634_.big.jpe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14282" y="214290"/>
            <a:ext cx="8715436" cy="65008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bashkortastan_flag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42844" y="500042"/>
            <a:ext cx="8841375" cy="591187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0073446">
            <a:off x="457200" y="274638"/>
            <a:ext cx="7467600" cy="1143000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Содержимое 3" descr="image_big_1496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214282" y="2500306"/>
            <a:ext cx="2619393" cy="39290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Содержимое 3" descr="image_big_1496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143636" y="2500306"/>
            <a:ext cx="2756416" cy="38589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Содержимое 3" descr="image_big_1496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643306" y="142852"/>
            <a:ext cx="1949856" cy="22860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48031435e286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85720" y="214290"/>
            <a:ext cx="8704959" cy="650085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Пещера </a:t>
            </a:r>
            <a:r>
              <a:rPr lang="ru-RU" sz="48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Шульган-Таш</a:t>
            </a:r>
            <a:endParaRPr lang="ru-RU" sz="4800" dirty="0">
              <a:solidFill>
                <a:schemeClr val="accent2">
                  <a:lumMod val="40000"/>
                  <a:lumOff val="6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4" name="Содержимое 3" descr="2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42844" y="1214422"/>
            <a:ext cx="8643998" cy="55007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Monotype Corsiva" pitchFamily="66" charset="0"/>
              </a:rPr>
              <a:t>Горнолыжный курорт «Абзаково»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4" name="Содержимое 3" descr="69983379_abz2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428596" y="1000108"/>
            <a:ext cx="8358246" cy="56436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3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500034" y="357166"/>
            <a:ext cx="8429682" cy="62151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142852"/>
          <a:ext cx="8501122" cy="6572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573</TotalTime>
  <Words>36</Words>
  <Application>Microsoft Office PowerPoint</Application>
  <PresentationFormat>Экран (4:3)</PresentationFormat>
  <Paragraphs>11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25</vt:i4>
      </vt:variant>
    </vt:vector>
  </HeadingPairs>
  <TitlesOfParts>
    <vt:vector size="28" baseType="lpstr">
      <vt:lpstr>Техническая</vt:lpstr>
      <vt:lpstr>Официальная</vt:lpstr>
      <vt:lpstr>1_Техническая</vt:lpstr>
      <vt:lpstr>Научно-исследовательская работа на тему:  «Развитие туризма в Башкортостане»</vt:lpstr>
      <vt:lpstr>Слайд 2</vt:lpstr>
      <vt:lpstr>Слайд 3</vt:lpstr>
      <vt:lpstr> </vt:lpstr>
      <vt:lpstr>Слайд 5</vt:lpstr>
      <vt:lpstr>Пещера Шульган-Таш</vt:lpstr>
      <vt:lpstr>Горнолыжный курорт «Абзаково»</vt:lpstr>
      <vt:lpstr>Слайд 8</vt:lpstr>
      <vt:lpstr>Слайд 9</vt:lpstr>
      <vt:lpstr>Слайд 10</vt:lpstr>
      <vt:lpstr>Мурадымовское ущелье</vt:lpstr>
      <vt:lpstr>Новомурадымовская пещера</vt:lpstr>
      <vt:lpstr>Слайд 13</vt:lpstr>
      <vt:lpstr>Гора желаний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Спасибо за внимание!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Научно-исследовательская работа на тему:  «Развитие туризма в Башкортостане»</dc:title>
  <dc:creator>Admin</dc:creator>
  <cp:lastModifiedBy>Admin</cp:lastModifiedBy>
  <cp:revision>55</cp:revision>
  <dcterms:created xsi:type="dcterms:W3CDTF">2011-12-14T18:48:18Z</dcterms:created>
  <dcterms:modified xsi:type="dcterms:W3CDTF">2012-02-02T09:13:20Z</dcterms:modified>
</cp:coreProperties>
</file>