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4" r:id="rId5"/>
    <p:sldId id="259" r:id="rId6"/>
    <p:sldId id="267" r:id="rId7"/>
    <p:sldId id="272" r:id="rId8"/>
    <p:sldId id="270" r:id="rId9"/>
    <p:sldId id="262" r:id="rId10"/>
    <p:sldId id="280" r:id="rId11"/>
    <p:sldId id="281" r:id="rId12"/>
    <p:sldId id="276" r:id="rId13"/>
    <p:sldId id="277" r:id="rId14"/>
    <p:sldId id="278" r:id="rId1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60C7E7F-9C61-477D-84EB-D454ABB0E877}" type="datetimeFigureOut">
              <a:rPr lang="ru-RU" smtClean="0"/>
              <a:t>06.02.2018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61F203F-40AF-4DF3-90DE-4A8B0E72A648}" type="slidenum">
              <a:rPr lang="ru-RU" smtClean="0"/>
              <a:t>‹#›</a:t>
            </a:fld>
            <a:endParaRPr lang="ru-RU"/>
          </a:p>
        </p:txBody>
      </p:sp>
    </p:spTree>
    <p:extLst>
      <p:ext uri="{BB962C8B-B14F-4D97-AF65-F5344CB8AC3E}">
        <p14:creationId xmlns:p14="http://schemas.microsoft.com/office/powerpoint/2010/main" val="2207778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60C7E7F-9C61-477D-84EB-D454ABB0E877}" type="datetimeFigureOut">
              <a:rPr lang="ru-RU" smtClean="0"/>
              <a:t>06.02.2018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61F203F-40AF-4DF3-90DE-4A8B0E72A648}" type="slidenum">
              <a:rPr lang="ru-RU" smtClean="0"/>
              <a:t>‹#›</a:t>
            </a:fld>
            <a:endParaRPr lang="ru-RU"/>
          </a:p>
        </p:txBody>
      </p:sp>
    </p:spTree>
    <p:extLst>
      <p:ext uri="{BB962C8B-B14F-4D97-AF65-F5344CB8AC3E}">
        <p14:creationId xmlns:p14="http://schemas.microsoft.com/office/powerpoint/2010/main" val="1855836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60C7E7F-9C61-477D-84EB-D454ABB0E877}" type="datetimeFigureOut">
              <a:rPr lang="ru-RU" smtClean="0"/>
              <a:t>06.02.2018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61F203F-40AF-4DF3-90DE-4A8B0E72A648}" type="slidenum">
              <a:rPr lang="ru-RU" smtClean="0"/>
              <a:t>‹#›</a:t>
            </a:fld>
            <a:endParaRPr lang="ru-RU"/>
          </a:p>
        </p:txBody>
      </p:sp>
    </p:spTree>
    <p:extLst>
      <p:ext uri="{BB962C8B-B14F-4D97-AF65-F5344CB8AC3E}">
        <p14:creationId xmlns:p14="http://schemas.microsoft.com/office/powerpoint/2010/main" val="2517037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60C7E7F-9C61-477D-84EB-D454ABB0E877}" type="datetimeFigureOut">
              <a:rPr lang="ru-RU" smtClean="0"/>
              <a:t>06.02.2018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61F203F-40AF-4DF3-90DE-4A8B0E72A648}" type="slidenum">
              <a:rPr lang="ru-RU" smtClean="0"/>
              <a:t>‹#›</a:t>
            </a:fld>
            <a:endParaRPr lang="ru-RU"/>
          </a:p>
        </p:txBody>
      </p:sp>
    </p:spTree>
    <p:extLst>
      <p:ext uri="{BB962C8B-B14F-4D97-AF65-F5344CB8AC3E}">
        <p14:creationId xmlns:p14="http://schemas.microsoft.com/office/powerpoint/2010/main" val="441834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60C7E7F-9C61-477D-84EB-D454ABB0E877}" type="datetimeFigureOut">
              <a:rPr lang="ru-RU" smtClean="0"/>
              <a:t>06.02.2018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61F203F-40AF-4DF3-90DE-4A8B0E72A648}" type="slidenum">
              <a:rPr lang="ru-RU" smtClean="0"/>
              <a:t>‹#›</a:t>
            </a:fld>
            <a:endParaRPr lang="ru-RU"/>
          </a:p>
        </p:txBody>
      </p:sp>
    </p:spTree>
    <p:extLst>
      <p:ext uri="{BB962C8B-B14F-4D97-AF65-F5344CB8AC3E}">
        <p14:creationId xmlns:p14="http://schemas.microsoft.com/office/powerpoint/2010/main" val="3216666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60C7E7F-9C61-477D-84EB-D454ABB0E877}" type="datetimeFigureOut">
              <a:rPr lang="ru-RU" smtClean="0"/>
              <a:t>06.02.2018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61F203F-40AF-4DF3-90DE-4A8B0E72A648}" type="slidenum">
              <a:rPr lang="ru-RU" smtClean="0"/>
              <a:t>‹#›</a:t>
            </a:fld>
            <a:endParaRPr lang="ru-RU"/>
          </a:p>
        </p:txBody>
      </p:sp>
    </p:spTree>
    <p:extLst>
      <p:ext uri="{BB962C8B-B14F-4D97-AF65-F5344CB8AC3E}">
        <p14:creationId xmlns:p14="http://schemas.microsoft.com/office/powerpoint/2010/main" val="2160980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60C7E7F-9C61-477D-84EB-D454ABB0E877}" type="datetimeFigureOut">
              <a:rPr lang="ru-RU" smtClean="0"/>
              <a:t>06.02.2018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61F203F-40AF-4DF3-90DE-4A8B0E72A648}" type="slidenum">
              <a:rPr lang="ru-RU" smtClean="0"/>
              <a:t>‹#›</a:t>
            </a:fld>
            <a:endParaRPr lang="ru-RU"/>
          </a:p>
        </p:txBody>
      </p:sp>
    </p:spTree>
    <p:extLst>
      <p:ext uri="{BB962C8B-B14F-4D97-AF65-F5344CB8AC3E}">
        <p14:creationId xmlns:p14="http://schemas.microsoft.com/office/powerpoint/2010/main" val="2742168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60C7E7F-9C61-477D-84EB-D454ABB0E877}" type="datetimeFigureOut">
              <a:rPr lang="ru-RU" smtClean="0"/>
              <a:t>06.02.2018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61F203F-40AF-4DF3-90DE-4A8B0E72A648}" type="slidenum">
              <a:rPr lang="ru-RU" smtClean="0"/>
              <a:t>‹#›</a:t>
            </a:fld>
            <a:endParaRPr lang="ru-RU"/>
          </a:p>
        </p:txBody>
      </p:sp>
    </p:spTree>
    <p:extLst>
      <p:ext uri="{BB962C8B-B14F-4D97-AF65-F5344CB8AC3E}">
        <p14:creationId xmlns:p14="http://schemas.microsoft.com/office/powerpoint/2010/main" val="3301388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60C7E7F-9C61-477D-84EB-D454ABB0E877}" type="datetimeFigureOut">
              <a:rPr lang="ru-RU" smtClean="0"/>
              <a:t>06.02.2018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61F203F-40AF-4DF3-90DE-4A8B0E72A648}" type="slidenum">
              <a:rPr lang="ru-RU" smtClean="0"/>
              <a:t>‹#›</a:t>
            </a:fld>
            <a:endParaRPr lang="ru-RU"/>
          </a:p>
        </p:txBody>
      </p:sp>
    </p:spTree>
    <p:extLst>
      <p:ext uri="{BB962C8B-B14F-4D97-AF65-F5344CB8AC3E}">
        <p14:creationId xmlns:p14="http://schemas.microsoft.com/office/powerpoint/2010/main" val="9521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60C7E7F-9C61-477D-84EB-D454ABB0E877}" type="datetimeFigureOut">
              <a:rPr lang="ru-RU" smtClean="0"/>
              <a:t>06.02.2018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61F203F-40AF-4DF3-90DE-4A8B0E72A648}" type="slidenum">
              <a:rPr lang="ru-RU" smtClean="0"/>
              <a:t>‹#›</a:t>
            </a:fld>
            <a:endParaRPr lang="ru-RU"/>
          </a:p>
        </p:txBody>
      </p:sp>
    </p:spTree>
    <p:extLst>
      <p:ext uri="{BB962C8B-B14F-4D97-AF65-F5344CB8AC3E}">
        <p14:creationId xmlns:p14="http://schemas.microsoft.com/office/powerpoint/2010/main" val="2182540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60C7E7F-9C61-477D-84EB-D454ABB0E877}" type="datetimeFigureOut">
              <a:rPr lang="ru-RU" smtClean="0"/>
              <a:t>06.02.2018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61F203F-40AF-4DF3-90DE-4A8B0E72A648}" type="slidenum">
              <a:rPr lang="ru-RU" smtClean="0"/>
              <a:t>‹#›</a:t>
            </a:fld>
            <a:endParaRPr lang="ru-RU"/>
          </a:p>
        </p:txBody>
      </p:sp>
    </p:spTree>
    <p:extLst>
      <p:ext uri="{BB962C8B-B14F-4D97-AF65-F5344CB8AC3E}">
        <p14:creationId xmlns:p14="http://schemas.microsoft.com/office/powerpoint/2010/main" val="1356869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0C7E7F-9C61-477D-84EB-D454ABB0E877}" type="datetimeFigureOut">
              <a:rPr lang="ru-RU" smtClean="0"/>
              <a:t>06.02.2018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1F203F-40AF-4DF3-90DE-4A8B0E72A648}" type="slidenum">
              <a:rPr lang="ru-RU" smtClean="0"/>
              <a:t>‹#›</a:t>
            </a:fld>
            <a:endParaRPr lang="ru-RU"/>
          </a:p>
        </p:txBody>
      </p:sp>
    </p:spTree>
    <p:extLst>
      <p:ext uri="{BB962C8B-B14F-4D97-AF65-F5344CB8AC3E}">
        <p14:creationId xmlns:p14="http://schemas.microsoft.com/office/powerpoint/2010/main" val="3386873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 Id="rId5" Type="http://schemas.openxmlformats.org/officeDocument/2006/relationships/image" Target="../media/image6.gif"/><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ony vaio\Desktop\1047242456_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8" y="0"/>
            <a:ext cx="9129250" cy="6882941"/>
          </a:xfrm>
          <a:prstGeom prst="rect">
            <a:avLst/>
          </a:prstGeom>
          <a:noFill/>
          <a:extLst>
            <a:ext uri="{909E8E84-426E-40DD-AFC4-6F175D3DCCD1}">
              <a14:hiddenFill xmlns:a14="http://schemas.microsoft.com/office/drawing/2010/main">
                <a:solidFill>
                  <a:srgbClr val="FFFFFF"/>
                </a:solidFill>
              </a14:hiddenFill>
            </a:ext>
          </a:extLst>
        </p:spPr>
      </p:pic>
      <p:sp>
        <p:nvSpPr>
          <p:cNvPr id="4" name="Заголовок 3"/>
          <p:cNvSpPr>
            <a:spLocks noGrp="1"/>
          </p:cNvSpPr>
          <p:nvPr>
            <p:ph type="ctrTitle"/>
          </p:nvPr>
        </p:nvSpPr>
        <p:spPr>
          <a:xfrm>
            <a:off x="467544" y="332656"/>
            <a:ext cx="4176464" cy="6192687"/>
          </a:xfrm>
        </p:spPr>
        <p:txBody>
          <a:bodyPr>
            <a:normAutofit/>
          </a:bodyPr>
          <a:lstStyle/>
          <a:p>
            <a:r>
              <a:rPr lang="en-US" b="1" dirty="0">
                <a:solidFill>
                  <a:schemeClr val="accent2">
                    <a:lumMod val="20000"/>
                    <a:lumOff val="80000"/>
                  </a:schemeClr>
                </a:solidFill>
              </a:rPr>
              <a:t>Ecological condition of the river Volga in Engels region in Saratov oblast</a:t>
            </a:r>
            <a:r>
              <a:rPr lang="ru-RU" b="1" dirty="0">
                <a:solidFill>
                  <a:schemeClr val="accent2">
                    <a:lumMod val="20000"/>
                    <a:lumOff val="80000"/>
                  </a:schemeClr>
                </a:solidFill>
              </a:rPr>
              <a:t>: </a:t>
            </a:r>
            <a:r>
              <a:rPr lang="en-US" b="1" dirty="0">
                <a:solidFill>
                  <a:schemeClr val="accent2">
                    <a:lumMod val="20000"/>
                    <a:lumOff val="80000"/>
                  </a:schemeClr>
                </a:solidFill>
              </a:rPr>
              <a:t>water quality and ways of purification</a:t>
            </a:r>
            <a:r>
              <a:rPr lang="ru-RU" b="1" dirty="0">
                <a:solidFill>
                  <a:schemeClr val="accent2">
                    <a:lumMod val="20000"/>
                    <a:lumOff val="80000"/>
                  </a:schemeClr>
                </a:solidFill>
              </a:rPr>
              <a:t>.</a:t>
            </a:r>
            <a:endParaRPr lang="ru-RU" dirty="0">
              <a:solidFill>
                <a:schemeClr val="accent2">
                  <a:lumMod val="20000"/>
                  <a:lumOff val="80000"/>
                </a:schemeClr>
              </a:solidFill>
            </a:endParaRPr>
          </a:p>
        </p:txBody>
      </p:sp>
      <p:sp>
        <p:nvSpPr>
          <p:cNvPr id="2" name="Подзаголовок 1"/>
          <p:cNvSpPr>
            <a:spLocks noGrp="1"/>
          </p:cNvSpPr>
          <p:nvPr>
            <p:ph type="subTitle" idx="1"/>
          </p:nvPr>
        </p:nvSpPr>
        <p:spPr>
          <a:xfrm>
            <a:off x="4644008" y="3429000"/>
            <a:ext cx="4240560" cy="2736304"/>
          </a:xfrm>
        </p:spPr>
        <p:txBody>
          <a:bodyPr>
            <a:normAutofit lnSpcReduction="10000"/>
          </a:bodyPr>
          <a:lstStyle/>
          <a:p>
            <a:pPr algn="l"/>
            <a:r>
              <a:rPr lang="en-US" b="1" dirty="0">
                <a:solidFill>
                  <a:schemeClr val="bg1"/>
                </a:solidFill>
              </a:rPr>
              <a:t>Done by: Irina </a:t>
            </a:r>
            <a:r>
              <a:rPr lang="en-US" b="1" dirty="0" err="1">
                <a:solidFill>
                  <a:schemeClr val="bg1"/>
                </a:solidFill>
              </a:rPr>
              <a:t>Rakcheeva</a:t>
            </a:r>
            <a:endParaRPr lang="en-US" b="1" dirty="0">
              <a:solidFill>
                <a:schemeClr val="bg1"/>
              </a:solidFill>
            </a:endParaRPr>
          </a:p>
          <a:p>
            <a:pPr algn="l"/>
            <a:r>
              <a:rPr lang="en-US" b="1" dirty="0">
                <a:solidFill>
                  <a:schemeClr val="bg1"/>
                </a:solidFill>
              </a:rPr>
              <a:t>Class: </a:t>
            </a:r>
            <a:r>
              <a:rPr lang="ru-RU" b="1" dirty="0" smtClean="0">
                <a:solidFill>
                  <a:schemeClr val="bg1"/>
                </a:solidFill>
              </a:rPr>
              <a:t>8 </a:t>
            </a:r>
            <a:r>
              <a:rPr lang="en-US" b="1" dirty="0" smtClean="0">
                <a:solidFill>
                  <a:schemeClr val="bg1"/>
                </a:solidFill>
              </a:rPr>
              <a:t>a</a:t>
            </a:r>
            <a:endParaRPr lang="en-US" b="1" dirty="0">
              <a:solidFill>
                <a:schemeClr val="bg1"/>
              </a:solidFill>
            </a:endParaRPr>
          </a:p>
          <a:p>
            <a:pPr algn="l"/>
            <a:r>
              <a:rPr lang="en-US" b="1" dirty="0">
                <a:solidFill>
                  <a:schemeClr val="bg1"/>
                </a:solidFill>
              </a:rPr>
              <a:t>School </a:t>
            </a:r>
            <a:r>
              <a:rPr lang="ru-RU" b="1" dirty="0">
                <a:solidFill>
                  <a:schemeClr val="bg1"/>
                </a:solidFill>
              </a:rPr>
              <a:t>№</a:t>
            </a:r>
            <a:r>
              <a:rPr lang="en-US" b="1" dirty="0">
                <a:solidFill>
                  <a:schemeClr val="bg1"/>
                </a:solidFill>
              </a:rPr>
              <a:t>5, Engels</a:t>
            </a:r>
          </a:p>
          <a:p>
            <a:pPr algn="l"/>
            <a:r>
              <a:rPr lang="en-US" b="1" dirty="0">
                <a:solidFill>
                  <a:schemeClr val="bg1"/>
                </a:solidFill>
              </a:rPr>
              <a:t>Teacher: </a:t>
            </a:r>
            <a:r>
              <a:rPr lang="en-US" b="1" dirty="0" err="1">
                <a:solidFill>
                  <a:schemeClr val="bg1"/>
                </a:solidFill>
              </a:rPr>
              <a:t>Sarancha</a:t>
            </a:r>
            <a:r>
              <a:rPr lang="en-US" b="1" dirty="0">
                <a:solidFill>
                  <a:schemeClr val="bg1"/>
                </a:solidFill>
              </a:rPr>
              <a:t> V. V.</a:t>
            </a:r>
            <a:endParaRPr lang="ru-RU" b="1" dirty="0">
              <a:solidFill>
                <a:schemeClr val="bg1"/>
              </a:solidFill>
            </a:endParaRPr>
          </a:p>
          <a:p>
            <a:endParaRPr lang="ru-RU" dirty="0"/>
          </a:p>
        </p:txBody>
      </p:sp>
    </p:spTree>
    <p:extLst>
      <p:ext uri="{BB962C8B-B14F-4D97-AF65-F5344CB8AC3E}">
        <p14:creationId xmlns:p14="http://schemas.microsoft.com/office/powerpoint/2010/main" val="17901302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421677" y="1440386"/>
            <a:ext cx="6858000" cy="3977227"/>
          </a:xfrm>
          <a:prstGeom prst="rect">
            <a:avLst/>
          </a:prstGeom>
        </p:spPr>
      </p:pic>
      <p:sp>
        <p:nvSpPr>
          <p:cNvPr id="8" name="Заголовок 2"/>
          <p:cNvSpPr txBox="1">
            <a:spLocks/>
          </p:cNvSpPr>
          <p:nvPr/>
        </p:nvSpPr>
        <p:spPr>
          <a:xfrm>
            <a:off x="3995936" y="764704"/>
            <a:ext cx="5328592" cy="241442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latin typeface="Arial Black" panose="020B0A04020102020204" pitchFamily="34" charset="0"/>
              </a:rPr>
              <a:t>1. A filter made of grass, sand and coal is useful. You can drink water after filtration.</a:t>
            </a:r>
            <a:endParaRPr lang="ru-RU" sz="2800" dirty="0">
              <a:latin typeface="Arial Black" panose="020B0A04020102020204" pitchFamily="34" charset="0"/>
            </a:endParaRP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430156" y="1409110"/>
            <a:ext cx="6874956" cy="3977228"/>
          </a:xfrm>
          <a:prstGeom prst="rect">
            <a:avLst/>
          </a:prstGeom>
        </p:spPr>
      </p:pic>
      <p:sp>
        <p:nvSpPr>
          <p:cNvPr id="10" name="Текст 3"/>
          <p:cNvSpPr txBox="1">
            <a:spLocks/>
          </p:cNvSpPr>
          <p:nvPr/>
        </p:nvSpPr>
        <p:spPr>
          <a:xfrm>
            <a:off x="4189693" y="3573016"/>
            <a:ext cx="4824536" cy="223224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dirty="0" smtClean="0">
                <a:latin typeface="Arial Black" panose="020B0A04020102020204" pitchFamily="34" charset="0"/>
              </a:rPr>
              <a:t>2. Put something silver in water. It’s not useful, because silver only helps to keep water fresh, but doesn’t clear it. </a:t>
            </a:r>
            <a:endParaRPr lang="ru-RU" sz="2800" dirty="0">
              <a:latin typeface="Arial Black" panose="020B0A04020102020204" pitchFamily="34" charset="0"/>
            </a:endParaRPr>
          </a:p>
        </p:txBody>
      </p:sp>
    </p:spTree>
    <p:extLst>
      <p:ext uri="{BB962C8B-B14F-4D97-AF65-F5344CB8AC3E}">
        <p14:creationId xmlns:p14="http://schemas.microsoft.com/office/powerpoint/2010/main" val="100557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0" y="7068"/>
            <a:ext cx="8028384" cy="4286028"/>
          </a:xfrm>
          <a:prstGeom prst="rect">
            <a:avLst/>
          </a:prstGeom>
        </p:spPr>
      </p:pic>
      <p:sp>
        <p:nvSpPr>
          <p:cNvPr id="4" name="Объект 4"/>
          <p:cNvSpPr txBox="1">
            <a:spLocks/>
          </p:cNvSpPr>
          <p:nvPr/>
        </p:nvSpPr>
        <p:spPr>
          <a:xfrm>
            <a:off x="4758435" y="44624"/>
            <a:ext cx="4460430" cy="1512168"/>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solidFill>
                  <a:schemeClr val="bg1"/>
                </a:solidFill>
                <a:latin typeface="Arial Black" panose="020B0A04020102020204" pitchFamily="34" charset="0"/>
              </a:rPr>
              <a:t>3. To clear water you need to dig up a hole in the ground not far from the river and wait for water to fill the hole. This method isn’t useful too. You need to wait for a long time before  sediment  will be separated.</a:t>
            </a:r>
            <a:endParaRPr lang="ru-RU" sz="2400" dirty="0">
              <a:solidFill>
                <a:schemeClr val="bg1"/>
              </a:solidFill>
              <a:latin typeface="Arial Black" panose="020B0A04020102020204" pitchFamily="34"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421905" y="1421906"/>
            <a:ext cx="6858000" cy="4014192"/>
          </a:xfrm>
          <a:prstGeom prst="rect">
            <a:avLst/>
          </a:prstGeom>
        </p:spPr>
      </p:pic>
      <p:sp>
        <p:nvSpPr>
          <p:cNvPr id="8" name="Прямоугольник 7"/>
          <p:cNvSpPr/>
          <p:nvPr/>
        </p:nvSpPr>
        <p:spPr>
          <a:xfrm>
            <a:off x="4051624" y="3860756"/>
            <a:ext cx="4912863" cy="1323439"/>
          </a:xfrm>
          <a:prstGeom prst="rect">
            <a:avLst/>
          </a:prstGeom>
        </p:spPr>
        <p:txBody>
          <a:bodyPr wrap="square">
            <a:spAutoFit/>
          </a:bodyPr>
          <a:lstStyle/>
          <a:p>
            <a:r>
              <a:rPr lang="en-US" sz="2000" dirty="0">
                <a:solidFill>
                  <a:schemeClr val="bg1"/>
                </a:solidFill>
                <a:latin typeface="Arial Black" panose="020B0A04020102020204" pitchFamily="34" charset="0"/>
              </a:rPr>
              <a:t>4.You need to cut banana peel and pour water through it. And it works!!! Banana molecules pull bad substances to themselves.</a:t>
            </a:r>
            <a:endParaRPr lang="ru-RU" sz="2000" dirty="0">
              <a:solidFill>
                <a:schemeClr val="bg1"/>
              </a:solidFill>
              <a:latin typeface="Arial Black" panose="020B0A04020102020204" pitchFamily="34" charset="0"/>
            </a:endParaRPr>
          </a:p>
        </p:txBody>
      </p:sp>
      <p:sp>
        <p:nvSpPr>
          <p:cNvPr id="9" name="Объект 6"/>
          <p:cNvSpPr txBox="1">
            <a:spLocks/>
          </p:cNvSpPr>
          <p:nvPr/>
        </p:nvSpPr>
        <p:spPr>
          <a:xfrm>
            <a:off x="-8967" y="5085184"/>
            <a:ext cx="9144000" cy="161704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solidFill>
                  <a:srgbClr val="FF0000"/>
                </a:solidFill>
                <a:latin typeface="Arial Black" panose="020B0A04020102020204" pitchFamily="34" charset="0"/>
              </a:rPr>
              <a:t>5. Pour water in the plastic bag and hang it on the tree so that the Sun can go through it. This method doesn’t work. You need much more ultra-violet to make this water suitable for drinking.</a:t>
            </a:r>
            <a:endParaRPr lang="ru-RU" sz="2400"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178068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fade">
                                      <p:cBhvr>
                                        <p:cTn id="25" dur="1000"/>
                                        <p:tgtEl>
                                          <p:spTgt spid="9">
                                            <p:txEl>
                                              <p:pRg st="0" end="0"/>
                                            </p:txEl>
                                          </p:spTgt>
                                        </p:tgtEl>
                                      </p:cBhvr>
                                    </p:animEffect>
                                    <p:anim calcmode="lin" valueType="num">
                                      <p:cBhvr>
                                        <p:cTn id="26"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sony vaio\Desktop\DSC063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8" y="-3897"/>
            <a:ext cx="9149198" cy="6861897"/>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C:\Users\sony vaio\Desktop\DSC063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8" y="1"/>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76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fade">
                                      <p:cBhvr>
                                        <p:cTn id="7" dur="1000"/>
                                        <p:tgtEl>
                                          <p:spTgt spid="19459"/>
                                        </p:tgtEl>
                                      </p:cBhvr>
                                    </p:animEffect>
                                    <p:anim calcmode="lin" valueType="num">
                                      <p:cBhvr>
                                        <p:cTn id="8" dur="1000" fill="hold"/>
                                        <p:tgtEl>
                                          <p:spTgt spid="19459"/>
                                        </p:tgtEl>
                                        <p:attrNameLst>
                                          <p:attrName>ppt_x</p:attrName>
                                        </p:attrNameLst>
                                      </p:cBhvr>
                                      <p:tavLst>
                                        <p:tav tm="0">
                                          <p:val>
                                            <p:strVal val="#ppt_x"/>
                                          </p:val>
                                        </p:tav>
                                        <p:tav tm="100000">
                                          <p:val>
                                            <p:strVal val="#ppt_x"/>
                                          </p:val>
                                        </p:tav>
                                      </p:tavLst>
                                    </p:anim>
                                    <p:anim calcmode="lin" valueType="num">
                                      <p:cBhvr>
                                        <p:cTn id="9" dur="1000" fill="hold"/>
                                        <p:tgtEl>
                                          <p:spTgt spid="194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sony vaio\Desktop\DSC063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873"/>
            <a:ext cx="5266572" cy="3949929"/>
          </a:xfrm>
          <a:prstGeom prst="rect">
            <a:avLst/>
          </a:prstGeom>
          <a:noFill/>
          <a:extLst>
            <a:ext uri="{909E8E84-426E-40DD-AFC4-6F175D3DCCD1}">
              <a14:hiddenFill xmlns:a14="http://schemas.microsoft.com/office/drawing/2010/main">
                <a:solidFill>
                  <a:srgbClr val="FFFFFF"/>
                </a:solidFill>
              </a14:hiddenFill>
            </a:ext>
          </a:extLst>
        </p:spPr>
      </p:pic>
      <p:pic>
        <p:nvPicPr>
          <p:cNvPr id="20483" name="Picture 3" descr="C:\Users\sony vaio\Desktop\DSC063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2597" y="2132856"/>
            <a:ext cx="6300193" cy="4725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68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additive="base">
                                        <p:cTn id="7" dur="500" fill="hold"/>
                                        <p:tgtEl>
                                          <p:spTgt spid="20482"/>
                                        </p:tgtEl>
                                        <p:attrNameLst>
                                          <p:attrName>ppt_x</p:attrName>
                                        </p:attrNameLst>
                                      </p:cBhvr>
                                      <p:tavLst>
                                        <p:tav tm="0">
                                          <p:val>
                                            <p:strVal val="#ppt_x"/>
                                          </p:val>
                                        </p:tav>
                                        <p:tav tm="100000">
                                          <p:val>
                                            <p:strVal val="#ppt_x"/>
                                          </p:val>
                                        </p:tav>
                                      </p:tavLst>
                                    </p:anim>
                                    <p:anim calcmode="lin" valueType="num">
                                      <p:cBhvr additive="base">
                                        <p:cTn id="8" dur="500" fill="hold"/>
                                        <p:tgtEl>
                                          <p:spTgt spid="2048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0483"/>
                                        </p:tgtEl>
                                        <p:attrNameLst>
                                          <p:attrName>style.visibility</p:attrName>
                                        </p:attrNameLst>
                                      </p:cBhvr>
                                      <p:to>
                                        <p:strVal val="visible"/>
                                      </p:to>
                                    </p:set>
                                    <p:animEffect transition="in" filter="barn(inVertical)">
                                      <p:cBhvr>
                                        <p:cTn id="13" dur="5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sony vaio\Desktop\DSC063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136"/>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1507" name="Picture 3" descr="C:\Users\sony vaio\Desktop\DSC063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 y="0"/>
            <a:ext cx="9186849" cy="6890137"/>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Users\sony vaio\Desktop\DSC063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83" y="32136"/>
            <a:ext cx="9189706" cy="689228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0" y="274638"/>
            <a:ext cx="6059016" cy="5674642"/>
          </a:xfrm>
        </p:spPr>
        <p:txBody>
          <a:bodyPr>
            <a:normAutofit fontScale="90000"/>
          </a:bodyPr>
          <a:lstStyle/>
          <a:p>
            <a:r>
              <a:rPr lang="en-US" sz="3200" b="1" dirty="0" smtClean="0">
                <a:solidFill>
                  <a:schemeClr val="accent6">
                    <a:lumMod val="50000"/>
                  </a:schemeClr>
                </a:solidFill>
                <a:latin typeface="Arial Black" panose="020B0A04020102020204" pitchFamily="34" charset="0"/>
              </a:rPr>
              <a:t>We also made an analysis  of water taken from the Volga and from  our school and come to the conclusion, that water i</a:t>
            </a:r>
            <a:r>
              <a:rPr lang="en-US" sz="3200" b="1" dirty="0">
                <a:solidFill>
                  <a:schemeClr val="accent6">
                    <a:lumMod val="50000"/>
                  </a:schemeClr>
                </a:solidFill>
                <a:latin typeface="Arial Black" panose="020B0A04020102020204" pitchFamily="34" charset="0"/>
              </a:rPr>
              <a:t>n</a:t>
            </a:r>
            <a:r>
              <a:rPr lang="en-US" sz="3200" b="1" dirty="0" smtClean="0">
                <a:solidFill>
                  <a:schemeClr val="accent6">
                    <a:lumMod val="50000"/>
                  </a:schemeClr>
                </a:solidFill>
                <a:latin typeface="Arial Black" panose="020B0A04020102020204" pitchFamily="34" charset="0"/>
              </a:rPr>
              <a:t> our school is suitable for drinking only after  settling for half an hour, because settling removes the smell of chlorine and the temperature condition is obeyed.  </a:t>
            </a:r>
            <a:endParaRPr lang="ru-RU" sz="3200" b="1" dirty="0">
              <a:solidFill>
                <a:schemeClr val="accent6">
                  <a:lumMod val="50000"/>
                </a:schemeClr>
              </a:solidFill>
              <a:latin typeface="Arial Black" panose="020B0A04020102020204" pitchFamily="34" charset="0"/>
            </a:endParaRPr>
          </a:p>
        </p:txBody>
      </p:sp>
    </p:spTree>
    <p:extLst>
      <p:ext uri="{BB962C8B-B14F-4D97-AF65-F5344CB8AC3E}">
        <p14:creationId xmlns:p14="http://schemas.microsoft.com/office/powerpoint/2010/main" val="269499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7"/>
                                        </p:tgtEl>
                                        <p:attrNameLst>
                                          <p:attrName>style.visibility</p:attrName>
                                        </p:attrNameLst>
                                      </p:cBhvr>
                                      <p:to>
                                        <p:strVal val="visible"/>
                                      </p:to>
                                    </p:set>
                                    <p:animEffect transition="in" filter="fade">
                                      <p:cBhvr>
                                        <p:cTn id="7" dur="500"/>
                                        <p:tgtEl>
                                          <p:spTgt spid="2150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508"/>
                                        </p:tgtEl>
                                        <p:attrNameLst>
                                          <p:attrName>style.visibility</p:attrName>
                                        </p:attrNameLst>
                                      </p:cBhvr>
                                      <p:to>
                                        <p:strVal val="visible"/>
                                      </p:to>
                                    </p:set>
                                    <p:animEffect transition="in" filter="fade">
                                      <p:cBhvr>
                                        <p:cTn id="12" dur="1000"/>
                                        <p:tgtEl>
                                          <p:spTgt spid="21508"/>
                                        </p:tgtEl>
                                      </p:cBhvr>
                                    </p:animEffect>
                                    <p:anim calcmode="lin" valueType="num">
                                      <p:cBhvr>
                                        <p:cTn id="13" dur="1000" fill="hold"/>
                                        <p:tgtEl>
                                          <p:spTgt spid="21508"/>
                                        </p:tgtEl>
                                        <p:attrNameLst>
                                          <p:attrName>ppt_x</p:attrName>
                                        </p:attrNameLst>
                                      </p:cBhvr>
                                      <p:tavLst>
                                        <p:tav tm="0">
                                          <p:val>
                                            <p:strVal val="#ppt_x"/>
                                          </p:val>
                                        </p:tav>
                                        <p:tav tm="100000">
                                          <p:val>
                                            <p:strVal val="#ppt_x"/>
                                          </p:val>
                                        </p:tav>
                                      </p:tavLst>
                                    </p:anim>
                                    <p:anim calcmode="lin" valueType="num">
                                      <p:cBhvr>
                                        <p:cTn id="14" dur="1000" fill="hold"/>
                                        <p:tgtEl>
                                          <p:spTgt spid="215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2050" name="Picture 2" descr="C:\Users\sony vaio\Desktop\wallpapers_5396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0" y="-30920"/>
            <a:ext cx="9133780" cy="693052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23528" y="404664"/>
            <a:ext cx="6552728" cy="6186309"/>
          </a:xfrm>
          <a:prstGeom prst="rect">
            <a:avLst/>
          </a:prstGeom>
        </p:spPr>
        <p:txBody>
          <a:bodyPr wrap="square">
            <a:spAutoFit/>
          </a:bodyPr>
          <a:lstStyle/>
          <a:p>
            <a:r>
              <a:rPr lang="en-US" sz="3600" b="1" dirty="0">
                <a:solidFill>
                  <a:schemeClr val="tx2">
                    <a:lumMod val="50000"/>
                  </a:schemeClr>
                </a:solidFill>
              </a:rPr>
              <a:t>Water, water, everywhere</a:t>
            </a:r>
            <a:endParaRPr lang="ru-RU" sz="3600" b="1" dirty="0">
              <a:solidFill>
                <a:schemeClr val="tx2">
                  <a:lumMod val="50000"/>
                </a:schemeClr>
              </a:solidFill>
            </a:endParaRPr>
          </a:p>
          <a:p>
            <a:r>
              <a:rPr lang="en-US" sz="3600" b="1" dirty="0">
                <a:solidFill>
                  <a:schemeClr val="tx2">
                    <a:lumMod val="50000"/>
                  </a:schemeClr>
                </a:solidFill>
              </a:rPr>
              <a:t>To wash my hand and wash my hair</a:t>
            </a:r>
            <a:endParaRPr lang="ru-RU" sz="3600" b="1" dirty="0">
              <a:solidFill>
                <a:schemeClr val="tx2">
                  <a:lumMod val="50000"/>
                </a:schemeClr>
              </a:solidFill>
            </a:endParaRPr>
          </a:p>
          <a:p>
            <a:r>
              <a:rPr lang="en-US" sz="3600" b="1" dirty="0">
                <a:solidFill>
                  <a:schemeClr val="tx2">
                    <a:lumMod val="50000"/>
                  </a:schemeClr>
                </a:solidFill>
              </a:rPr>
              <a:t>It’s nice to drink it by the pool</a:t>
            </a:r>
            <a:endParaRPr lang="ru-RU" sz="3600" b="1" dirty="0">
              <a:solidFill>
                <a:schemeClr val="tx2">
                  <a:lumMod val="50000"/>
                </a:schemeClr>
              </a:solidFill>
            </a:endParaRPr>
          </a:p>
          <a:p>
            <a:r>
              <a:rPr lang="en-US" sz="3600" b="1" dirty="0">
                <a:solidFill>
                  <a:schemeClr val="tx2">
                    <a:lumMod val="50000"/>
                  </a:schemeClr>
                </a:solidFill>
              </a:rPr>
              <a:t>Slurp it, sip it, nice and </a:t>
            </a:r>
            <a:r>
              <a:rPr lang="en-US" sz="3600" b="1" dirty="0" smtClean="0">
                <a:solidFill>
                  <a:schemeClr val="tx2">
                    <a:lumMod val="50000"/>
                  </a:schemeClr>
                </a:solidFill>
              </a:rPr>
              <a:t>cool</a:t>
            </a:r>
            <a:endParaRPr lang="ru-RU" sz="3600" b="1" dirty="0" smtClean="0">
              <a:solidFill>
                <a:schemeClr val="tx2">
                  <a:lumMod val="50000"/>
                </a:schemeClr>
              </a:solidFill>
            </a:endParaRPr>
          </a:p>
          <a:p>
            <a:endParaRPr lang="ru-RU" sz="3600" b="1" dirty="0">
              <a:solidFill>
                <a:schemeClr val="tx2">
                  <a:lumMod val="50000"/>
                </a:schemeClr>
              </a:solidFill>
            </a:endParaRPr>
          </a:p>
          <a:p>
            <a:r>
              <a:rPr lang="en-US" sz="3600" b="1" dirty="0">
                <a:solidFill>
                  <a:schemeClr val="tx2">
                    <a:lumMod val="50000"/>
                  </a:schemeClr>
                </a:solidFill>
              </a:rPr>
              <a:t>It comes from clouds. Don’t you know</a:t>
            </a:r>
            <a:endParaRPr lang="ru-RU" sz="3600" b="1" dirty="0">
              <a:solidFill>
                <a:schemeClr val="tx2">
                  <a:lumMod val="50000"/>
                </a:schemeClr>
              </a:solidFill>
            </a:endParaRPr>
          </a:p>
          <a:p>
            <a:r>
              <a:rPr lang="en-US" sz="3600" b="1" dirty="0">
                <a:solidFill>
                  <a:schemeClr val="tx2">
                    <a:lumMod val="50000"/>
                  </a:schemeClr>
                </a:solidFill>
              </a:rPr>
              <a:t>Falls in rain and also snow</a:t>
            </a:r>
            <a:endParaRPr lang="ru-RU" sz="3600" b="1" dirty="0">
              <a:solidFill>
                <a:schemeClr val="tx2">
                  <a:lumMod val="50000"/>
                </a:schemeClr>
              </a:solidFill>
            </a:endParaRPr>
          </a:p>
          <a:p>
            <a:r>
              <a:rPr lang="en-US" sz="3600" b="1" dirty="0">
                <a:solidFill>
                  <a:schemeClr val="tx2">
                    <a:lumMod val="50000"/>
                  </a:schemeClr>
                </a:solidFill>
              </a:rPr>
              <a:t>Keep it clean or you will be</a:t>
            </a:r>
            <a:endParaRPr lang="ru-RU" sz="3600" b="1" dirty="0">
              <a:solidFill>
                <a:schemeClr val="tx2">
                  <a:lumMod val="50000"/>
                </a:schemeClr>
              </a:solidFill>
            </a:endParaRPr>
          </a:p>
          <a:p>
            <a:r>
              <a:rPr lang="en-US" sz="3600" b="1" dirty="0">
                <a:solidFill>
                  <a:schemeClr val="tx2">
                    <a:lumMod val="50000"/>
                  </a:schemeClr>
                </a:solidFill>
              </a:rPr>
              <a:t>Sick as sick, as sick can be.</a:t>
            </a:r>
            <a:endParaRPr lang="ru-RU" sz="3600" b="1" dirty="0">
              <a:solidFill>
                <a:schemeClr val="tx2">
                  <a:lumMod val="50000"/>
                </a:schemeClr>
              </a:solidFill>
            </a:endParaRPr>
          </a:p>
        </p:txBody>
      </p:sp>
    </p:spTree>
    <p:extLst>
      <p:ext uri="{BB962C8B-B14F-4D97-AF65-F5344CB8AC3E}">
        <p14:creationId xmlns:p14="http://schemas.microsoft.com/office/powerpoint/2010/main" val="1246657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ony vaio\Desktop\vod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6537"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ny vaio\Desktop\F13xj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260648"/>
            <a:ext cx="4605888" cy="337068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sony vaio\Desktop\1kupatsya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840" y="3020923"/>
            <a:ext cx="5864344" cy="366521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sony vaio\Desktop\3066137.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63" y="0"/>
            <a:ext cx="912653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Заголовок 2"/>
          <p:cNvSpPr>
            <a:spLocks noGrp="1"/>
          </p:cNvSpPr>
          <p:nvPr>
            <p:ph type="title"/>
          </p:nvPr>
        </p:nvSpPr>
        <p:spPr>
          <a:xfrm>
            <a:off x="457200" y="274638"/>
            <a:ext cx="8229600" cy="5314602"/>
          </a:xfrm>
        </p:spPr>
        <p:txBody>
          <a:bodyPr>
            <a:noAutofit/>
          </a:bodyPr>
          <a:lstStyle/>
          <a:p>
            <a:r>
              <a:rPr lang="en-US" b="1" dirty="0" smtClean="0">
                <a:solidFill>
                  <a:schemeClr val="bg1"/>
                </a:solidFill>
              </a:rPr>
              <a:t>Water is the most widespread substance on the Earth, we meet it everywhere, we all know it. We meet every day: when we drink tea, when we wash up, when we swim and </a:t>
            </a:r>
            <a:r>
              <a:rPr lang="en-US" b="1" dirty="0">
                <a:solidFill>
                  <a:schemeClr val="bg1"/>
                </a:solidFill>
              </a:rPr>
              <a:t>w</a:t>
            </a:r>
            <a:r>
              <a:rPr lang="en-US" b="1" dirty="0" smtClean="0">
                <a:solidFill>
                  <a:schemeClr val="bg1"/>
                </a:solidFill>
              </a:rPr>
              <a:t>hen we jump over the puddles after the summer rain.</a:t>
            </a:r>
            <a:r>
              <a:rPr lang="ru-RU" sz="2400" dirty="0" smtClean="0">
                <a:solidFill>
                  <a:schemeClr val="bg1"/>
                </a:solidFill>
              </a:rPr>
              <a:t>. </a:t>
            </a:r>
            <a:endParaRPr lang="ru-RU" sz="2400" dirty="0">
              <a:solidFill>
                <a:schemeClr val="bg1"/>
              </a:solidFill>
            </a:endParaRPr>
          </a:p>
        </p:txBody>
      </p:sp>
    </p:spTree>
    <p:extLst>
      <p:ext uri="{BB962C8B-B14F-4D97-AF65-F5344CB8AC3E}">
        <p14:creationId xmlns:p14="http://schemas.microsoft.com/office/powerpoint/2010/main" val="401717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1000"/>
                                        <p:tgtEl>
                                          <p:spTgt spid="3075"/>
                                        </p:tgtEl>
                                      </p:cBhvr>
                                    </p:animEffect>
                                    <p:anim calcmode="lin" valueType="num">
                                      <p:cBhvr>
                                        <p:cTn id="8" dur="1000" fill="hold"/>
                                        <p:tgtEl>
                                          <p:spTgt spid="3075"/>
                                        </p:tgtEl>
                                        <p:attrNameLst>
                                          <p:attrName>ppt_x</p:attrName>
                                        </p:attrNameLst>
                                      </p:cBhvr>
                                      <p:tavLst>
                                        <p:tav tm="0">
                                          <p:val>
                                            <p:strVal val="#ppt_x"/>
                                          </p:val>
                                        </p:tav>
                                        <p:tav tm="100000">
                                          <p:val>
                                            <p:strVal val="#ppt_x"/>
                                          </p:val>
                                        </p:tav>
                                      </p:tavLst>
                                    </p:anim>
                                    <p:anim calcmode="lin" valueType="num">
                                      <p:cBhvr>
                                        <p:cTn id="9"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076"/>
                                        </p:tgtEl>
                                        <p:attrNameLst>
                                          <p:attrName>style.visibility</p:attrName>
                                        </p:attrNameLst>
                                      </p:cBhvr>
                                      <p:to>
                                        <p:strVal val="visible"/>
                                      </p:to>
                                    </p:set>
                                    <p:anim calcmode="lin" valueType="num">
                                      <p:cBhvr>
                                        <p:cTn id="14" dur="500" fill="hold"/>
                                        <p:tgtEl>
                                          <p:spTgt spid="3076"/>
                                        </p:tgtEl>
                                        <p:attrNameLst>
                                          <p:attrName>ppt_w</p:attrName>
                                        </p:attrNameLst>
                                      </p:cBhvr>
                                      <p:tavLst>
                                        <p:tav tm="0">
                                          <p:val>
                                            <p:fltVal val="0"/>
                                          </p:val>
                                        </p:tav>
                                        <p:tav tm="100000">
                                          <p:val>
                                            <p:strVal val="#ppt_w"/>
                                          </p:val>
                                        </p:tav>
                                      </p:tavLst>
                                    </p:anim>
                                    <p:anim calcmode="lin" valueType="num">
                                      <p:cBhvr>
                                        <p:cTn id="15" dur="500" fill="hold"/>
                                        <p:tgtEl>
                                          <p:spTgt spid="3076"/>
                                        </p:tgtEl>
                                        <p:attrNameLst>
                                          <p:attrName>ppt_h</p:attrName>
                                        </p:attrNameLst>
                                      </p:cBhvr>
                                      <p:tavLst>
                                        <p:tav tm="0">
                                          <p:val>
                                            <p:fltVal val="0"/>
                                          </p:val>
                                        </p:tav>
                                        <p:tav tm="100000">
                                          <p:val>
                                            <p:strVal val="#ppt_h"/>
                                          </p:val>
                                        </p:tav>
                                      </p:tavLst>
                                    </p:anim>
                                    <p:animEffect transition="in" filter="fade">
                                      <p:cBhvr>
                                        <p:cTn id="16" dur="500"/>
                                        <p:tgtEl>
                                          <p:spTgt spid="3076"/>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077"/>
                                        </p:tgtEl>
                                        <p:attrNameLst>
                                          <p:attrName>style.visibility</p:attrName>
                                        </p:attrNameLst>
                                      </p:cBhvr>
                                      <p:to>
                                        <p:strVal val="visible"/>
                                      </p:to>
                                    </p:set>
                                    <p:animEffect transition="in" filter="circle(in)">
                                      <p:cBhvr>
                                        <p:cTn id="21" dur="20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sony vaio\Desktop\4105701_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2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251520" y="3573016"/>
            <a:ext cx="8435280" cy="3158685"/>
          </a:xfrm>
        </p:spPr>
        <p:txBody>
          <a:bodyPr>
            <a:normAutofit fontScale="90000"/>
          </a:bodyPr>
          <a:lstStyle/>
          <a:p>
            <a:r>
              <a:rPr lang="en-US" b="1" dirty="0" smtClean="0">
                <a:solidFill>
                  <a:schemeClr val="bg1"/>
                </a:solidFill>
              </a:rPr>
              <a:t>There are 358 rivers which are more than 10km long and 58 of them are more than 50km long. But the main source of water is the Volga. </a:t>
            </a:r>
            <a:endParaRPr lang="ru-RU" b="1" dirty="0">
              <a:solidFill>
                <a:schemeClr val="bg1"/>
              </a:solidFill>
            </a:endParaRPr>
          </a:p>
        </p:txBody>
      </p:sp>
    </p:spTree>
    <p:extLst>
      <p:ext uri="{BB962C8B-B14F-4D97-AF65-F5344CB8AC3E}">
        <p14:creationId xmlns:p14="http://schemas.microsoft.com/office/powerpoint/2010/main" val="34843765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ony vaio\Desktop\20-zagryaznenie-okruzhayushhej-sredy-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17" y="-33104"/>
            <a:ext cx="9154975" cy="69573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sony vaio\Desktop\090329205505large5539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17" y="0"/>
            <a:ext cx="913853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sony vaio\Desktop\1371735147_165570847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33" y="-28273"/>
            <a:ext cx="916050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sony vaio\Desktop\XbRgk7Jmev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39" y="-61566"/>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sony vaio\Desktop\32805-116710-5689-imxgvk.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39" y="-70052"/>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41849" y="764704"/>
            <a:ext cx="8229600" cy="5760640"/>
          </a:xfrm>
        </p:spPr>
        <p:txBody>
          <a:bodyPr>
            <a:normAutofit fontScale="90000"/>
          </a:bodyPr>
          <a:lstStyle/>
          <a:p>
            <a:pPr algn="l"/>
            <a:r>
              <a:rPr lang="en-US" b="1" dirty="0" smtClean="0">
                <a:solidFill>
                  <a:schemeClr val="bg1"/>
                </a:solidFill>
              </a:rPr>
              <a:t>Ecological state of the river Volga gets worse every year because of its pollution:</a:t>
            </a:r>
            <a:br>
              <a:rPr lang="en-US" b="1" dirty="0" smtClean="0">
                <a:solidFill>
                  <a:schemeClr val="bg1"/>
                </a:solidFill>
              </a:rPr>
            </a:br>
            <a:r>
              <a:rPr lang="en-US" b="1" dirty="0" smtClean="0">
                <a:solidFill>
                  <a:schemeClr val="bg1"/>
                </a:solidFill>
              </a:rPr>
              <a:t>- Big population;</a:t>
            </a:r>
            <a:br>
              <a:rPr lang="en-US" b="1" dirty="0" smtClean="0">
                <a:solidFill>
                  <a:schemeClr val="bg1"/>
                </a:solidFill>
              </a:rPr>
            </a:br>
            <a:r>
              <a:rPr lang="en-US" b="1" dirty="0" smtClean="0">
                <a:solidFill>
                  <a:schemeClr val="bg1"/>
                </a:solidFill>
              </a:rPr>
              <a:t>- Dams and water storages;</a:t>
            </a:r>
            <a:br>
              <a:rPr lang="en-US" b="1" dirty="0" smtClean="0">
                <a:solidFill>
                  <a:schemeClr val="bg1"/>
                </a:solidFill>
              </a:rPr>
            </a:br>
            <a:r>
              <a:rPr lang="en-US" b="1" dirty="0" smtClean="0">
                <a:solidFill>
                  <a:schemeClr val="bg1"/>
                </a:solidFill>
              </a:rPr>
              <a:t>- Salty water;</a:t>
            </a:r>
            <a:br>
              <a:rPr lang="en-US" b="1" dirty="0" smtClean="0">
                <a:solidFill>
                  <a:schemeClr val="bg1"/>
                </a:solidFill>
              </a:rPr>
            </a:br>
            <a:r>
              <a:rPr lang="en-US" b="1" dirty="0" smtClean="0">
                <a:solidFill>
                  <a:schemeClr val="bg1"/>
                </a:solidFill>
              </a:rPr>
              <a:t>- Oil production;</a:t>
            </a:r>
            <a:br>
              <a:rPr lang="en-US" b="1" dirty="0" smtClean="0">
                <a:solidFill>
                  <a:schemeClr val="bg1"/>
                </a:solidFill>
              </a:rPr>
            </a:br>
            <a:r>
              <a:rPr lang="en-US" b="1" dirty="0" smtClean="0">
                <a:solidFill>
                  <a:schemeClr val="bg1"/>
                </a:solidFill>
              </a:rPr>
              <a:t>- Garbage;</a:t>
            </a:r>
            <a:br>
              <a:rPr lang="en-US" b="1" dirty="0" smtClean="0">
                <a:solidFill>
                  <a:schemeClr val="bg1"/>
                </a:solidFill>
              </a:rPr>
            </a:br>
            <a:endParaRPr lang="ru-RU" b="1" dirty="0">
              <a:solidFill>
                <a:schemeClr val="bg1"/>
              </a:solidFill>
            </a:endParaRPr>
          </a:p>
        </p:txBody>
      </p:sp>
    </p:spTree>
    <p:extLst>
      <p:ext uri="{BB962C8B-B14F-4D97-AF65-F5344CB8AC3E}">
        <p14:creationId xmlns:p14="http://schemas.microsoft.com/office/powerpoint/2010/main" val="134617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sony vaio\Desktop\4330_3a1020488ec14a85723e8d3dfd712260_87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1" y="426"/>
            <a:ext cx="9143432" cy="6857574"/>
          </a:xfrm>
          <a:prstGeom prst="rect">
            <a:avLst/>
          </a:prstGeom>
          <a:noFill/>
          <a:extLst>
            <a:ext uri="{909E8E84-426E-40DD-AFC4-6F175D3DCCD1}">
              <a14:hiddenFill xmlns:a14="http://schemas.microsoft.com/office/drawing/2010/main">
                <a:solidFill>
                  <a:srgbClr val="FFFFFF"/>
                </a:solidFill>
              </a14:hiddenFill>
            </a:ext>
          </a:extLst>
        </p:spPr>
      </p:pic>
      <p:sp>
        <p:nvSpPr>
          <p:cNvPr id="3" name="Стрелка вниз 2"/>
          <p:cNvSpPr/>
          <p:nvPr/>
        </p:nvSpPr>
        <p:spPr>
          <a:xfrm>
            <a:off x="7380312" y="2636912"/>
            <a:ext cx="1080120" cy="1296144"/>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Picture 2" descr="C:\Users\sony vaio\Desktop\article_image_IaMuS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44" y="426"/>
            <a:ext cx="9199544" cy="6882401"/>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0" y="274638"/>
            <a:ext cx="8229600" cy="5890666"/>
          </a:xfrm>
        </p:spPr>
        <p:txBody>
          <a:bodyPr>
            <a:normAutofit fontScale="90000"/>
          </a:bodyPr>
          <a:lstStyle/>
          <a:p>
            <a:r>
              <a:rPr lang="en-US" b="1" dirty="0" smtClean="0">
                <a:solidFill>
                  <a:schemeClr val="bg1"/>
                </a:solidFill>
              </a:rPr>
              <a:t>There are lots of sunken boats and ships on the bottom of the Volga.</a:t>
            </a:r>
            <a:r>
              <a:rPr lang="en-US" dirty="0" smtClean="0">
                <a:solidFill>
                  <a:schemeClr val="bg1"/>
                </a:solidFill>
              </a:rPr>
              <a:t/>
            </a:r>
            <a:br>
              <a:rPr lang="en-US" dirty="0" smtClean="0">
                <a:solidFill>
                  <a:schemeClr val="bg1"/>
                </a:solidFill>
              </a:rPr>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b="1" dirty="0" smtClean="0">
                <a:solidFill>
                  <a:schemeClr val="bg1"/>
                </a:solidFill>
              </a:rPr>
              <a:t>The bottom turned into a junk yard.</a:t>
            </a:r>
            <a:endParaRPr lang="ru-RU" b="1" dirty="0">
              <a:solidFill>
                <a:schemeClr val="bg1"/>
              </a:solidFill>
            </a:endParaRPr>
          </a:p>
        </p:txBody>
      </p:sp>
    </p:spTree>
    <p:extLst>
      <p:ext uri="{BB962C8B-B14F-4D97-AF65-F5344CB8AC3E}">
        <p14:creationId xmlns:p14="http://schemas.microsoft.com/office/powerpoint/2010/main" val="895058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sony vaio\Desktop\287_x_large_origin_copyrigh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79" y="14202"/>
            <a:ext cx="9138802" cy="6892155"/>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C:\Users\sony vaio\Desktop\i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7" y="14202"/>
            <a:ext cx="9144000" cy="6892155"/>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C:\Users\sony vaio\Desktop\IMG_2593-m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77"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0" y="274637"/>
            <a:ext cx="8229600" cy="3185641"/>
          </a:xfrm>
        </p:spPr>
        <p:txBody>
          <a:bodyPr>
            <a:normAutofit/>
          </a:bodyPr>
          <a:lstStyle/>
          <a:p>
            <a:r>
              <a:rPr lang="en-US" b="1" dirty="0" smtClean="0"/>
              <a:t>Another important problem is blue and green algae, that grows rapidly along the bank in summer.</a:t>
            </a:r>
            <a:endParaRPr lang="ru-RU" b="1" dirty="0"/>
          </a:p>
        </p:txBody>
      </p:sp>
    </p:spTree>
    <p:extLst>
      <p:ext uri="{BB962C8B-B14F-4D97-AF65-F5344CB8AC3E}">
        <p14:creationId xmlns:p14="http://schemas.microsoft.com/office/powerpoint/2010/main" val="344004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fade">
                                      <p:cBhvr>
                                        <p:cTn id="7" dur="1000"/>
                                        <p:tgtEl>
                                          <p:spTgt spid="15363"/>
                                        </p:tgtEl>
                                      </p:cBhvr>
                                    </p:animEffect>
                                    <p:anim calcmode="lin" valueType="num">
                                      <p:cBhvr>
                                        <p:cTn id="8" dur="1000" fill="hold"/>
                                        <p:tgtEl>
                                          <p:spTgt spid="15363"/>
                                        </p:tgtEl>
                                        <p:attrNameLst>
                                          <p:attrName>ppt_x</p:attrName>
                                        </p:attrNameLst>
                                      </p:cBhvr>
                                      <p:tavLst>
                                        <p:tav tm="0">
                                          <p:val>
                                            <p:strVal val="#ppt_x"/>
                                          </p:val>
                                        </p:tav>
                                        <p:tav tm="100000">
                                          <p:val>
                                            <p:strVal val="#ppt_x"/>
                                          </p:val>
                                        </p:tav>
                                      </p:tavLst>
                                    </p:anim>
                                    <p:anim calcmode="lin" valueType="num">
                                      <p:cBhvr>
                                        <p:cTn id="9" dur="1000" fill="hold"/>
                                        <p:tgtEl>
                                          <p:spTgt spid="1536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364"/>
                                        </p:tgtEl>
                                        <p:attrNameLst>
                                          <p:attrName>style.visibility</p:attrName>
                                        </p:attrNameLst>
                                      </p:cBhvr>
                                      <p:to>
                                        <p:strVal val="visible"/>
                                      </p:to>
                                    </p:set>
                                    <p:animEffect transition="in" filter="fade">
                                      <p:cBhvr>
                                        <p:cTn id="14" dur="1000"/>
                                        <p:tgtEl>
                                          <p:spTgt spid="15364"/>
                                        </p:tgtEl>
                                      </p:cBhvr>
                                    </p:animEffect>
                                    <p:anim calcmode="lin" valueType="num">
                                      <p:cBhvr>
                                        <p:cTn id="15" dur="1000" fill="hold"/>
                                        <p:tgtEl>
                                          <p:spTgt spid="15364"/>
                                        </p:tgtEl>
                                        <p:attrNameLst>
                                          <p:attrName>ppt_x</p:attrName>
                                        </p:attrNameLst>
                                      </p:cBhvr>
                                      <p:tavLst>
                                        <p:tav tm="0">
                                          <p:val>
                                            <p:strVal val="#ppt_x"/>
                                          </p:val>
                                        </p:tav>
                                        <p:tav tm="100000">
                                          <p:val>
                                            <p:strVal val="#ppt_x"/>
                                          </p:val>
                                        </p:tav>
                                      </p:tavLst>
                                    </p:anim>
                                    <p:anim calcmode="lin" valueType="num">
                                      <p:cBhvr>
                                        <p:cTn id="16" dur="1000" fill="hold"/>
                                        <p:tgtEl>
                                          <p:spTgt spid="153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sony vaio\Desktop\vmezhTZ8iw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4547" cy="688091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0" y="274638"/>
            <a:ext cx="8229600" cy="1354162"/>
          </a:xfrm>
        </p:spPr>
        <p:txBody>
          <a:bodyPr>
            <a:normAutofit fontScale="90000"/>
          </a:bodyPr>
          <a:lstStyle/>
          <a:p>
            <a:r>
              <a:rPr lang="en-US" b="1" dirty="0" smtClean="0"/>
              <a:t>Because of water pollution a lot of fish die and turn into mutants</a:t>
            </a:r>
            <a:endParaRPr lang="ru-RU" b="1" dirty="0"/>
          </a:p>
        </p:txBody>
      </p:sp>
    </p:spTree>
    <p:extLst>
      <p:ext uri="{BB962C8B-B14F-4D97-AF65-F5344CB8AC3E}">
        <p14:creationId xmlns:p14="http://schemas.microsoft.com/office/powerpoint/2010/main" val="25896035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ony vaio\Desktop\1482477573_dscn46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573016"/>
            <a:ext cx="7565818" cy="3096344"/>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0" y="274638"/>
            <a:ext cx="8229600" cy="2866330"/>
          </a:xfrm>
        </p:spPr>
        <p:txBody>
          <a:bodyPr>
            <a:noAutofit/>
          </a:bodyPr>
          <a:lstStyle/>
          <a:p>
            <a:r>
              <a:rPr lang="en-US" sz="3600" b="1" dirty="0" smtClean="0"/>
              <a:t>Engels has a central system of water supply. Water from the Volga river goes through this system right to our houses and schools. During this process water goes through several stages of chlorination.</a:t>
            </a:r>
            <a:endParaRPr lang="ru-RU" sz="3600" b="1" dirty="0"/>
          </a:p>
        </p:txBody>
      </p:sp>
      <p:pic>
        <p:nvPicPr>
          <p:cNvPr id="1026" name="Picture 2" descr="C:\Users\sony vaio\Desktop\23953-004-2A2E04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56992"/>
            <a:ext cx="9144000" cy="3501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69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TotalTime>
  <Words>492</Words>
  <Application>Microsoft Office PowerPoint</Application>
  <PresentationFormat>Экран (4:3)</PresentationFormat>
  <Paragraphs>27</Paragraphs>
  <Slides>14</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14</vt:i4>
      </vt:variant>
    </vt:vector>
  </HeadingPairs>
  <TitlesOfParts>
    <vt:vector size="18" baseType="lpstr">
      <vt:lpstr>Arial</vt:lpstr>
      <vt:lpstr>Arial Black</vt:lpstr>
      <vt:lpstr>Calibri</vt:lpstr>
      <vt:lpstr>Тема Office</vt:lpstr>
      <vt:lpstr>Ecological condition of the river Volga in Engels region in Saratov oblast: water quality and ways of purification.</vt:lpstr>
      <vt:lpstr>Презентация PowerPoint</vt:lpstr>
      <vt:lpstr>Water is the most widespread substance on the Earth, we meet it everywhere, we all know it. We meet every day: when we drink tea, when we wash up, when we swim and when we jump over the puddles after the summer rain.. </vt:lpstr>
      <vt:lpstr>There are 358 rivers which are more than 10km long and 58 of them are more than 50km long. But the main source of water is the Volga. </vt:lpstr>
      <vt:lpstr>Ecological state of the river Volga gets worse every year because of its pollution: - Big population; - Dams and water storages; - Salty water; - Oil production; - Garbage; </vt:lpstr>
      <vt:lpstr>There are lots of sunken boats and ships on the bottom of the Volga.       The bottom turned into a junk yard.</vt:lpstr>
      <vt:lpstr>Another important problem is blue and green algae, that grows rapidly along the bank in summer.</vt:lpstr>
      <vt:lpstr>Because of water pollution a lot of fish die and turn into mutants</vt:lpstr>
      <vt:lpstr>Engels has a central system of water supply. Water from the Volga river goes through this system right to our houses and schools. During this process water goes through several stages of chlorination.</vt:lpstr>
      <vt:lpstr>Презентация PowerPoint</vt:lpstr>
      <vt:lpstr>Презентация PowerPoint</vt:lpstr>
      <vt:lpstr>Презентация PowerPoint</vt:lpstr>
      <vt:lpstr>Презентация PowerPoint</vt:lpstr>
      <vt:lpstr>We also made an analysis  of water taken from the Volga and from  our school and come to the conclusion, that water in our school is suitable for drinking only after  settling for half an hour, because settling removes the smell of chlorine and the temperature condition is obeyed.  </vt:lpstr>
    </vt:vector>
  </TitlesOfParts>
  <Company>Krokoz™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Экологическое состояние реки Волга в Энгельсском районе Саратовской области: качество воды и способы очистки.</dc:title>
  <dc:creator>sony vaio</dc:creator>
  <cp:lastModifiedBy>Админ</cp:lastModifiedBy>
  <cp:revision>24</cp:revision>
  <dcterms:created xsi:type="dcterms:W3CDTF">2017-04-11T12:27:30Z</dcterms:created>
  <dcterms:modified xsi:type="dcterms:W3CDTF">2018-02-06T14:56:01Z</dcterms:modified>
</cp:coreProperties>
</file>