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1" r:id="rId4"/>
    <p:sldId id="265" r:id="rId5"/>
    <p:sldId id="266" r:id="rId6"/>
    <p:sldId id="267" r:id="rId7"/>
    <p:sldId id="268" r:id="rId8"/>
    <p:sldId id="269" r:id="rId9"/>
    <p:sldId id="270" r:id="rId10"/>
    <p:sldId id="273" r:id="rId11"/>
    <p:sldId id="272" r:id="rId12"/>
    <p:sldId id="271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0972" autoAdjust="0"/>
    <p:restoredTop sz="86368" autoAdjust="0"/>
  </p:normalViewPr>
  <p:slideViewPr>
    <p:cSldViewPr>
      <p:cViewPr varScale="1">
        <p:scale>
          <a:sx n="116" d="100"/>
          <a:sy n="116" d="100"/>
        </p:scale>
        <p:origin x="-173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1936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53299-8BFD-487D-A81B-32D6BB1F26B6}" type="datetimeFigureOut">
              <a:rPr lang="ru-RU" smtClean="0"/>
              <a:pPr/>
              <a:t>20.09.2014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61CE3A-C3B8-4390-AD02-BD2E20AC6C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53299-8BFD-487D-A81B-32D6BB1F26B6}" type="datetimeFigureOut">
              <a:rPr lang="ru-RU" smtClean="0"/>
              <a:pPr/>
              <a:t>20.09.2014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61CE3A-C3B8-4390-AD02-BD2E20AC6C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53299-8BFD-487D-A81B-32D6BB1F26B6}" type="datetimeFigureOut">
              <a:rPr lang="ru-RU" smtClean="0"/>
              <a:pPr/>
              <a:t>20.09.2014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61CE3A-C3B8-4390-AD02-BD2E20AC6C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53299-8BFD-487D-A81B-32D6BB1F26B6}" type="datetimeFigureOut">
              <a:rPr lang="ru-RU" smtClean="0"/>
              <a:pPr/>
              <a:t>20.09.2014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61CE3A-C3B8-4390-AD02-BD2E20AC6C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53299-8BFD-487D-A81B-32D6BB1F26B6}" type="datetimeFigureOut">
              <a:rPr lang="ru-RU" smtClean="0"/>
              <a:pPr/>
              <a:t>20.09.2014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61CE3A-C3B8-4390-AD02-BD2E20AC6C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53299-8BFD-487D-A81B-32D6BB1F26B6}" type="datetimeFigureOut">
              <a:rPr lang="ru-RU" smtClean="0"/>
              <a:pPr/>
              <a:t>20.09.2014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61CE3A-C3B8-4390-AD02-BD2E20AC6C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53299-8BFD-487D-A81B-32D6BB1F26B6}" type="datetimeFigureOut">
              <a:rPr lang="ru-RU" smtClean="0"/>
              <a:pPr/>
              <a:t>20.09.2014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61CE3A-C3B8-4390-AD02-BD2E20AC6C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53299-8BFD-487D-A81B-32D6BB1F26B6}" type="datetimeFigureOut">
              <a:rPr lang="ru-RU" smtClean="0"/>
              <a:pPr/>
              <a:t>20.09.2014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61CE3A-C3B8-4390-AD02-BD2E20AC6C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53299-8BFD-487D-A81B-32D6BB1F26B6}" type="datetimeFigureOut">
              <a:rPr lang="ru-RU" smtClean="0"/>
              <a:pPr/>
              <a:t>20.09.2014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61CE3A-C3B8-4390-AD02-BD2E20AC6C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53299-8BFD-487D-A81B-32D6BB1F26B6}" type="datetimeFigureOut">
              <a:rPr lang="ru-RU" smtClean="0"/>
              <a:pPr/>
              <a:t>20.09.2014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61CE3A-C3B8-4390-AD02-BD2E20AC6C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F53299-8BFD-487D-A81B-32D6BB1F26B6}" type="datetimeFigureOut">
              <a:rPr lang="ru-RU" smtClean="0"/>
              <a:pPr/>
              <a:t>20.09.2014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61CE3A-C3B8-4390-AD02-BD2E20AC6C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AF53299-8BFD-487D-A81B-32D6BB1F26B6}" type="datetimeFigureOut">
              <a:rPr lang="ru-RU" smtClean="0"/>
              <a:pPr/>
              <a:t>20.09.2014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C61CE3A-C3B8-4390-AD02-BD2E20AC6C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3426292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/>
              <a:t>Эвенки - малочисленные народы Якутии</a:t>
            </a:r>
            <a:endParaRPr lang="ru-RU" sz="44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4429132"/>
            <a:ext cx="7406640" cy="1785950"/>
          </a:xfrm>
        </p:spPr>
        <p:txBody>
          <a:bodyPr/>
          <a:lstStyle/>
          <a:p>
            <a:pPr algn="ctr"/>
            <a:r>
              <a:rPr lang="ru-RU" dirty="0" smtClean="0"/>
              <a:t>Коллектив  МБОУ «</a:t>
            </a:r>
            <a:r>
              <a:rPr lang="ru-RU" dirty="0" err="1" smtClean="0"/>
              <a:t>Чакырской</a:t>
            </a:r>
            <a:r>
              <a:rPr lang="ru-RU" dirty="0" smtClean="0"/>
              <a:t> СОШ»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Религиозная культура. Шаманизм.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В основе шаманских религиозных церемоний лежат древнейшие охотничьи и оленеводческие обряды. До сих пор сохранились обряд добывания охотничьей удачи и обряд прохождения через идола с целью очищения и лечения. Народные верования сосуществовали наряду с шаманизмом, почти не смешиваясь с ним.</a:t>
            </a:r>
            <a:endParaRPr lang="ru-RU" dirty="0"/>
          </a:p>
        </p:txBody>
      </p:sp>
      <p:pic>
        <p:nvPicPr>
          <p:cNvPr id="5" name="Picture 2" descr="J:\img2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188" t="28591" r="71778" b="36181"/>
          <a:stretch>
            <a:fillRect/>
          </a:stretch>
        </p:blipFill>
        <p:spPr bwMode="auto">
          <a:xfrm>
            <a:off x="5715008" y="1357298"/>
            <a:ext cx="2723288" cy="50217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Декоративно-прикладное искусство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в изобразительном искусстве эвенков проявились их исключительная зрительная память, наблюдательность, способность передать суть предмета, отлично развитое чувство цвета, </a:t>
            </a:r>
            <a:r>
              <a:rPr lang="ru-RU" dirty="0" smtClean="0"/>
              <a:t>сказавшееся </a:t>
            </a:r>
            <a:r>
              <a:rPr lang="ru-RU" dirty="0" smtClean="0"/>
              <a:t>на гамме цветов, например геометрического бисерного </a:t>
            </a:r>
            <a:r>
              <a:rPr lang="ru-RU" dirty="0" smtClean="0"/>
              <a:t>орнамента. </a:t>
            </a:r>
            <a:r>
              <a:rPr lang="ru-RU" dirty="0" smtClean="0"/>
              <a:t>Т</a:t>
            </a:r>
            <a:r>
              <a:rPr lang="ru-RU" dirty="0" smtClean="0"/>
              <a:t>ворчество </a:t>
            </a:r>
            <a:r>
              <a:rPr lang="ru-RU" dirty="0" smtClean="0"/>
              <a:t>находило свое выражение в резьбе по кости, дереву, изготовлении деревянных скульптур, литье фигур из свинца и олова, ковке, нанесении краской силуэтных рисунков на деревянные предметы, тиснении на бересте и вырезании берестяных фигур, шитье из меховых полосок и квадратиков, вышивка подшейным волосом оленя, бисером и шелком. Обязательным дополнительным украшением многих вещей были </a:t>
            </a:r>
            <a:r>
              <a:rPr lang="ru-RU" dirty="0" err="1" smtClean="0"/>
              <a:t>ровдужные</a:t>
            </a:r>
            <a:r>
              <a:rPr lang="ru-RU" dirty="0" smtClean="0"/>
              <a:t> бахромки или пучки полосок, которые чередовались с низками из кусочков шкур разных животных.</a:t>
            </a:r>
            <a:endParaRPr lang="ru-RU" dirty="0"/>
          </a:p>
        </p:txBody>
      </p:sp>
      <p:pic>
        <p:nvPicPr>
          <p:cNvPr id="1027" name="Picture 3" descr="J:\img2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4740" t="59224" r="53140" b="25459"/>
          <a:stretch>
            <a:fillRect/>
          </a:stretch>
        </p:blipFill>
        <p:spPr bwMode="auto">
          <a:xfrm>
            <a:off x="6572264" y="1428736"/>
            <a:ext cx="2071702" cy="1381135"/>
          </a:xfrm>
          <a:prstGeom prst="rect">
            <a:avLst/>
          </a:prstGeom>
          <a:noFill/>
        </p:spPr>
      </p:pic>
      <p:pic>
        <p:nvPicPr>
          <p:cNvPr id="1028" name="Picture 4" descr="J:\img223.jpg"/>
          <p:cNvPicPr>
            <a:picLocks noChangeAspect="1" noChangeArrowheads="1"/>
          </p:cNvPicPr>
          <p:nvPr/>
        </p:nvPicPr>
        <p:blipFill>
          <a:blip r:embed="rId3" cstate="print"/>
          <a:srcRect l="31224" t="12500" r="34113" b="54167"/>
          <a:stretch>
            <a:fillRect/>
          </a:stretch>
        </p:blipFill>
        <p:spPr bwMode="auto">
          <a:xfrm>
            <a:off x="5000628" y="2857496"/>
            <a:ext cx="2428892" cy="2714644"/>
          </a:xfrm>
          <a:prstGeom prst="rect">
            <a:avLst/>
          </a:prstGeom>
          <a:noFill/>
        </p:spPr>
      </p:pic>
      <p:pic>
        <p:nvPicPr>
          <p:cNvPr id="1026" name="Picture 2" descr="J:\img232.jpg"/>
          <p:cNvPicPr>
            <a:picLocks noChangeAspect="1" noChangeArrowheads="1"/>
          </p:cNvPicPr>
          <p:nvPr/>
        </p:nvPicPr>
        <p:blipFill>
          <a:blip r:embed="rId4" cstate="print"/>
          <a:srcRect r="70849" b="62500"/>
          <a:stretch>
            <a:fillRect/>
          </a:stretch>
        </p:blipFill>
        <p:spPr bwMode="auto">
          <a:xfrm flipV="1">
            <a:off x="7358082" y="4000504"/>
            <a:ext cx="1398408" cy="257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Развитие национальной культуры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Большое место в жизни эвенков занимает песни, музыка и танцы. Коллективные танцы имитируют движения оленей, переступающих ногами, хоровод птиц и животных. Письменность эвенков образовалась в 1928-1929 гг. на основе латинского, с 1937г. – русского алфавита. С 1930-х гг. на эвенкийском языке ведется преподавание в школах, созданы учебники с 1 по 9 классы. Сложение письменной традиции, формирование национальной интеллигенции, развитие образования, приобщение к общечеловеческой культуре, внесение в нее своего вклада – все это повышает этническое самосознание эвенкийского народа, выступает гарантом его будущего.</a:t>
            </a:r>
            <a:endParaRPr lang="ru-RU" dirty="0"/>
          </a:p>
        </p:txBody>
      </p:sp>
      <p:pic>
        <p:nvPicPr>
          <p:cNvPr id="2050" name="Picture 2" descr="K:\img2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4258" t="62287" r="-147" b="5548"/>
          <a:stretch>
            <a:fillRect/>
          </a:stretch>
        </p:blipFill>
        <p:spPr bwMode="auto">
          <a:xfrm>
            <a:off x="5214942" y="4857760"/>
            <a:ext cx="3214710" cy="1500198"/>
          </a:xfrm>
          <a:prstGeom prst="rect">
            <a:avLst/>
          </a:prstGeom>
          <a:noFill/>
        </p:spPr>
      </p:pic>
      <p:pic>
        <p:nvPicPr>
          <p:cNvPr id="2051" name="Picture 3" descr="J:\img227.jpg"/>
          <p:cNvPicPr>
            <a:picLocks noChangeAspect="1" noChangeArrowheads="1"/>
          </p:cNvPicPr>
          <p:nvPr/>
        </p:nvPicPr>
        <p:blipFill>
          <a:blip r:embed="rId3" cstate="print"/>
          <a:srcRect l="29495" t="53125" r="38283" b="25000"/>
          <a:stretch>
            <a:fillRect/>
          </a:stretch>
        </p:blipFill>
        <p:spPr bwMode="auto">
          <a:xfrm>
            <a:off x="5643570" y="2214554"/>
            <a:ext cx="2286016" cy="2182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Эвенкийский новый год «</a:t>
            </a:r>
            <a:r>
              <a:rPr lang="ru-RU" dirty="0" err="1" smtClean="0"/>
              <a:t>Бакалдын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500174"/>
            <a:ext cx="7498080" cy="4800600"/>
          </a:xfrm>
        </p:spPr>
        <p:txBody>
          <a:bodyPr/>
          <a:lstStyle/>
          <a:p>
            <a:r>
              <a:rPr lang="ru-RU" dirty="0" smtClean="0"/>
              <a:t>Встречали </a:t>
            </a:r>
            <a:r>
              <a:rPr lang="ru-RU" dirty="0" err="1" smtClean="0"/>
              <a:t>Бакалдын</a:t>
            </a:r>
            <a:r>
              <a:rPr lang="ru-RU" dirty="0" smtClean="0"/>
              <a:t> весной</a:t>
            </a:r>
          </a:p>
          <a:p>
            <a:r>
              <a:rPr lang="ru-RU" dirty="0" smtClean="0"/>
              <a:t>Соседние роды собирались в одно стойбище в течении недели обсуждали кто и как провел зиму.</a:t>
            </a:r>
          </a:p>
          <a:p>
            <a:r>
              <a:rPr lang="ru-RU" dirty="0" smtClean="0"/>
              <a:t>Шесть ночей подряд танцевали </a:t>
            </a:r>
            <a:r>
              <a:rPr lang="ru-RU" dirty="0" err="1" smtClean="0"/>
              <a:t>Косегор</a:t>
            </a:r>
            <a:r>
              <a:rPr lang="ru-RU" dirty="0" smtClean="0"/>
              <a:t>, </a:t>
            </a:r>
            <a:r>
              <a:rPr lang="ru-RU" dirty="0" err="1" smtClean="0"/>
              <a:t>Дэбэйдэ</a:t>
            </a:r>
            <a:r>
              <a:rPr lang="ru-RU" dirty="0" smtClean="0"/>
              <a:t>, </a:t>
            </a:r>
            <a:r>
              <a:rPr lang="ru-RU" dirty="0" err="1" smtClean="0"/>
              <a:t>Ехарио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Эвенки –</a:t>
            </a:r>
            <a:b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малочисленные народы Севера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F:\img2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2920" t="2580" b="67659"/>
          <a:stretch>
            <a:fillRect/>
          </a:stretch>
        </p:blipFill>
        <p:spPr bwMode="auto">
          <a:xfrm>
            <a:off x="1500166" y="4500570"/>
            <a:ext cx="1357322" cy="2214554"/>
          </a:xfrm>
          <a:prstGeom prst="rect">
            <a:avLst/>
          </a:prstGeom>
          <a:noFill/>
        </p:spPr>
      </p:pic>
      <p:pic>
        <p:nvPicPr>
          <p:cNvPr id="4" name="Picture 2" descr="J:\img218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37733" t="15972" r="29279" b="49801"/>
          <a:stretch>
            <a:fillRect/>
          </a:stretch>
        </p:blipFill>
        <p:spPr bwMode="auto">
          <a:xfrm>
            <a:off x="3214678" y="3786190"/>
            <a:ext cx="1857388" cy="2143140"/>
          </a:xfrm>
          <a:prstGeom prst="rect">
            <a:avLst/>
          </a:prstGeom>
          <a:noFill/>
        </p:spPr>
      </p:pic>
      <p:sp>
        <p:nvSpPr>
          <p:cNvPr id="6" name="Вертикальный свиток 5"/>
          <p:cNvSpPr/>
          <p:nvPr/>
        </p:nvSpPr>
        <p:spPr>
          <a:xfrm>
            <a:off x="5357818" y="1500174"/>
            <a:ext cx="3500462" cy="5072098"/>
          </a:xfrm>
          <a:prstGeom prst="verticalScroll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</a:rPr>
              <a:t>Эвенки расселены небольшими группами по всей восточной Сибири, Дальнему Востоку, северу Китая и Монголии. На территории Якутии в 20 улусах (в основном </a:t>
            </a:r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Олекминском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, </a:t>
            </a:r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Жиганском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 и </a:t>
            </a:r>
            <a:r>
              <a:rPr lang="ru-RU" dirty="0" err="1" smtClean="0">
                <a:ln>
                  <a:solidFill>
                    <a:schemeClr val="tx1"/>
                  </a:solidFill>
                </a:ln>
              </a:rPr>
              <a:t>Алданском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), по данным Всероссийской переписи населения 2002г., проживало 18 232 эвенка.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7" name="Picture 4" descr="J:\img219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r="14211" b="42361"/>
          <a:stretch>
            <a:fillRect/>
          </a:stretch>
        </p:blipFill>
        <p:spPr bwMode="auto">
          <a:xfrm>
            <a:off x="1500166" y="1428736"/>
            <a:ext cx="2638984" cy="2195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Эвенки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Язык </a:t>
            </a:r>
            <a:r>
              <a:rPr lang="ru-RU" dirty="0" err="1" smtClean="0"/>
              <a:t>тунгусо-маньжурская</a:t>
            </a:r>
            <a:r>
              <a:rPr lang="ru-RU" dirty="0" smtClean="0"/>
              <a:t> группа алтайская семья языков. 18 диалектов</a:t>
            </a:r>
          </a:p>
          <a:p>
            <a:r>
              <a:rPr lang="ru-RU" dirty="0" smtClean="0"/>
              <a:t>Самоназвание- эвенк, эвен. Местные группы называют себя также </a:t>
            </a:r>
            <a:r>
              <a:rPr lang="ru-RU" i="1" dirty="0" smtClean="0"/>
              <a:t>орочон</a:t>
            </a:r>
            <a:r>
              <a:rPr lang="ru-RU" dirty="0" smtClean="0"/>
              <a:t>- от  </a:t>
            </a:r>
            <a:r>
              <a:rPr lang="ru-RU" i="1" dirty="0" err="1" smtClean="0"/>
              <a:t>Оро</a:t>
            </a:r>
            <a:r>
              <a:rPr lang="ru-RU" dirty="0" smtClean="0"/>
              <a:t> или </a:t>
            </a:r>
            <a:r>
              <a:rPr lang="ru-RU" i="1" dirty="0" err="1" smtClean="0"/>
              <a:t>орон</a:t>
            </a:r>
            <a:r>
              <a:rPr lang="ru-RU" dirty="0" smtClean="0"/>
              <a:t>- «олень», </a:t>
            </a:r>
            <a:r>
              <a:rPr lang="ru-RU" i="1" dirty="0" smtClean="0"/>
              <a:t>мата</a:t>
            </a:r>
            <a:r>
              <a:rPr lang="ru-RU" dirty="0" smtClean="0"/>
              <a:t> (</a:t>
            </a:r>
            <a:r>
              <a:rPr lang="ru-RU" dirty="0" err="1" smtClean="0"/>
              <a:t>олекминские</a:t>
            </a:r>
            <a:r>
              <a:rPr lang="ru-RU" dirty="0" smtClean="0"/>
              <a:t>), </a:t>
            </a:r>
            <a:r>
              <a:rPr lang="ru-RU" i="1" dirty="0" err="1" smtClean="0"/>
              <a:t>килен</a:t>
            </a:r>
            <a:r>
              <a:rPr lang="ru-RU" dirty="0" smtClean="0"/>
              <a:t>(Охотского побережья)</a:t>
            </a:r>
          </a:p>
          <a:p>
            <a:r>
              <a:rPr lang="ru-RU" dirty="0" smtClean="0"/>
              <a:t>В 19-20 </a:t>
            </a:r>
            <a:r>
              <a:rPr lang="ru-RU" dirty="0" err="1" smtClean="0"/>
              <a:t>вв</a:t>
            </a:r>
            <a:r>
              <a:rPr lang="ru-RU" dirty="0" smtClean="0"/>
              <a:t> они были известны как тунгусы.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Традиционное жилище </a:t>
            </a:r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/>
              <a:t>Традиционное жилище эвенков – конический чум </a:t>
            </a:r>
            <a:r>
              <a:rPr lang="ru-RU" sz="1600" i="1" dirty="0" err="1" smtClean="0"/>
              <a:t>дюкча</a:t>
            </a:r>
            <a:r>
              <a:rPr lang="ru-RU" sz="1600" dirty="0" smtClean="0"/>
              <a:t>. Покрышками чума служили специально сшитые и продымленные шкуры оленей. Летний чум покрывался </a:t>
            </a:r>
            <a:r>
              <a:rPr lang="ru-RU" sz="1600" dirty="0" smtClean="0"/>
              <a:t>берестяными </a:t>
            </a:r>
            <a:r>
              <a:rPr lang="ru-RU" sz="1600" dirty="0" smtClean="0"/>
              <a:t>полотнищами и корьем деревьев</a:t>
            </a:r>
            <a:r>
              <a:rPr lang="ru-RU" sz="1600" dirty="0" smtClean="0"/>
              <a:t>. </a:t>
            </a:r>
            <a:r>
              <a:rPr lang="ru-RU" sz="1600" dirty="0" smtClean="0"/>
              <a:t>В</a:t>
            </a:r>
            <a:r>
              <a:rPr lang="ru-RU" sz="1600" dirty="0" smtClean="0"/>
              <a:t> </a:t>
            </a:r>
            <a:r>
              <a:rPr lang="ru-RU" sz="1600" dirty="0" smtClean="0"/>
              <a:t>местах длительного проживания строился чум </a:t>
            </a:r>
            <a:r>
              <a:rPr lang="ru-RU" sz="1600" dirty="0" err="1" smtClean="0"/>
              <a:t>Голомо</a:t>
            </a:r>
            <a:r>
              <a:rPr lang="ru-RU" sz="1600" dirty="0" smtClean="0"/>
              <a:t> из расколотых </a:t>
            </a:r>
            <a:r>
              <a:rPr lang="ru-RU" sz="1600" dirty="0" smtClean="0"/>
              <a:t>пополам </a:t>
            </a:r>
            <a:r>
              <a:rPr lang="ru-RU" sz="1600" dirty="0" smtClean="0"/>
              <a:t>нетолстых </a:t>
            </a:r>
            <a:r>
              <a:rPr lang="ru-RU" sz="1600" dirty="0" smtClean="0"/>
              <a:t>стволов. </a:t>
            </a:r>
            <a:r>
              <a:rPr lang="ru-RU" sz="1600" dirty="0" smtClean="0"/>
              <a:t>Летом воздвигали подобное жилище на берегах рек или озер, богатых рыбой. </a:t>
            </a:r>
            <a:r>
              <a:rPr lang="ru-RU" sz="1600" dirty="0" err="1" smtClean="0"/>
              <a:t>Голомо</a:t>
            </a:r>
            <a:r>
              <a:rPr lang="ru-RU" sz="1600" dirty="0" smtClean="0"/>
              <a:t> был четырехугольным у основания и покрывался досками. В 19 в. Эвенки начали пользоваться матерчатыми, удобными для кочевок палатками с железными печками.</a:t>
            </a:r>
            <a:endParaRPr lang="ru-RU" sz="1600" dirty="0"/>
          </a:p>
        </p:txBody>
      </p:sp>
      <p:pic>
        <p:nvPicPr>
          <p:cNvPr id="12" name="Picture 2" descr="J:\img2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48764" t="27083" r="2049" b="35714"/>
          <a:stretch>
            <a:fillRect/>
          </a:stretch>
        </p:blipFill>
        <p:spPr bwMode="auto">
          <a:xfrm rot="10800000">
            <a:off x="5429256" y="1285860"/>
            <a:ext cx="2357454" cy="245568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2" descr="J:\img220.jpg"/>
          <p:cNvPicPr>
            <a:picLocks noChangeAspect="1" noChangeArrowheads="1"/>
          </p:cNvPicPr>
          <p:nvPr/>
        </p:nvPicPr>
        <p:blipFill>
          <a:blip r:embed="rId3"/>
          <a:srcRect l="-52" t="14087" r="71360" b="69544"/>
          <a:stretch>
            <a:fillRect/>
          </a:stretch>
        </p:blipFill>
        <p:spPr bwMode="auto">
          <a:xfrm rot="10800000">
            <a:off x="5000628" y="3857628"/>
            <a:ext cx="3643338" cy="286262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Охота и рыболовство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/>
              <a:t>У каждого охотника имеется наспинная дощечка с ремешками для переноски вещей и добычи. Основным оружием охоты служил лук со стрелами, сменившийся огнестрельным оружием. Охотник всегда носил с собой нож в ножнах на поясе. Одним из необходимых охотничьих снаряжений – копье, с которым шли на медведя. Кроме этого, применяли в охоте звукоподражательные приспособления (например, труба из бересты приманивала изюбра). Рыболовство почти для всех групп эвенков имело подсобный характер. Древний способ ловли рыбы – это колотье рыбы острогой, часто пользовались распространенным методом рыбной ловли – перегораживанием мелких рек.</a:t>
            </a:r>
          </a:p>
          <a:p>
            <a:pPr>
              <a:buNone/>
            </a:pPr>
            <a:r>
              <a:rPr lang="ru-RU" sz="1400" dirty="0" smtClean="0"/>
              <a:t>Чтобы обеспечить удачный промысел, ежегодно весной эвенки проводили многодневный коллективный обряд </a:t>
            </a:r>
            <a:r>
              <a:rPr lang="ru-RU" sz="1400" dirty="0" err="1" smtClean="0"/>
              <a:t>гиркумни</a:t>
            </a:r>
            <a:r>
              <a:rPr lang="ru-RU" sz="1400" dirty="0" smtClean="0"/>
              <a:t>, направленный на увеличение  приплода зверей в тайге.</a:t>
            </a:r>
            <a:endParaRPr lang="ru-RU" sz="1400" dirty="0"/>
          </a:p>
        </p:txBody>
      </p:sp>
      <p:pic>
        <p:nvPicPr>
          <p:cNvPr id="5" name="Picture 2" descr="J:\img2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2088" r="70888" b="58441"/>
          <a:stretch>
            <a:fillRect/>
          </a:stretch>
        </p:blipFill>
        <p:spPr bwMode="auto">
          <a:xfrm>
            <a:off x="5214942" y="3714752"/>
            <a:ext cx="1428760" cy="2834211"/>
          </a:xfrm>
          <a:prstGeom prst="rect">
            <a:avLst/>
          </a:prstGeom>
          <a:noFill/>
        </p:spPr>
      </p:pic>
      <p:pic>
        <p:nvPicPr>
          <p:cNvPr id="6" name="Picture 2" descr="J:\img221.jpg"/>
          <p:cNvPicPr>
            <a:picLocks noChangeAspect="1" noChangeArrowheads="1"/>
          </p:cNvPicPr>
          <p:nvPr/>
        </p:nvPicPr>
        <p:blipFill>
          <a:blip r:embed="rId3" cstate="print"/>
          <a:srcRect l="31873" t="75460" r="34512" b="7692"/>
          <a:stretch>
            <a:fillRect/>
          </a:stretch>
        </p:blipFill>
        <p:spPr bwMode="auto">
          <a:xfrm>
            <a:off x="6858016" y="4143380"/>
            <a:ext cx="2045725" cy="1500198"/>
          </a:xfrm>
          <a:prstGeom prst="rect">
            <a:avLst/>
          </a:prstGeom>
          <a:noFill/>
        </p:spPr>
      </p:pic>
      <p:pic>
        <p:nvPicPr>
          <p:cNvPr id="7" name="Picture 2" descr="J:\img221.jpg"/>
          <p:cNvPicPr>
            <a:picLocks noChangeAspect="1" noChangeArrowheads="1"/>
          </p:cNvPicPr>
          <p:nvPr/>
        </p:nvPicPr>
        <p:blipFill>
          <a:blip r:embed="rId4"/>
          <a:srcRect l="32171" t="29714" r="40937" b="56501"/>
          <a:stretch>
            <a:fillRect/>
          </a:stretch>
        </p:blipFill>
        <p:spPr bwMode="auto">
          <a:xfrm>
            <a:off x="5429256" y="1428736"/>
            <a:ext cx="2786082" cy="208956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Одежда </a:t>
            </a:r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286116" y="1428736"/>
            <a:ext cx="3143272" cy="46634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/>
              <a:t>Так же, как все предметы быта, традиционная эвенкийская одежда, пошитая из шкур парнокопытных, была приспособлена к кочевому образу жизни. Зимняя верхняя одежда представляла с собой распашную парку из зимней или осенней шкуры оленя мехом наружу, с вязками из </a:t>
            </a:r>
            <a:r>
              <a:rPr lang="ru-RU" sz="1400" dirty="0" err="1" smtClean="0"/>
              <a:t>ровдуги</a:t>
            </a:r>
            <a:r>
              <a:rPr lang="ru-RU" sz="1400" dirty="0" smtClean="0"/>
              <a:t>. Праздничные парки шились из осенней оленьей шкуры, украшались кусочками меха другого цвета, чаще всего белого. Головной убор шили чаще всего из шкуры головы оленя. Материалом для обуви служили </a:t>
            </a:r>
            <a:r>
              <a:rPr lang="ru-RU" sz="1400" dirty="0" err="1" smtClean="0"/>
              <a:t>камусы</a:t>
            </a:r>
            <a:r>
              <a:rPr lang="ru-RU" sz="1400" dirty="0" smtClean="0"/>
              <a:t> и лосиная </a:t>
            </a:r>
            <a:r>
              <a:rPr lang="ru-RU" sz="1400" dirty="0" err="1" smtClean="0"/>
              <a:t>ровдуга</a:t>
            </a:r>
            <a:r>
              <a:rPr lang="ru-RU" sz="1400" dirty="0" smtClean="0"/>
              <a:t>, унты были выше колен. С приходом русских в Сибирь эвенки наряду с меховой и </a:t>
            </a:r>
            <a:r>
              <a:rPr lang="ru-RU" sz="1400" dirty="0" err="1" smtClean="0"/>
              <a:t>ровдужной</a:t>
            </a:r>
            <a:r>
              <a:rPr lang="ru-RU" sz="1400" dirty="0" smtClean="0"/>
              <a:t> одеждой стали носить тканевую, перенеся на нее традиционные способы шитья и украшения.</a:t>
            </a:r>
            <a:endParaRPr lang="ru-RU" sz="1400" dirty="0"/>
          </a:p>
        </p:txBody>
      </p:sp>
      <p:pic>
        <p:nvPicPr>
          <p:cNvPr id="13" name="Picture 2" descr="J:\img2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65834" t="40942" r="3131" b="23417"/>
          <a:stretch>
            <a:fillRect/>
          </a:stretch>
        </p:blipFill>
        <p:spPr bwMode="auto">
          <a:xfrm>
            <a:off x="571472" y="1571612"/>
            <a:ext cx="2602132" cy="4143404"/>
          </a:xfrm>
          <a:prstGeom prst="rect">
            <a:avLst/>
          </a:prstGeom>
          <a:noFill/>
        </p:spPr>
      </p:pic>
      <p:pic>
        <p:nvPicPr>
          <p:cNvPr id="14" name="Picture 2" descr="J:\img223.jpg"/>
          <p:cNvPicPr>
            <a:picLocks noChangeAspect="1" noChangeArrowheads="1"/>
          </p:cNvPicPr>
          <p:nvPr/>
        </p:nvPicPr>
        <p:blipFill>
          <a:blip r:embed="rId2"/>
          <a:srcRect l="67650" t="1021" r="2618" b="62219"/>
          <a:stretch>
            <a:fillRect/>
          </a:stretch>
        </p:blipFill>
        <p:spPr bwMode="auto">
          <a:xfrm>
            <a:off x="6357950" y="1428736"/>
            <a:ext cx="2542002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Пища 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Основным продуктом питания эвенков всех регионов было мясо парнокопытных, боровой и водоплавающей дичи. Мясо немного не доваривали, чтобы не теряло сока. Летом излишки мяса вялили на солнце и сушили над огнем на специальных приспособлениях. Из крови и кишок оленя, лося готовили колбасу. Лакомством считался олений головной мозг, зажаренный на специальном вертеле в виде корзинки. Костный мозг, почки дикого оленя, лося, сухожилия с мозговых костей и предпочитали есть сырыми. Рыбные блюда готовили почти так же, как и мясные: варили, жарили, вялили, позже стали солить, ели сырую мороженую рыбу – строганину. В летнее время употребляли в пищу оленье молоко.</a:t>
            </a:r>
            <a:endParaRPr lang="ru-RU" dirty="0"/>
          </a:p>
        </p:txBody>
      </p:sp>
      <p:pic>
        <p:nvPicPr>
          <p:cNvPr id="1026" name="Picture 2" descr="K:\img2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36354" t="56161" r="23550" b="25459"/>
          <a:stretch>
            <a:fillRect/>
          </a:stretch>
        </p:blipFill>
        <p:spPr bwMode="auto">
          <a:xfrm>
            <a:off x="5786446" y="1785926"/>
            <a:ext cx="2214578" cy="1398681"/>
          </a:xfrm>
          <a:prstGeom prst="rect">
            <a:avLst/>
          </a:prstGeom>
          <a:noFill/>
        </p:spPr>
      </p:pic>
      <p:pic>
        <p:nvPicPr>
          <p:cNvPr id="1027" name="Picture 3" descr="K:\img235.jpg"/>
          <p:cNvPicPr>
            <a:picLocks noChangeAspect="1" noChangeArrowheads="1"/>
          </p:cNvPicPr>
          <p:nvPr/>
        </p:nvPicPr>
        <p:blipFill>
          <a:blip r:embed="rId3" cstate="print"/>
          <a:srcRect l="7251" t="41667" r="7181" b="4166"/>
          <a:stretch>
            <a:fillRect/>
          </a:stretch>
        </p:blipFill>
        <p:spPr bwMode="auto">
          <a:xfrm>
            <a:off x="5143504" y="3429000"/>
            <a:ext cx="3566405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Отношение к природе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>Духовная культура и верования эвенков заключены в устном наследии. Это наследие включает не только фольклор, но и культурные тексты, обучающие взаимодействию с природой, социальным установкам родового и племенного общества. Природе приносится благодарность в обряде кормления духа огня. В мировоззрении этноса сложился устойчивый тип экологического мышления и поведения. Эвенки и сейчас считают, что все радости и несчастья происходят через регуляцию взаимодействия человека с природой. К концу 19 в.основной хозяйственной единицей эвенков была семья. Имущество наследовалось по мужской линии, после смерти мужчины сохранялось в его роде. Родители обычно оставались жить с младшим сыном.. Каждый эвенкийский ребенок с младенчества усваивал систему запретов-оберегов, которые все вместе понимались как свод правил поведения по отношению к природе и людям. Эвенки и сейчас считают</a:t>
            </a:r>
            <a:endParaRPr lang="ru-RU" dirty="0"/>
          </a:p>
        </p:txBody>
      </p:sp>
      <p:pic>
        <p:nvPicPr>
          <p:cNvPr id="5" name="Picture 3" descr="J:\img2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0000"/>
          </a:blip>
          <a:srcRect l="55327" t="53175" r="689" b="24504"/>
          <a:stretch>
            <a:fillRect/>
          </a:stretch>
        </p:blipFill>
        <p:spPr bwMode="auto">
          <a:xfrm>
            <a:off x="5286380" y="1571612"/>
            <a:ext cx="3214709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Устное народное творчество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785786" y="1571612"/>
            <a:ext cx="7929618" cy="4664075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Эвенкийский фольклор представлен в многочисленных жанрах: </a:t>
            </a:r>
            <a:r>
              <a:rPr lang="ru-RU" dirty="0" smtClean="0"/>
              <a:t>песни-импровизации</a:t>
            </a:r>
            <a:r>
              <a:rPr lang="ru-RU" dirty="0" smtClean="0"/>
              <a:t>, песни с устоявшимся текстом, переводные и шаманские; загадки мифы, сказки; героические сказания, родовые предания и  легенды; поговорки и пословицы, обереги и запреты. Вершина устного народного творчества эвенков – героические сказания, представляющие эвенкийский эпос.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326</TotalTime>
  <Words>1027</Words>
  <Application>Microsoft Office PowerPoint</Application>
  <PresentationFormat>Экран (4:3)</PresentationFormat>
  <Paragraphs>31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Солнцестояние</vt:lpstr>
      <vt:lpstr>Эвенки - малочисленные народы Якутии</vt:lpstr>
      <vt:lpstr>Эвенки –  малочисленные народы Севера</vt:lpstr>
      <vt:lpstr>Эвенки</vt:lpstr>
      <vt:lpstr>Традиционное жилище </vt:lpstr>
      <vt:lpstr>Охота и рыболовство</vt:lpstr>
      <vt:lpstr>Одежда </vt:lpstr>
      <vt:lpstr>Пища </vt:lpstr>
      <vt:lpstr>Отношение к природе</vt:lpstr>
      <vt:lpstr>Устное народное творчество</vt:lpstr>
      <vt:lpstr>Религиозная культура. Шаманизм.</vt:lpstr>
      <vt:lpstr>Декоративно-прикладное искусство</vt:lpstr>
      <vt:lpstr>Развитие национальной культуры</vt:lpstr>
      <vt:lpstr>Эвенкийский новый год «Бакалдын»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эвенки</dc:title>
  <dc:creator>География</dc:creator>
  <cp:lastModifiedBy>User</cp:lastModifiedBy>
  <cp:revision>38</cp:revision>
  <dcterms:created xsi:type="dcterms:W3CDTF">2014-09-18T02:30:13Z</dcterms:created>
  <dcterms:modified xsi:type="dcterms:W3CDTF">2014-09-20T08:57:52Z</dcterms:modified>
</cp:coreProperties>
</file>