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3" r:id="rId4"/>
    <p:sldId id="261" r:id="rId5"/>
    <p:sldId id="260" r:id="rId6"/>
    <p:sldId id="280" r:id="rId7"/>
    <p:sldId id="266" r:id="rId8"/>
    <p:sldId id="268" r:id="rId9"/>
    <p:sldId id="270" r:id="rId10"/>
    <p:sldId id="271" r:id="rId11"/>
    <p:sldId id="274" r:id="rId12"/>
    <p:sldId id="275" r:id="rId13"/>
    <p:sldId id="272" r:id="rId14"/>
    <p:sldId id="277" r:id="rId15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0B0"/>
    <a:srgbClr val="384E3E"/>
    <a:srgbClr val="305A41"/>
    <a:srgbClr val="3E765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035" autoAdjust="0"/>
    <p:restoredTop sz="94660"/>
  </p:normalViewPr>
  <p:slideViewPr>
    <p:cSldViewPr>
      <p:cViewPr varScale="1">
        <p:scale>
          <a:sx n="64" d="100"/>
          <a:sy n="64" d="100"/>
        </p:scale>
        <p:origin x="-16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71480"/>
            <a:ext cx="5002879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86314" y="476672"/>
            <a:ext cx="43576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3E7655"/>
                </a:solidFill>
                <a:latin typeface="Times New Roman" pitchFamily="18" charset="0"/>
                <a:cs typeface="Times New Roman" pitchFamily="18" charset="0"/>
              </a:rPr>
              <a:t> "Не пренебрегай</a:t>
            </a:r>
          </a:p>
          <a:p>
            <a:pPr algn="ctr"/>
            <a:r>
              <a:rPr lang="ru-RU" sz="3600" dirty="0" smtClean="0">
                <a:solidFill>
                  <a:srgbClr val="3E7655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i="1" dirty="0" smtClean="0">
                <a:solidFill>
                  <a:srgbClr val="3E7655"/>
                </a:solidFill>
                <a:latin typeface="Times New Roman" pitchFamily="18" charset="0"/>
                <a:cs typeface="Times New Roman" pitchFamily="18" charset="0"/>
              </a:rPr>
              <a:t>маленькими людьми,</a:t>
            </a:r>
            <a:r>
              <a:rPr lang="ru-RU" sz="3600" dirty="0" smtClean="0">
                <a:solidFill>
                  <a:srgbClr val="3E7655"/>
                </a:solidFill>
              </a:rPr>
              <a:t>      </a:t>
            </a:r>
          </a:p>
          <a:p>
            <a:pPr algn="ctr"/>
            <a:r>
              <a:rPr lang="ru-RU" sz="3600" dirty="0" smtClean="0">
                <a:solidFill>
                  <a:srgbClr val="3E7655"/>
                </a:solidFill>
                <a:latin typeface="Times New Roman" pitchFamily="18" charset="0"/>
                <a:cs typeface="Times New Roman" pitchFamily="18" charset="0"/>
              </a:rPr>
              <a:t>  они могут помочь   тебе                              </a:t>
            </a:r>
          </a:p>
          <a:p>
            <a:pPr algn="ctr"/>
            <a:r>
              <a:rPr lang="ru-RU" sz="3600" b="1" i="1" dirty="0" smtClean="0">
                <a:solidFill>
                  <a:srgbClr val="3E7655"/>
                </a:solidFill>
                <a:latin typeface="Times New Roman" pitchFamily="18" charset="0"/>
                <a:cs typeface="Times New Roman" pitchFamily="18" charset="0"/>
              </a:rPr>
              <a:t>      возвыситься“</a:t>
            </a:r>
            <a:endParaRPr lang="en-US" sz="3600" b="1" i="1" dirty="0" smtClean="0">
              <a:solidFill>
                <a:srgbClr val="3E76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i="1" dirty="0" smtClean="0">
              <a:solidFill>
                <a:srgbClr val="3E76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3E7655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rgbClr val="3E7655"/>
                </a:solidFill>
              </a:rPr>
              <a:t>         </a:t>
            </a:r>
            <a:endParaRPr lang="ru-RU" dirty="0">
              <a:solidFill>
                <a:srgbClr val="3E7655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4000504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i="1" dirty="0" err="1" smtClean="0">
                <a:solidFill>
                  <a:srgbClr val="3E7655"/>
                </a:solidFill>
                <a:latin typeface="Times New Roman" pitchFamily="18" charset="0"/>
                <a:cs typeface="Times New Roman" pitchFamily="18" charset="0"/>
              </a:rPr>
              <a:t>Абу-ль-Фарадж</a:t>
            </a:r>
            <a:endParaRPr lang="ru-RU" sz="3600" b="1" i="1" dirty="0" smtClean="0">
              <a:solidFill>
                <a:srgbClr val="3E76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5072074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dirty="0" smtClean="0">
                <a:solidFill>
                  <a:srgbClr val="3E7655"/>
                </a:solidFill>
                <a:latin typeface="Times New Roman" pitchFamily="18" charset="0"/>
                <a:cs typeface="Times New Roman" pitchFamily="18" charset="0"/>
              </a:rPr>
              <a:t>(1226-1286 гг.)</a:t>
            </a:r>
          </a:p>
        </p:txBody>
      </p:sp>
    </p:spTree>
    <p:custDataLst>
      <p:tags r:id="rId1"/>
    </p:custData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76672"/>
            <a:ext cx="59111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Характеристика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Башмачкина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5933" y="1052736"/>
            <a:ext cx="4318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rgbClr val="305A4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 покупки шинели</a:t>
            </a:r>
            <a:endParaRPr lang="ru-RU" sz="3600" b="1" dirty="0">
              <a:solidFill>
                <a:srgbClr val="305A4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700808"/>
            <a:ext cx="72362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-по-детски  беззащитный</a:t>
            </a:r>
          </a:p>
          <a:p>
            <a:r>
              <a:rPr lang="ru-RU" sz="32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- косноязычен, не  умеет  говорить</a:t>
            </a:r>
          </a:p>
          <a:p>
            <a:r>
              <a:rPr lang="ru-RU" sz="32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- безответный, беззащитный, ревностно  относящийся  к  службе</a:t>
            </a:r>
          </a:p>
          <a:p>
            <a:r>
              <a:rPr lang="ru-RU" sz="32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«..</a:t>
            </a:r>
            <a:r>
              <a:rPr lang="ru-RU" sz="32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А.А. не  предавался  никакому  развлечению</a:t>
            </a:r>
            <a:r>
              <a:rPr lang="en-US" sz="32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r>
              <a:rPr lang="ru-RU" sz="32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«..</a:t>
            </a:r>
            <a:r>
              <a:rPr lang="ru-RU" sz="32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с  четырьмястами  жалованья  умел  быть  довольным  своим  жребием</a:t>
            </a:r>
            <a:r>
              <a:rPr lang="en-US" sz="32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 smtClean="0">
              <a:solidFill>
                <a:srgbClr val="305A4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0"/>
            <a:ext cx="59111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Характеристика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Башмачкина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620688"/>
            <a:ext cx="5020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rgbClr val="305A4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после покупки шинели</a:t>
            </a:r>
            <a:endParaRPr lang="ru-RU" sz="3600" b="1" dirty="0">
              <a:solidFill>
                <a:srgbClr val="305A4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5048" y="1196752"/>
            <a:ext cx="8568952" cy="5045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</a:t>
            </a:r>
            <a:r>
              <a:rPr lang="en-US" sz="24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как  будто  бы  он  женился, как  будто какой-то  другой человек  присутствовал  с  ним,  как  будто  был  он  не один, а  какая-то  приятная  подруга  согласилась  с  ним  проходить  вместе  жизненную дорогу</a:t>
            </a:r>
            <a:r>
              <a:rPr lang="en-US" sz="24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4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существование его  сделалось  полнее</a:t>
            </a:r>
            <a:r>
              <a:rPr lang="en-US" sz="24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4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огонь  показывался  в  глазах  его, в голове  мелькали  дерзкие, отважные мысли</a:t>
            </a:r>
            <a:r>
              <a:rPr lang="en-US" sz="24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sz="24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сердце  начало  биться</a:t>
            </a:r>
            <a:r>
              <a:rPr lang="en-US" sz="24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en-US" sz="24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самый  торжественный  день  в  жизни</a:t>
            </a:r>
            <a:r>
              <a:rPr lang="en-US" sz="24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sz="24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шёл  в  самом праздничном  расположении  всех  чувств</a:t>
            </a:r>
            <a:r>
              <a:rPr lang="en-US" sz="24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sz="24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это  весь  день  был  для А.А. точно  самый  большой  торжественный  праздник</a:t>
            </a:r>
            <a:r>
              <a:rPr lang="en-US" sz="24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r>
              <a:rPr lang="ru-RU" sz="24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пообедал  весело  и  после  обеда  уж  ничего  не  писал</a:t>
            </a:r>
            <a:r>
              <a:rPr lang="en-US" sz="24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 smtClean="0">
              <a:solidFill>
                <a:srgbClr val="305A4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0"/>
            <a:ext cx="59111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Характеристика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Башмачкина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66232" y="620688"/>
            <a:ext cx="4679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rgbClr val="305A4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после потери шинели</a:t>
            </a:r>
            <a:endParaRPr lang="ru-RU" sz="3600" b="1" dirty="0">
              <a:solidFill>
                <a:srgbClr val="305A4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412776"/>
            <a:ext cx="83894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-безуспешные  попытки  </a:t>
            </a:r>
            <a:r>
              <a:rPr lang="ru-RU" sz="3200" dirty="0" err="1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Башмачкина</a:t>
            </a:r>
            <a:r>
              <a:rPr lang="ru-RU" sz="32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  вернуть  шинель; </a:t>
            </a:r>
          </a:p>
          <a:p>
            <a:r>
              <a:rPr lang="ru-RU" sz="32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 - смерть  героя, простудившегося  без  шинели  и  тоскующего  по  ней</a:t>
            </a:r>
          </a:p>
          <a:p>
            <a:r>
              <a:rPr lang="ru-RU" sz="32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-   Акакий  Акакиевич сошёл с ума</a:t>
            </a:r>
          </a:p>
        </p:txBody>
      </p:sp>
    </p:spTree>
    <p:custDataLst>
      <p:tags r:id="rId1"/>
    </p:custData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5270389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572132" y="476672"/>
            <a:ext cx="33558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i="1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Гоголю многим обязаны те, которые нуждаются в защите, </a:t>
            </a:r>
          </a:p>
          <a:p>
            <a:r>
              <a:rPr lang="ru-RU" sz="3200" i="1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он стал во главе тех, которые отрицают злое и пошлое</a:t>
            </a:r>
            <a:r>
              <a:rPr lang="en-US" sz="3200" i="1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i="1" dirty="0" smtClean="0">
              <a:solidFill>
                <a:srgbClr val="305A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5929330"/>
            <a:ext cx="33332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Н.Г. Чернышевский</a:t>
            </a:r>
          </a:p>
        </p:txBody>
      </p:sp>
    </p:spTree>
    <p:custDataLst>
      <p:tags r:id="rId1"/>
    </p:custData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5508104" cy="575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498984" y="285728"/>
            <a:ext cx="36450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3E7655"/>
                </a:solidFill>
                <a:latin typeface="Times New Roman" pitchFamily="18" charset="0"/>
                <a:cs typeface="Times New Roman" pitchFamily="18" charset="0"/>
              </a:rPr>
              <a:t> "Не пренебрегай</a:t>
            </a:r>
          </a:p>
          <a:p>
            <a:pPr algn="ctr"/>
            <a:r>
              <a:rPr lang="ru-RU" sz="3600" dirty="0" smtClean="0">
                <a:solidFill>
                  <a:srgbClr val="3E7655"/>
                </a:solidFill>
                <a:latin typeface="Times New Roman" pitchFamily="18" charset="0"/>
                <a:cs typeface="Times New Roman" pitchFamily="18" charset="0"/>
              </a:rPr>
              <a:t>     маленькими людьми</a:t>
            </a:r>
            <a:r>
              <a:rPr lang="ru-RU" sz="3600" b="1" i="1" dirty="0" smtClean="0">
                <a:solidFill>
                  <a:srgbClr val="3E7655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3600" dirty="0" smtClean="0">
                <a:solidFill>
                  <a:srgbClr val="3E7655"/>
                </a:solidFill>
              </a:rPr>
              <a:t> </a:t>
            </a:r>
            <a:r>
              <a:rPr lang="ru-RU" sz="3600" dirty="0" smtClean="0">
                <a:solidFill>
                  <a:srgbClr val="3E7655"/>
                </a:solidFill>
                <a:latin typeface="Times New Roman" pitchFamily="18" charset="0"/>
                <a:cs typeface="Times New Roman" pitchFamily="18" charset="0"/>
              </a:rPr>
              <a:t>они могут помочь   тебе                              </a:t>
            </a:r>
          </a:p>
          <a:p>
            <a:pPr algn="ctr"/>
            <a:r>
              <a:rPr lang="ru-RU" sz="3600" b="1" i="1" dirty="0" smtClean="0">
                <a:solidFill>
                  <a:srgbClr val="3E7655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возвыситься</a:t>
            </a:r>
            <a:r>
              <a:rPr lang="ru-RU" sz="3600" b="1" i="1" dirty="0" smtClean="0">
                <a:solidFill>
                  <a:srgbClr val="3E7655"/>
                </a:solidFill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pPr algn="ctr"/>
            <a:r>
              <a:rPr lang="ru-RU" sz="3600" b="1" i="1" dirty="0" smtClean="0">
                <a:solidFill>
                  <a:srgbClr val="3E7655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rgbClr val="3E7655"/>
                </a:solidFill>
              </a:rPr>
              <a:t>         </a:t>
            </a:r>
            <a:endParaRPr lang="ru-RU" dirty="0">
              <a:solidFill>
                <a:srgbClr val="3E7655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5429264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i="1" dirty="0" err="1" smtClean="0">
                <a:solidFill>
                  <a:srgbClr val="3E7655"/>
                </a:solidFill>
                <a:latin typeface="Times New Roman" pitchFamily="18" charset="0"/>
                <a:cs typeface="Times New Roman" pitchFamily="18" charset="0"/>
              </a:rPr>
              <a:t>Абу-ль-Фарадж</a:t>
            </a:r>
            <a:endParaRPr lang="ru-RU" sz="3600" b="1" i="1" dirty="0" smtClean="0">
              <a:solidFill>
                <a:srgbClr val="3E765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79712" y="1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Литературная</a:t>
            </a:r>
            <a:r>
              <a:rPr lang="ru-RU" b="1" i="1" u="sng" dirty="0" smtClean="0">
                <a:solidFill>
                  <a:srgbClr val="305A41"/>
                </a:solidFill>
              </a:rPr>
              <a:t> </a:t>
            </a:r>
            <a:r>
              <a:rPr lang="ru-RU" sz="3200" b="1" i="1" u="sng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энциклопедия: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548680"/>
            <a:ext cx="856895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FF0000"/>
                </a:solidFill>
              </a:rPr>
              <a:t>    </a:t>
            </a:r>
          </a:p>
          <a:p>
            <a:pPr algn="just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Ма́ленький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челове́к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800" b="1" i="1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- ряд разнообразных персонажей в  русской литературе 19 в., объединённых общими  признаками: низкое положение в социальной иерархии, бедность, незащищённость…Им свойственны страх перед жизнью, приниженность, кротость, которая, однако, может соединяться с ощущением несправедливости существующего порядка вещей, с уязвлённой гордостью и даже кратковременным бунтарским порывом, как правило не приводящим к изменению сложившейся ситуации.</a:t>
            </a:r>
            <a:endParaRPr lang="ru-RU" sz="2800" b="1" dirty="0">
              <a:solidFill>
                <a:srgbClr val="305A4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Овал 29"/>
          <p:cNvSpPr>
            <a:spLocks noChangeArrowheads="1"/>
          </p:cNvSpPr>
          <p:nvPr/>
        </p:nvSpPr>
        <p:spPr bwMode="auto">
          <a:xfrm>
            <a:off x="2627784" y="2276872"/>
            <a:ext cx="3384376" cy="1224136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маленький человек</a:t>
            </a:r>
          </a:p>
        </p:txBody>
      </p:sp>
      <p:sp>
        <p:nvSpPr>
          <p:cNvPr id="2051" name="Овал 21"/>
          <p:cNvSpPr>
            <a:spLocks noChangeArrowheads="1"/>
          </p:cNvSpPr>
          <p:nvPr/>
        </p:nvSpPr>
        <p:spPr bwMode="auto">
          <a:xfrm>
            <a:off x="323528" y="1268760"/>
            <a:ext cx="2520280" cy="60511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Овал 24"/>
          <p:cNvSpPr>
            <a:spLocks noChangeArrowheads="1"/>
          </p:cNvSpPr>
          <p:nvPr/>
        </p:nvSpPr>
        <p:spPr bwMode="auto">
          <a:xfrm>
            <a:off x="179512" y="2132856"/>
            <a:ext cx="2370138" cy="60979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Овал 34"/>
          <p:cNvSpPr>
            <a:spLocks noChangeArrowheads="1"/>
          </p:cNvSpPr>
          <p:nvPr/>
        </p:nvSpPr>
        <p:spPr bwMode="auto">
          <a:xfrm>
            <a:off x="251520" y="3212976"/>
            <a:ext cx="2448272" cy="72008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Овал 20"/>
          <p:cNvSpPr>
            <a:spLocks noChangeArrowheads="1"/>
          </p:cNvSpPr>
          <p:nvPr/>
        </p:nvSpPr>
        <p:spPr bwMode="auto">
          <a:xfrm rot="10800000" flipV="1">
            <a:off x="2771800" y="692696"/>
            <a:ext cx="2524311" cy="66392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Овал 37"/>
          <p:cNvSpPr>
            <a:spLocks noChangeArrowheads="1"/>
          </p:cNvSpPr>
          <p:nvPr/>
        </p:nvSpPr>
        <p:spPr bwMode="auto">
          <a:xfrm>
            <a:off x="1643042" y="4143380"/>
            <a:ext cx="2869881" cy="73573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Овал 22"/>
          <p:cNvSpPr>
            <a:spLocks noChangeArrowheads="1"/>
          </p:cNvSpPr>
          <p:nvPr/>
        </p:nvSpPr>
        <p:spPr bwMode="auto">
          <a:xfrm>
            <a:off x="5652120" y="1052736"/>
            <a:ext cx="2664296" cy="576064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Овал 28"/>
          <p:cNvSpPr>
            <a:spLocks noChangeArrowheads="1"/>
          </p:cNvSpPr>
          <p:nvPr/>
        </p:nvSpPr>
        <p:spPr bwMode="auto">
          <a:xfrm>
            <a:off x="6444208" y="2204864"/>
            <a:ext cx="2448272" cy="504056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" name="Овал 36"/>
          <p:cNvSpPr>
            <a:spLocks noChangeArrowheads="1"/>
          </p:cNvSpPr>
          <p:nvPr/>
        </p:nvSpPr>
        <p:spPr bwMode="auto">
          <a:xfrm>
            <a:off x="6228184" y="3140968"/>
            <a:ext cx="2736304" cy="64807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Овал 38"/>
          <p:cNvSpPr>
            <a:spLocks noChangeArrowheads="1"/>
          </p:cNvSpPr>
          <p:nvPr/>
        </p:nvSpPr>
        <p:spPr bwMode="auto">
          <a:xfrm>
            <a:off x="4572000" y="4149080"/>
            <a:ext cx="2952328" cy="79208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60" name="Прямая со стрелкой 30"/>
          <p:cNvCxnSpPr>
            <a:cxnSpLocks noChangeShapeType="1"/>
          </p:cNvCxnSpPr>
          <p:nvPr/>
        </p:nvCxnSpPr>
        <p:spPr bwMode="auto">
          <a:xfrm flipV="1">
            <a:off x="4139952" y="1412776"/>
            <a:ext cx="0" cy="864096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61" name="Прямая со стрелкой 30"/>
          <p:cNvCxnSpPr>
            <a:cxnSpLocks noChangeShapeType="1"/>
          </p:cNvCxnSpPr>
          <p:nvPr/>
        </p:nvCxnSpPr>
        <p:spPr bwMode="auto">
          <a:xfrm flipV="1">
            <a:off x="5796136" y="2420888"/>
            <a:ext cx="648072" cy="7200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62" name="Прямая со стрелкой 30"/>
          <p:cNvCxnSpPr>
            <a:cxnSpLocks noChangeShapeType="1"/>
          </p:cNvCxnSpPr>
          <p:nvPr/>
        </p:nvCxnSpPr>
        <p:spPr bwMode="auto">
          <a:xfrm flipV="1">
            <a:off x="5220072" y="1484784"/>
            <a:ext cx="576064" cy="864096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1" name="Прямая со стрелкой 30"/>
          <p:cNvCxnSpPr>
            <a:cxnSpLocks noChangeShapeType="1"/>
            <a:endCxn id="2058" idx="2"/>
          </p:cNvCxnSpPr>
          <p:nvPr/>
        </p:nvCxnSpPr>
        <p:spPr bwMode="auto">
          <a:xfrm>
            <a:off x="5652120" y="3284984"/>
            <a:ext cx="576064" cy="18002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3" name="Прямая со стрелкой 30"/>
          <p:cNvCxnSpPr>
            <a:cxnSpLocks noChangeShapeType="1"/>
          </p:cNvCxnSpPr>
          <p:nvPr/>
        </p:nvCxnSpPr>
        <p:spPr bwMode="auto">
          <a:xfrm>
            <a:off x="5220072" y="3501008"/>
            <a:ext cx="216024" cy="72008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7" name="Прямая со стрелкой 30"/>
          <p:cNvCxnSpPr>
            <a:cxnSpLocks noChangeShapeType="1"/>
          </p:cNvCxnSpPr>
          <p:nvPr/>
        </p:nvCxnSpPr>
        <p:spPr bwMode="auto">
          <a:xfrm rot="5400000">
            <a:off x="3570158" y="3646164"/>
            <a:ext cx="498926" cy="35263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1" name="Прямая со стрелкой 30"/>
          <p:cNvCxnSpPr>
            <a:cxnSpLocks noChangeShapeType="1"/>
          </p:cNvCxnSpPr>
          <p:nvPr/>
        </p:nvCxnSpPr>
        <p:spPr bwMode="auto">
          <a:xfrm flipH="1" flipV="1">
            <a:off x="2771800" y="1772816"/>
            <a:ext cx="792088" cy="576064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4" name="Прямая со стрелкой 30"/>
          <p:cNvCxnSpPr>
            <a:cxnSpLocks noChangeShapeType="1"/>
            <a:stCxn id="2050" idx="3"/>
            <a:endCxn id="2053" idx="6"/>
          </p:cNvCxnSpPr>
          <p:nvPr/>
        </p:nvCxnSpPr>
        <p:spPr bwMode="auto">
          <a:xfrm flipH="1">
            <a:off x="2699792" y="3321738"/>
            <a:ext cx="423623" cy="25127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7" name="Прямая со стрелкой 30"/>
          <p:cNvCxnSpPr>
            <a:cxnSpLocks noChangeShapeType="1"/>
          </p:cNvCxnSpPr>
          <p:nvPr/>
        </p:nvCxnSpPr>
        <p:spPr bwMode="auto">
          <a:xfrm flipH="1" flipV="1">
            <a:off x="2483768" y="2564904"/>
            <a:ext cx="360040" cy="7200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4" name="TextBox 23"/>
          <p:cNvSpPr txBox="1"/>
          <p:nvPr/>
        </p:nvSpPr>
        <p:spPr>
          <a:xfrm>
            <a:off x="1785918" y="5000636"/>
            <a:ext cx="506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МОЗГОВОЙ ШТУРМ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УЧИТЕЛЬ ГОДА 2018\Открытый урок\Гоголь биография шинель\МОЙ УРОК ШИНЕЛЬ\Приложения\обложка к шинел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642918"/>
            <a:ext cx="6963686" cy="5222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31640" y="0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"Одно из  глубочайших созданий Гоголя" 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sz="2800" b="1" i="1" dirty="0" smtClean="0">
                <a:solidFill>
                  <a:srgbClr val="3E7655"/>
                </a:solidFill>
                <a:latin typeface="Times New Roman" pitchFamily="18" charset="0"/>
                <a:cs typeface="Times New Roman" pitchFamily="18" charset="0"/>
              </a:rPr>
              <a:t>В.Г. Белинский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5229200"/>
            <a:ext cx="6030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"Колоссальное произведение"</a:t>
            </a:r>
          </a:p>
          <a:p>
            <a:r>
              <a:rPr lang="ru-RU" sz="2800" b="1" i="1" dirty="0" smtClean="0">
                <a:solidFill>
                  <a:srgbClr val="3E765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А.И. Герцен</a:t>
            </a:r>
          </a:p>
        </p:txBody>
      </p:sp>
    </p:spTree>
    <p:custDataLst>
      <p:tags r:id="rId1"/>
    </p:custData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85728"/>
            <a:ext cx="748883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Акакий Акакиевич </a:t>
            </a:r>
            <a:r>
              <a:rPr lang="ru-RU" sz="4400" b="1" i="1" dirty="0" err="1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Башмачкин</a:t>
            </a:r>
            <a:endParaRPr lang="ru-RU" sz="4400" b="1" i="1" dirty="0" smtClean="0">
              <a:solidFill>
                <a:srgbClr val="305A4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064" y="18864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Акакий Акакиевич </a:t>
            </a:r>
            <a:r>
              <a:rPr lang="ru-RU" sz="3600" b="1" dirty="0" err="1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Башмачкин</a:t>
            </a:r>
            <a:endParaRPr lang="ru-RU" sz="3600" b="1" dirty="0" smtClean="0">
              <a:solidFill>
                <a:srgbClr val="305A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08720"/>
            <a:ext cx="39604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Портрет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Имя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Крещение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Фамилия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Речь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Отношение к службе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и сослуживцам 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Отношение сослуживцев к герою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Чин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Духовный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облик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857232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невзрачный, неказистый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1268760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 незлобивый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1700808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 судьба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2132856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беззащитный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2564904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косноязычен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51920" y="2996952"/>
            <a:ext cx="4932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безответный, ревностно относящийся к службе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11760" y="4581128"/>
            <a:ext cx="6516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2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8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вечный титулярный советник"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43808" y="5085184"/>
            <a:ext cx="63001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           не предавался никакому     </a:t>
            </a:r>
          </a:p>
          <a:p>
            <a:r>
              <a:rPr lang="ru-RU" sz="32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развлечению, чистосердечный</a:t>
            </a:r>
            <a:endParaRPr lang="ru-RU" sz="3200" dirty="0" smtClean="0">
              <a:solidFill>
                <a:srgbClr val="305A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4005064"/>
            <a:ext cx="5220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бесчеловечное, деспотичное</a:t>
            </a:r>
            <a:endParaRPr lang="ru-RU" sz="3200" dirty="0" smtClean="0">
              <a:solidFill>
                <a:srgbClr val="305A4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4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85776"/>
            <a:ext cx="9383774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43040" y="-1071594"/>
            <a:ext cx="11527738" cy="909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05A41"/>
                </a:solidFill>
                <a:latin typeface="Times New Roman" pitchFamily="18" charset="0"/>
                <a:cs typeface="Times New Roman" pitchFamily="18" charset="0"/>
              </a:rPr>
              <a:t>Новая шинель</a:t>
            </a:r>
          </a:p>
        </p:txBody>
      </p:sp>
    </p:spTree>
    <p:custDataLst>
      <p:tags r:id="rId1"/>
    </p:custData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6" y="1268760"/>
          <a:ext cx="8640962" cy="1368152"/>
        </p:xfrm>
        <a:graphic>
          <a:graphicData uri="http://schemas.openxmlformats.org/drawingml/2006/table">
            <a:tbl>
              <a:tblPr/>
              <a:tblGrid>
                <a:gridCol w="2869187"/>
                <a:gridCol w="3233024"/>
                <a:gridCol w="2538751"/>
              </a:tblGrid>
              <a:tr h="136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305A4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 </a:t>
                      </a:r>
                      <a:r>
                        <a:rPr lang="ru-RU" sz="2800" dirty="0">
                          <a:solidFill>
                            <a:srgbClr val="305A4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покупки шинели</a:t>
                      </a:r>
                      <a:endParaRPr lang="ru-RU" sz="2800" dirty="0">
                        <a:solidFill>
                          <a:srgbClr val="305A4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82" marR="65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305A4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после </a:t>
                      </a:r>
                      <a:r>
                        <a:rPr lang="ru-RU" sz="2800" dirty="0">
                          <a:solidFill>
                            <a:srgbClr val="305A4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покупки шинели</a:t>
                      </a:r>
                      <a:endParaRPr lang="ru-RU" sz="2800" dirty="0">
                        <a:solidFill>
                          <a:srgbClr val="305A4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82" marR="65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305A4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после </a:t>
                      </a:r>
                      <a:r>
                        <a:rPr lang="ru-RU" sz="2800" dirty="0">
                          <a:solidFill>
                            <a:srgbClr val="305A4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потери шинели</a:t>
                      </a:r>
                      <a:endParaRPr lang="ru-RU" sz="2800" dirty="0">
                        <a:solidFill>
                          <a:srgbClr val="305A4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82" marR="65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51720" y="404664"/>
            <a:ext cx="58630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Характеристика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Башмачкина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03848" y="2636912"/>
            <a:ext cx="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444208" y="2636912"/>
            <a:ext cx="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(Нет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True"/>
  <p:tag name="DELIMITERS" val="3.1"/>
  <p:tag name="TPFULLVERSION" val="4.3.2.12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420</Words>
  <Application>Microsoft Office PowerPoint</Application>
  <PresentationFormat>Экран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evgen</cp:lastModifiedBy>
  <cp:revision>52</cp:revision>
  <dcterms:created xsi:type="dcterms:W3CDTF">2018-04-10T08:20:08Z</dcterms:created>
  <dcterms:modified xsi:type="dcterms:W3CDTF">2023-12-03T12:15:30Z</dcterms:modified>
</cp:coreProperties>
</file>