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6" r:id="rId1"/>
  </p:sldMasterIdLst>
  <p:notesMasterIdLst>
    <p:notesMasterId r:id="rId29"/>
  </p:notesMasterIdLst>
  <p:sldIdLst>
    <p:sldId id="256" r:id="rId2"/>
    <p:sldId id="284" r:id="rId3"/>
    <p:sldId id="285" r:id="rId4"/>
    <p:sldId id="286" r:id="rId5"/>
    <p:sldId id="287" r:id="rId6"/>
    <p:sldId id="288" r:id="rId7"/>
    <p:sldId id="289" r:id="rId8"/>
    <p:sldId id="290" r:id="rId9"/>
    <p:sldId id="349" r:id="rId10"/>
    <p:sldId id="291" r:id="rId11"/>
    <p:sldId id="308" r:id="rId12"/>
    <p:sldId id="307" r:id="rId13"/>
    <p:sldId id="310" r:id="rId14"/>
    <p:sldId id="347" r:id="rId15"/>
    <p:sldId id="309" r:id="rId16"/>
    <p:sldId id="292" r:id="rId17"/>
    <p:sldId id="278" r:id="rId18"/>
    <p:sldId id="281" r:id="rId19"/>
    <p:sldId id="283" r:id="rId20"/>
    <p:sldId id="295" r:id="rId21"/>
    <p:sldId id="271" r:id="rId22"/>
    <p:sldId id="296" r:id="rId23"/>
    <p:sldId id="301" r:id="rId24"/>
    <p:sldId id="299" r:id="rId25"/>
    <p:sldId id="304" r:id="rId26"/>
    <p:sldId id="302" r:id="rId27"/>
    <p:sldId id="348"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28D0B136-BC1A-4A13-86E4-4B12071C0AD6}">
          <p14:sldIdLst>
            <p14:sldId id="256"/>
            <p14:sldId id="284"/>
            <p14:sldId id="285"/>
            <p14:sldId id="286"/>
            <p14:sldId id="287"/>
            <p14:sldId id="288"/>
            <p14:sldId id="289"/>
            <p14:sldId id="290"/>
            <p14:sldId id="349"/>
            <p14:sldId id="291"/>
            <p14:sldId id="308"/>
          </p14:sldIdLst>
        </p14:section>
        <p14:section name="Раздел без заголовка" id="{0F33DE9B-3F19-4184-8754-A8B3B408A3D4}">
          <p14:sldIdLst>
            <p14:sldId id="307"/>
            <p14:sldId id="310"/>
            <p14:sldId id="347"/>
            <p14:sldId id="309"/>
            <p14:sldId id="292"/>
            <p14:sldId id="278"/>
            <p14:sldId id="281"/>
            <p14:sldId id="283"/>
            <p14:sldId id="295"/>
            <p14:sldId id="271"/>
            <p14:sldId id="296"/>
            <p14:sldId id="301"/>
            <p14:sldId id="299"/>
            <p14:sldId id="304"/>
            <p14:sldId id="302"/>
            <p14:sldId id="34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nyazev"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p:cViewPr varScale="1">
        <p:scale>
          <a:sx n="57" d="100"/>
          <a:sy n="57"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3178013357630144E-2"/>
          <c:y val="2.8210723192019952E-2"/>
          <c:w val="0.65470181005567807"/>
          <c:h val="0.91240648379052358"/>
        </c:manualLayout>
      </c:layout>
      <c:pie3DChart>
        <c:varyColors val="1"/>
        <c:ser>
          <c:idx val="0"/>
          <c:order val="0"/>
          <c:tx>
            <c:strRef>
              <c:f>Лист1!$B$1</c:f>
              <c:strCache>
                <c:ptCount val="1"/>
                <c:pt idx="0">
                  <c:v>Questioning</c:v>
                </c:pt>
              </c:strCache>
            </c:strRef>
          </c:tx>
          <c:dPt>
            <c:idx val="0"/>
            <c:explosion val="6"/>
            <c:spPr>
              <a:solidFill>
                <a:schemeClr val="accent2"/>
              </a:solidFill>
              <a:ln>
                <a:noFill/>
              </a:ln>
              <a:effectLst>
                <a:outerShdw blurRad="254000" sx="102000" sy="102000" algn="ctr" rotWithShape="0">
                  <a:prstClr val="black">
                    <a:alpha val="20000"/>
                  </a:prstClr>
                </a:outerShdw>
              </a:effectLst>
              <a:sp3d/>
            </c:spPr>
          </c:dPt>
          <c:dPt>
            <c:idx val="1"/>
            <c:explosion val="19"/>
            <c:spPr>
              <a:solidFill>
                <a:schemeClr val="accent4"/>
              </a:solidFill>
              <a:ln>
                <a:noFill/>
              </a:ln>
              <a:effectLst>
                <a:outerShdw blurRad="254000" sx="102000" sy="102000" algn="ctr" rotWithShape="0">
                  <a:prstClr val="black">
                    <a:alpha val="20000"/>
                  </a:prstClr>
                </a:outerShdw>
              </a:effectLst>
              <a:sp3d/>
            </c:spPr>
          </c:dPt>
          <c:dPt>
            <c:idx val="2"/>
            <c:explosion val="23"/>
            <c:spPr>
              <a:solidFill>
                <a:schemeClr val="accent6"/>
              </a:solidFill>
              <a:ln>
                <a:noFill/>
              </a:ln>
              <a:effectLst>
                <a:outerShdw blurRad="254000" sx="102000" sy="102000" algn="ctr" rotWithShape="0">
                  <a:prstClr val="black">
                    <a:alpha val="20000"/>
                  </a:prstClr>
                </a:outerShdw>
              </a:effectLst>
              <a:sp3d/>
            </c:spPr>
          </c:dPt>
          <c:dPt>
            <c:idx val="3"/>
            <c:spPr>
              <a:solidFill>
                <a:schemeClr val="accent2">
                  <a:lumMod val="60000"/>
                </a:schemeClr>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bestFit"/>
            <c:showVal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Лист1!$A$2:$A$5</c:f>
              <c:strCache>
                <c:ptCount val="3"/>
                <c:pt idx="0">
                  <c:v>existed </c:v>
                </c:pt>
                <c:pt idx="1">
                  <c:v>exists</c:v>
                </c:pt>
                <c:pt idx="2">
                  <c:v>never existed</c:v>
                </c:pt>
              </c:strCache>
            </c:strRef>
          </c:cat>
          <c:val>
            <c:numRef>
              <c:f>Лист1!$B$2:$B$5</c:f>
              <c:numCache>
                <c:formatCode>0%</c:formatCode>
                <c:ptCount val="4"/>
                <c:pt idx="0">
                  <c:v>0.37000000000000005</c:v>
                </c:pt>
                <c:pt idx="1">
                  <c:v>0.26</c:v>
                </c:pt>
                <c:pt idx="2">
                  <c:v>0.37000000000000005</c:v>
                </c:pt>
              </c:numCache>
            </c:numRef>
          </c:val>
        </c:ser>
        <c:dLbls>
          <c:showVal val="1"/>
        </c:dLbls>
      </c:pie3DChart>
      <c:spPr>
        <a:noFill/>
        <a:ln>
          <a:noFill/>
        </a:ln>
        <a:effectLst/>
      </c:spPr>
    </c:plotArea>
    <c:legend>
      <c:legendPos val="r"/>
      <c:legendEntry>
        <c:idx val="3"/>
        <c:delete val="1"/>
      </c:legendEntry>
      <c:layout>
        <c:manualLayout>
          <c:xMode val="edge"/>
          <c:yMode val="edge"/>
          <c:x val="0.66005193592351152"/>
          <c:y val="0.28615558662634177"/>
          <c:w val="0.32947068037544802"/>
          <c:h val="0.33899993507346526"/>
        </c:manualLayout>
      </c:layout>
      <c:spPr>
        <a:solidFill>
          <a:schemeClr val="lt1">
            <a:lumMod val="95000"/>
            <a:alpha val="39000"/>
          </a:schemeClr>
        </a:solid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ru-RU"/>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EDBEA-C518-4CF7-AAE8-531D09B5163C}" type="datetimeFigureOut">
              <a:rPr lang="ru-RU" smtClean="0"/>
              <a:pPr/>
              <a:t>27.11.2014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E49B9-0226-4070-AF05-21359F7E4F4F}" type="slidenum">
              <a:rPr lang="ru-RU" smtClean="0"/>
              <a:pPr/>
              <a:t>‹#›</a:t>
            </a:fld>
            <a:endParaRPr lang="ru-RU" dirty="0"/>
          </a:p>
        </p:txBody>
      </p:sp>
    </p:spTree>
    <p:extLst>
      <p:ext uri="{BB962C8B-B14F-4D97-AF65-F5344CB8AC3E}">
        <p14:creationId xmlns:p14="http://schemas.microsoft.com/office/powerpoint/2010/main" xmlns="" val="213365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92E49B9-0226-4070-AF05-21359F7E4F4F}" type="slidenum">
              <a:rPr lang="ru-RU" smtClean="0"/>
              <a:pPr/>
              <a:t>25</a:t>
            </a:fld>
            <a:endParaRPr lang="ru-RU" dirty="0"/>
          </a:p>
        </p:txBody>
      </p:sp>
    </p:spTree>
    <p:extLst>
      <p:ext uri="{BB962C8B-B14F-4D97-AF65-F5344CB8AC3E}">
        <p14:creationId xmlns:p14="http://schemas.microsoft.com/office/powerpoint/2010/main" xmlns="" val="76418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275328C-9BCF-41F7-86D4-B50E91F062BE}" type="datetime1">
              <a:rPr lang="ru-RU" smtClean="0"/>
              <a:pPr/>
              <a:t>27.11.2014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245757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0A1459B4-0D12-45F1-9704-20298173A032}" type="datetime1">
              <a:rPr lang="ru-RU" smtClean="0"/>
              <a:pPr/>
              <a:t>27.11.2014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26105311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1459B4-0D12-45F1-9704-20298173A032}" type="datetime1">
              <a:rPr lang="ru-RU" smtClean="0"/>
              <a:pPr/>
              <a:t>27.11.2014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2150342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1459B4-0D12-45F1-9704-20298173A032}" type="datetime1">
              <a:rPr lang="ru-RU" smtClean="0"/>
              <a:pPr/>
              <a:t>27.11.2014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13540F-8E3C-4BB1-9FA7-948867E2CB82}" type="slidenum">
              <a:rPr lang="ru-RU" smtClean="0"/>
              <a:pPr/>
              <a:t>‹#›</a:t>
            </a:fld>
            <a:endParaRPr lang="ru-RU"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66801627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1459B4-0D12-45F1-9704-20298173A032}" type="datetime1">
              <a:rPr lang="ru-RU" smtClean="0"/>
              <a:pPr/>
              <a:t>27.11.2014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253208098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1459B4-0D12-45F1-9704-20298173A032}" type="datetime1">
              <a:rPr lang="ru-RU" smtClean="0"/>
              <a:pPr/>
              <a:t>27.11.2014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13540F-8E3C-4BB1-9FA7-948867E2CB82}" type="slidenum">
              <a:rPr lang="ru-RU" smtClean="0"/>
              <a:pPr/>
              <a:t>‹#›</a:t>
            </a:fld>
            <a:endParaRPr lang="ru-RU"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6654352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1459B4-0D12-45F1-9704-20298173A032}" type="datetime1">
              <a:rPr lang="ru-RU" smtClean="0"/>
              <a:pPr/>
              <a:t>27.11.2014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289648143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E0106C-C942-4D9C-86B0-6A7B59AEDFB7}" type="datetime1">
              <a:rPr lang="ru-RU" smtClean="0"/>
              <a:pPr/>
              <a:t>27.11.2014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3147642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27746B9-D2AD-4256-A9BC-82A19448A073}" type="datetime1">
              <a:rPr lang="ru-RU" smtClean="0"/>
              <a:pPr/>
              <a:t>27.11.2014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190445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C1C2E2B-4AA5-4476-BC75-5DE059E558F0}" type="datetime1">
              <a:rPr lang="ru-RU" smtClean="0"/>
              <a:pPr/>
              <a:t>27.11.2014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306673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C71F03-B6AA-43CF-B87B-4DC75B447B4A}" type="datetime1">
              <a:rPr lang="ru-RU" smtClean="0"/>
              <a:pPr/>
              <a:t>27.11.2014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213431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F854624-7137-4BC0-8257-D733324E3CFA}" type="datetime1">
              <a:rPr lang="ru-RU" smtClean="0"/>
              <a:pPr/>
              <a:t>27.11.2014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84951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177F6F5-2F38-442A-A031-8E3B22377409}" type="datetime1">
              <a:rPr lang="ru-RU" smtClean="0"/>
              <a:pPr/>
              <a:t>27.11.2014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239078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9F2C8E7-668B-458C-876B-214075D4BA92}" type="datetime1">
              <a:rPr lang="ru-RU" smtClean="0"/>
              <a:pPr/>
              <a:t>27.11.2014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32071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2AD644-4AF0-4AA6-91D0-9D987B13A6B9}" type="datetime1">
              <a:rPr lang="ru-RU" smtClean="0"/>
              <a:pPr/>
              <a:t>27.11.2014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136557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1820FDA-76A9-4672-81DE-C9C1AF18F6C3}" type="datetime1">
              <a:rPr lang="ru-RU" smtClean="0"/>
              <a:pPr/>
              <a:t>27.11.2014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4175444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108A42C-4270-4C31-A019-C916548F673A}" type="datetime1">
              <a:rPr lang="ru-RU" smtClean="0"/>
              <a:pPr/>
              <a:t>27.11.2014</a:t>
            </a:fld>
            <a:endParaRPr lang="ru-RU" dirty="0"/>
          </a:p>
        </p:txBody>
      </p:sp>
      <p:sp>
        <p:nvSpPr>
          <p:cNvPr id="6" name="Footer Placeholder 5"/>
          <p:cNvSpPr>
            <a:spLocks noGrp="1"/>
          </p:cNvSpPr>
          <p:nvPr>
            <p:ph type="ftr" sz="quarter" idx="11"/>
          </p:nvPr>
        </p:nvSpPr>
        <p:spPr>
          <a:xfrm>
            <a:off x="533400" y="6172200"/>
            <a:ext cx="5811724" cy="365125"/>
          </a:xfrm>
        </p:spPr>
        <p:txBody>
          <a:bodyPr/>
          <a:lstStyle/>
          <a:p>
            <a:endParaRPr lang="ru-RU" dirty="0"/>
          </a:p>
        </p:txBody>
      </p:sp>
      <p:sp>
        <p:nvSpPr>
          <p:cNvPr id="7" name="Slide Number Placeholder 6"/>
          <p:cNvSpPr>
            <a:spLocks noGrp="1"/>
          </p:cNvSpPr>
          <p:nvPr>
            <p:ph type="sldNum" sz="quarter" idx="12"/>
          </p:nvPr>
        </p:nvSpPr>
        <p:spPr/>
        <p:txBody>
          <a:body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324802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A1459B4-0D12-45F1-9704-20298173A032}" type="datetime1">
              <a:rPr lang="ru-RU" smtClean="0"/>
              <a:pPr/>
              <a:t>27.11.2014</a:t>
            </a:fld>
            <a:endParaRPr lang="ru-RU"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F913540F-8E3C-4BB1-9FA7-948867E2CB82}" type="slidenum">
              <a:rPr lang="ru-RU" smtClean="0"/>
              <a:pPr/>
              <a:t>‹#›</a:t>
            </a:fld>
            <a:endParaRPr lang="ru-RU" dirty="0"/>
          </a:p>
        </p:txBody>
      </p:sp>
    </p:spTree>
    <p:extLst>
      <p:ext uri="{BB962C8B-B14F-4D97-AF65-F5344CB8AC3E}">
        <p14:creationId xmlns:p14="http://schemas.microsoft.com/office/powerpoint/2010/main" xmlns="" val="3006314830"/>
      </p:ext>
    </p:extLst>
  </p:cSld>
  <p:clrMap bg1="dk1" tx1="lt1" bg2="dk2" tx2="lt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73"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980728"/>
            <a:ext cx="8640960" cy="1656184"/>
          </a:xfrm>
        </p:spPr>
        <p:txBody>
          <a:bodyPr>
            <a:noAutofit/>
          </a:bodyPr>
          <a:lstStyle/>
          <a:p>
            <a:r>
              <a:rPr lang="ru-RU" sz="3600" i="1" dirty="0" smtClean="0">
                <a:solidFill>
                  <a:srgbClr val="C00000"/>
                </a:solidFill>
              </a:rPr>
              <a:t/>
            </a:r>
            <a:br>
              <a:rPr lang="ru-RU" sz="3600" i="1" dirty="0" smtClean="0">
                <a:solidFill>
                  <a:srgbClr val="C00000"/>
                </a:solidFill>
              </a:rPr>
            </a:br>
            <a:r>
              <a:rPr lang="ru-RU" sz="3600" i="1" dirty="0" smtClean="0">
                <a:solidFill>
                  <a:srgbClr val="C00000"/>
                </a:solidFill>
              </a:rPr>
              <a:t/>
            </a:r>
            <a:br>
              <a:rPr lang="ru-RU" sz="3600" i="1" dirty="0" smtClean="0">
                <a:solidFill>
                  <a:srgbClr val="C00000"/>
                </a:solidFill>
              </a:rPr>
            </a:br>
            <a:r>
              <a:rPr lang="ru-RU" sz="3600" i="1" dirty="0" smtClean="0">
                <a:solidFill>
                  <a:srgbClr val="C00000"/>
                </a:solidFill>
              </a:rPr>
              <a:t/>
            </a:r>
            <a:br>
              <a:rPr lang="ru-RU" sz="3600" i="1" dirty="0" smtClean="0">
                <a:solidFill>
                  <a:srgbClr val="C00000"/>
                </a:solidFill>
              </a:rPr>
            </a:br>
            <a:r>
              <a:rPr lang="en-US" sz="3600" i="1" dirty="0" smtClean="0">
                <a:solidFill>
                  <a:srgbClr val="C00000"/>
                </a:solidFill>
              </a:rPr>
              <a:t>SEE </a:t>
            </a:r>
            <a:r>
              <a:rPr lang="ru-RU" sz="3600" i="1" dirty="0" smtClean="0">
                <a:solidFill>
                  <a:srgbClr val="C00000"/>
                </a:solidFill>
              </a:rPr>
              <a:t>«</a:t>
            </a:r>
            <a:r>
              <a:rPr lang="en-US" sz="3600" i="1" dirty="0">
                <a:solidFill>
                  <a:srgbClr val="C00000"/>
                </a:solidFill>
              </a:rPr>
              <a:t>Secondary school </a:t>
            </a:r>
            <a:r>
              <a:rPr lang="ru-RU" sz="3600" i="1" dirty="0">
                <a:solidFill>
                  <a:srgbClr val="C00000"/>
                </a:solidFill>
              </a:rPr>
              <a:t>№</a:t>
            </a:r>
            <a:r>
              <a:rPr lang="en-US" sz="3600" i="1" dirty="0" smtClean="0">
                <a:solidFill>
                  <a:srgbClr val="C00000"/>
                </a:solidFill>
              </a:rPr>
              <a:t> </a:t>
            </a:r>
            <a:r>
              <a:rPr lang="en-US" sz="3600" i="1" dirty="0">
                <a:solidFill>
                  <a:srgbClr val="C00000"/>
                </a:solidFill>
              </a:rPr>
              <a:t>27</a:t>
            </a:r>
            <a:r>
              <a:rPr lang="ru-RU" sz="3600" i="1" dirty="0" smtClean="0">
                <a:solidFill>
                  <a:srgbClr val="C00000"/>
                </a:solidFill>
              </a:rPr>
              <a:t>»</a:t>
            </a:r>
            <a:r>
              <a:rPr lang="en-US" sz="3600" i="1" dirty="0" smtClean="0">
                <a:solidFill>
                  <a:srgbClr val="C00000"/>
                </a:solidFill>
              </a:rPr>
              <a:t/>
            </a:r>
            <a:br>
              <a:rPr lang="en-US" sz="3600" i="1" dirty="0" smtClean="0">
                <a:solidFill>
                  <a:srgbClr val="C00000"/>
                </a:solidFill>
              </a:rPr>
            </a:br>
            <a:r>
              <a:rPr lang="en-US" sz="3600" i="1" dirty="0" smtClean="0">
                <a:solidFill>
                  <a:srgbClr val="C00000"/>
                </a:solidFill>
              </a:rPr>
              <a:t/>
            </a:r>
            <a:br>
              <a:rPr lang="en-US" sz="3600" i="1" dirty="0" smtClean="0">
                <a:solidFill>
                  <a:srgbClr val="C00000"/>
                </a:solidFill>
              </a:rPr>
            </a:br>
            <a:r>
              <a:rPr lang="ru-RU" sz="3200" i="1" dirty="0" smtClean="0">
                <a:solidFill>
                  <a:srgbClr val="C00000"/>
                </a:solidFill>
              </a:rPr>
              <a:t>«</a:t>
            </a:r>
            <a:r>
              <a:rPr lang="en-US" sz="3200" i="1" dirty="0" smtClean="0">
                <a:solidFill>
                  <a:srgbClr val="C00000"/>
                </a:solidFill>
              </a:rPr>
              <a:t>Mysterious Scotland:</a:t>
            </a:r>
            <a:br>
              <a:rPr lang="en-US" sz="3200" i="1" dirty="0" smtClean="0">
                <a:solidFill>
                  <a:srgbClr val="C00000"/>
                </a:solidFill>
              </a:rPr>
            </a:br>
            <a:r>
              <a:rPr lang="en-US" sz="3200" i="1" dirty="0" smtClean="0">
                <a:solidFill>
                  <a:srgbClr val="C00000"/>
                </a:solidFill>
              </a:rPr>
              <a:t> Loch Ness monster – fact or fiction</a:t>
            </a:r>
            <a:r>
              <a:rPr lang="ru-RU" sz="3200" i="1" dirty="0" smtClean="0">
                <a:solidFill>
                  <a:srgbClr val="C00000"/>
                </a:solidFill>
              </a:rPr>
              <a:t>»</a:t>
            </a:r>
            <a:endParaRPr lang="ru-RU" sz="3200" i="1" dirty="0">
              <a:solidFill>
                <a:srgbClr val="C00000"/>
              </a:solidFill>
            </a:endParaRPr>
          </a:p>
        </p:txBody>
      </p:sp>
      <p:sp>
        <p:nvSpPr>
          <p:cNvPr id="3" name="Подзаголовок 2"/>
          <p:cNvSpPr>
            <a:spLocks noGrp="1"/>
          </p:cNvSpPr>
          <p:nvPr>
            <p:ph type="subTitle" idx="1"/>
          </p:nvPr>
        </p:nvSpPr>
        <p:spPr>
          <a:xfrm>
            <a:off x="1000100" y="3886200"/>
            <a:ext cx="7429552" cy="2400320"/>
          </a:xfrm>
        </p:spPr>
        <p:txBody>
          <a:bodyPr/>
          <a:lstStyle/>
          <a:p>
            <a:pPr algn="r"/>
            <a:r>
              <a:rPr lang="en-US" dirty="0" smtClean="0"/>
              <a:t>Students: D. </a:t>
            </a:r>
            <a:r>
              <a:rPr lang="en-US" dirty="0" err="1" smtClean="0"/>
              <a:t>Gusejnov</a:t>
            </a:r>
            <a:r>
              <a:rPr lang="en-US" dirty="0" smtClean="0"/>
              <a:t>                                                                                                                                                    </a:t>
            </a:r>
            <a:endParaRPr lang="en-US" dirty="0"/>
          </a:p>
          <a:p>
            <a:r>
              <a:rPr lang="en-US" dirty="0" smtClean="0"/>
              <a:t>                                                                  Form: 11 </a:t>
            </a:r>
            <a:r>
              <a:rPr lang="ru-RU" dirty="0" smtClean="0"/>
              <a:t>«</a:t>
            </a:r>
            <a:r>
              <a:rPr lang="en-US" dirty="0" smtClean="0"/>
              <a:t>A</a:t>
            </a:r>
            <a:r>
              <a:rPr lang="ru-RU" dirty="0" smtClean="0"/>
              <a:t>»</a:t>
            </a:r>
            <a:r>
              <a:rPr lang="en-US" dirty="0" smtClean="0"/>
              <a:t>  </a:t>
            </a:r>
          </a:p>
          <a:p>
            <a:pPr algn="r"/>
            <a:r>
              <a:rPr lang="en-US" dirty="0" smtClean="0"/>
              <a:t>Teacher: E.V. </a:t>
            </a:r>
            <a:r>
              <a:rPr lang="en-US" dirty="0" err="1" smtClean="0"/>
              <a:t>Mordas</a:t>
            </a:r>
            <a:endParaRPr lang="en-US" dirty="0" smtClean="0"/>
          </a:p>
          <a:p>
            <a:endParaRPr lang="ru-RU" dirty="0"/>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10</a:t>
            </a:fld>
            <a:endParaRPr lang="ru-RU" dirty="0"/>
          </a:p>
        </p:txBody>
      </p:sp>
      <p:sp>
        <p:nvSpPr>
          <p:cNvPr id="2" name="Прямоугольник 1"/>
          <p:cNvSpPr/>
          <p:nvPr/>
        </p:nvSpPr>
        <p:spPr>
          <a:xfrm>
            <a:off x="539552" y="548680"/>
            <a:ext cx="6318448" cy="830997"/>
          </a:xfrm>
          <a:prstGeom prst="rect">
            <a:avLst/>
          </a:prstGeom>
        </p:spPr>
        <p:txBody>
          <a:bodyPr wrap="square">
            <a:spAutoFit/>
          </a:bodyPr>
          <a:lstStyle/>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260648"/>
            <a:ext cx="6390456"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4911" y="0"/>
            <a:ext cx="5698922" cy="5693866"/>
          </a:xfrm>
          <a:prstGeom prst="rect">
            <a:avLst/>
          </a:prstGeom>
        </p:spPr>
        <p:txBody>
          <a:bodyPr wrap="square">
            <a:spAutoFit/>
          </a:bodyPr>
          <a:lstStyle/>
          <a:p>
            <a:pPr>
              <a:spcAft>
                <a:spcPts val="800"/>
              </a:spcAft>
            </a:pPr>
            <a:endParaRPr lang="en-US" sz="2400" dirty="0" smtClean="0">
              <a:solidFill>
                <a:srgbClr val="FF0000"/>
              </a:solidFill>
              <a:latin typeface="Times New Roman" panose="02020603050405020304" pitchFamily="18" charset="0"/>
              <a:ea typeface="Calibri" panose="020F0502020204030204" pitchFamily="34" charset="0"/>
            </a:endParaRPr>
          </a:p>
          <a:p>
            <a:pPr>
              <a:spcAft>
                <a:spcPts val="800"/>
              </a:spcAft>
            </a:pPr>
            <a:endParaRPr lang="en-US" sz="2400" dirty="0" smtClean="0">
              <a:solidFill>
                <a:srgbClr val="FF0000"/>
              </a:solidFill>
              <a:latin typeface="Times New Roman" panose="02020603050405020304" pitchFamily="18" charset="0"/>
              <a:ea typeface="Calibri" panose="020F0502020204030204" pitchFamily="34" charset="0"/>
            </a:endParaRPr>
          </a:p>
          <a:p>
            <a:pPr>
              <a:spcAft>
                <a:spcPts val="800"/>
              </a:spcAft>
            </a:pPr>
            <a:r>
              <a:rPr lang="en-US" sz="2400" dirty="0" smtClean="0">
                <a:solidFill>
                  <a:srgbClr val="FF0000"/>
                </a:solidFill>
                <a:latin typeface="Times New Roman" panose="02020603050405020304" pitchFamily="18" charset="0"/>
              </a:rPr>
              <a:t>Dr. Robert </a:t>
            </a:r>
            <a:r>
              <a:rPr lang="en-US" sz="2400" dirty="0" err="1" smtClean="0">
                <a:solidFill>
                  <a:srgbClr val="FF0000"/>
                </a:solidFill>
                <a:latin typeface="Times New Roman" panose="02020603050405020304" pitchFamily="18" charset="0"/>
              </a:rPr>
              <a:t>Rines</a:t>
            </a:r>
            <a:endParaRPr lang="en-US" sz="2400" dirty="0" smtClean="0">
              <a:solidFill>
                <a:srgbClr val="FF0000"/>
              </a:solidFill>
              <a:latin typeface="Times New Roman" panose="02020603050405020304" pitchFamily="18" charset="0"/>
            </a:endParaRPr>
          </a:p>
          <a:p>
            <a:pPr>
              <a:spcAft>
                <a:spcPts val="800"/>
              </a:spcAft>
            </a:pPr>
            <a:endParaRPr lang="ru-RU" sz="2400" dirty="0">
              <a:solidFill>
                <a:srgbClr val="FF0000"/>
              </a:solidFill>
            </a:endParaRPr>
          </a:p>
          <a:p>
            <a:pPr>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In </a:t>
            </a:r>
            <a:r>
              <a:rPr lang="en-US" sz="2400" dirty="0">
                <a:latin typeface="Times New Roman" panose="02020603050405020304" pitchFamily="18" charset="0"/>
                <a:ea typeface="Calibri" panose="020F0502020204030204" pitchFamily="34" charset="0"/>
                <a:cs typeface="Times New Roman" panose="02020603050405020304" pitchFamily="18" charset="0"/>
              </a:rPr>
              <a:t>the 1970th years, doctor Robert </a:t>
            </a: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Rines</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from Academy of Applied Science in Boston decided to use the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sonar</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He, together with his team, got pictures of what they called a "flipper, head and upper body" of the animal, which, in their opinion, can only be Nessie</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a:spcAft>
                <a:spcPts val="800"/>
              </a:spcAft>
            </a:pPr>
            <a:endParaRPr lang="ru-RU" dirty="0">
              <a:latin typeface="Times New Roman" panose="02020603050405020304" pitchFamily="18" charset="0"/>
              <a:cs typeface="Times New Roman" panose="02020603050405020304" pitchFamily="18" charset="0"/>
            </a:endParaRPr>
          </a:p>
          <a:p>
            <a:pPr>
              <a:spcAft>
                <a:spcPts val="800"/>
              </a:spcAft>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reality-next.ru/wp-content/uploads/2012/10/13-300x19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4293096"/>
            <a:ext cx="4093045"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Loch Ness Information Site - Movie &amp; Video Evidence - Blog host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73832" y="404664"/>
            <a:ext cx="3179245" cy="2470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6135918"/>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 y="4495800"/>
            <a:ext cx="6250568" cy="877416"/>
          </a:xfrm>
        </p:spPr>
        <p:txBody>
          <a:bodyPr>
            <a:norm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"flipper, head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and </a:t>
            </a:r>
            <a:r>
              <a:rPr lang="en-US" sz="2800" dirty="0">
                <a:latin typeface="Times New Roman" panose="02020603050405020304" pitchFamily="18" charset="0"/>
                <a:ea typeface="Calibri" panose="020F0502020204030204" pitchFamily="34" charset="0"/>
                <a:cs typeface="Times New Roman" panose="02020603050405020304" pitchFamily="18" charset="0"/>
              </a:rPr>
              <a:t>upper body"</a:t>
            </a:r>
            <a:endParaRPr lang="ru-RU" sz="2800" dirty="0"/>
          </a:p>
        </p:txBody>
      </p:sp>
      <p:sp>
        <p:nvSpPr>
          <p:cNvPr id="5" name="Номер слайда 4"/>
          <p:cNvSpPr>
            <a:spLocks noGrp="1"/>
          </p:cNvSpPr>
          <p:nvPr>
            <p:ph type="sldNum" sz="quarter" idx="12"/>
          </p:nvPr>
        </p:nvSpPr>
        <p:spPr/>
        <p:txBody>
          <a:bodyPr/>
          <a:lstStyle/>
          <a:p>
            <a:fld id="{F913540F-8E3C-4BB1-9FA7-948867E2CB82}" type="slidenum">
              <a:rPr lang="ru-RU" smtClean="0"/>
              <a:pPr/>
              <a:t>11</a:t>
            </a:fld>
            <a:endParaRPr lang="ru-RU" dirty="0"/>
          </a:p>
        </p:txBody>
      </p:sp>
      <p:sp>
        <p:nvSpPr>
          <p:cNvPr id="2" name="Прямоугольник 1"/>
          <p:cNvSpPr/>
          <p:nvPr/>
        </p:nvSpPr>
        <p:spPr>
          <a:xfrm>
            <a:off x="539552" y="548680"/>
            <a:ext cx="6318448" cy="584775"/>
          </a:xfrm>
          <a:prstGeom prst="rect">
            <a:avLst/>
          </a:prstGeom>
        </p:spPr>
        <p:txBody>
          <a:bodyPr wrap="square">
            <a:spAutoFit/>
          </a:bodyPr>
          <a:lstStyle/>
          <a:p>
            <a:pPr>
              <a:spcAft>
                <a:spcPts val="800"/>
              </a:spcAft>
            </a:pPr>
            <a:r>
              <a:rPr lang="en-US" sz="3200" dirty="0">
                <a:solidFill>
                  <a:srgbClr val="FF0000"/>
                </a:solidFill>
                <a:latin typeface="Times New Roman" panose="02020603050405020304" pitchFamily="18" charset="0"/>
              </a:rPr>
              <a:t>Robert </a:t>
            </a:r>
            <a:r>
              <a:rPr lang="en-US" sz="3200" dirty="0" err="1">
                <a:solidFill>
                  <a:srgbClr val="FF0000"/>
                </a:solidFill>
                <a:latin typeface="Times New Roman" panose="02020603050405020304" pitchFamily="18" charset="0"/>
              </a:rPr>
              <a:t>Rines</a:t>
            </a:r>
            <a:r>
              <a:rPr lang="en-US" sz="3200" dirty="0">
                <a:solidFill>
                  <a:srgbClr val="FF0000"/>
                </a:solidFill>
                <a:latin typeface="Times New Roman" panose="02020603050405020304" pitchFamily="18" charset="0"/>
              </a:rPr>
              <a:t>’ research </a:t>
            </a:r>
            <a:r>
              <a:rPr lang="en-US" sz="3200" dirty="0" smtClean="0">
                <a:solidFill>
                  <a:srgbClr val="FF0000"/>
                </a:solidFill>
                <a:latin typeface="Times New Roman" panose="02020603050405020304" pitchFamily="18" charset="0"/>
              </a:rPr>
              <a:t>work</a:t>
            </a:r>
            <a:endParaRPr lang="ru-RU" sz="3200" dirty="0">
              <a:solidFill>
                <a:srgbClr val="FF0000"/>
              </a:solidFill>
            </a:endParaRPr>
          </a:p>
        </p:txBody>
      </p:sp>
      <p:sp>
        <p:nvSpPr>
          <p:cNvPr id="3" name="Прямоугольник 2"/>
          <p:cNvSpPr/>
          <p:nvPr/>
        </p:nvSpPr>
        <p:spPr>
          <a:xfrm>
            <a:off x="467544" y="260648"/>
            <a:ext cx="6390456"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4911" y="0"/>
            <a:ext cx="5698922" cy="1959511"/>
          </a:xfrm>
          <a:prstGeom prst="rect">
            <a:avLst/>
          </a:prstGeom>
        </p:spPr>
        <p:txBody>
          <a:bodyPr wrap="square">
            <a:spAutoFit/>
          </a:bodyPr>
          <a:lstStyle/>
          <a:p>
            <a:pPr>
              <a:spcAft>
                <a:spcPts val="800"/>
              </a:spcAft>
            </a:pPr>
            <a:endParaRPr lang="en-US" sz="2400" dirty="0" smtClean="0">
              <a:solidFill>
                <a:srgbClr val="FF0000"/>
              </a:solidFill>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a:spcAft>
                <a:spcPts val="800"/>
              </a:spcAft>
            </a:pPr>
            <a:endParaRPr lang="ru-RU" dirty="0">
              <a:latin typeface="Times New Roman" panose="02020603050405020304" pitchFamily="18" charset="0"/>
              <a:cs typeface="Times New Roman" panose="02020603050405020304" pitchFamily="18" charset="0"/>
            </a:endParaRPr>
          </a:p>
          <a:p>
            <a:pPr>
              <a:spcAft>
                <a:spcPts val="800"/>
              </a:spcAft>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4" descr="Sonar Loch Nes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36064" y="3589184"/>
            <a:ext cx="2998911" cy="2877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Loch Ness Monster - Crystalink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1646" y="1448943"/>
            <a:ext cx="2066925" cy="284797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Рисунок 10" descr="Плавник Несси."/>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06264" y="1448943"/>
            <a:ext cx="2428875" cy="2847976"/>
          </a:xfrm>
          <a:prstGeom prst="rect">
            <a:avLst/>
          </a:prstGeom>
          <a:noFill/>
          <a:ln>
            <a:noFill/>
          </a:ln>
        </p:spPr>
      </p:pic>
      <p:pic>
        <p:nvPicPr>
          <p:cNvPr id="12" name="Picture 8" descr="Cryptomundo &quot; Loch Ness Hero Robert Rines Die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50568" y="548680"/>
            <a:ext cx="2569904" cy="27259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0499601"/>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12</a:t>
            </a:fld>
            <a:endParaRPr lang="ru-RU" dirty="0"/>
          </a:p>
        </p:txBody>
      </p:sp>
      <p:sp>
        <p:nvSpPr>
          <p:cNvPr id="2" name="Прямоугольник 1"/>
          <p:cNvSpPr/>
          <p:nvPr/>
        </p:nvSpPr>
        <p:spPr>
          <a:xfrm>
            <a:off x="539552" y="548680"/>
            <a:ext cx="6318448" cy="830997"/>
          </a:xfrm>
          <a:prstGeom prst="rect">
            <a:avLst/>
          </a:prstGeom>
        </p:spPr>
        <p:txBody>
          <a:bodyPr wrap="square">
            <a:spAutoFit/>
          </a:bodyPr>
          <a:lstStyle/>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260648"/>
            <a:ext cx="6390456"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8828" y="120789"/>
            <a:ext cx="6081265" cy="6309420"/>
          </a:xfrm>
          <a:prstGeom prst="rect">
            <a:avLst/>
          </a:prstGeom>
        </p:spPr>
        <p:txBody>
          <a:bodyPr wrap="square">
            <a:spAutoFit/>
          </a:bodyPr>
          <a:lstStyle/>
          <a:p>
            <a:pPr>
              <a:spcAft>
                <a:spcPts val="800"/>
              </a:spcAft>
            </a:pPr>
            <a:endParaRPr lang="en-US" sz="2400" dirty="0" smtClean="0">
              <a:solidFill>
                <a:srgbClr val="FF0000"/>
              </a:solidFill>
              <a:latin typeface="Times New Roman" panose="02020603050405020304" pitchFamily="18" charset="0"/>
              <a:ea typeface="Calibri" panose="020F0502020204030204" pitchFamily="34" charset="0"/>
            </a:endParaRPr>
          </a:p>
          <a:p>
            <a:pPr>
              <a:spcAft>
                <a:spcPts val="800"/>
              </a:spcAft>
            </a:pPr>
            <a:r>
              <a:rPr lang="en-US" sz="2400" dirty="0" smtClean="0">
                <a:solidFill>
                  <a:srgbClr val="FF0000"/>
                </a:solidFill>
                <a:latin typeface="Times New Roman" panose="02020603050405020304" pitchFamily="18" charset="0"/>
              </a:rPr>
              <a:t>George Edwards</a:t>
            </a:r>
            <a:endParaRPr lang="ru-RU" sz="2400" dirty="0">
              <a:solidFill>
                <a:srgbClr val="FF0000"/>
              </a:solidFill>
            </a:endParaRPr>
          </a:p>
          <a:p>
            <a:endParaRPr lang="en-US"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More </a:t>
            </a:r>
            <a:r>
              <a:rPr lang="en-US" sz="2400" dirty="0">
                <a:latin typeface="Times New Roman" panose="02020603050405020304" pitchFamily="18" charset="0"/>
                <a:cs typeface="Times New Roman" panose="02020603050405020304" pitchFamily="18" charset="0"/>
              </a:rPr>
              <a:t>than twenty years of his life George Edwards  devoted to the search for the elusive Loch Ness Monster. He thinks that he achieved the </a:t>
            </a:r>
            <a:r>
              <a:rPr lang="en-US" sz="2400" dirty="0" smtClean="0">
                <a:latin typeface="Times New Roman" panose="02020603050405020304" pitchFamily="18" charset="0"/>
                <a:cs typeface="Times New Roman" panose="02020603050405020304" pitchFamily="18" charset="0"/>
              </a:rPr>
              <a:t>dream. </a:t>
            </a:r>
            <a:r>
              <a:rPr lang="en-US" sz="2400" dirty="0">
                <a:latin typeface="Times New Roman" panose="02020603050405020304" pitchFamily="18" charset="0"/>
                <a:cs typeface="Times New Roman" panose="02020603050405020304" pitchFamily="18" charset="0"/>
              </a:rPr>
              <a:t>He even has a proof now – a great  photo  of a monster. He managed to take photo of a black spine from a board of his </a:t>
            </a:r>
            <a:r>
              <a:rPr lang="en-US" sz="2400" dirty="0" smtClean="0">
                <a:latin typeface="Times New Roman" panose="02020603050405020304" pitchFamily="18" charset="0"/>
                <a:cs typeface="Times New Roman" panose="02020603050405020304" pitchFamily="18" charset="0"/>
              </a:rPr>
              <a:t>boat,  </a:t>
            </a:r>
            <a:r>
              <a:rPr lang="en-US" sz="2400" dirty="0">
                <a:latin typeface="Times New Roman" panose="02020603050405020304" pitchFamily="18" charset="0"/>
                <a:cs typeface="Times New Roman" panose="02020603050405020304" pitchFamily="18" charset="0"/>
              </a:rPr>
              <a:t>which  was shown several times on the  surface of the lake</a:t>
            </a:r>
            <a:r>
              <a:rPr lang="en-US" sz="2400" dirty="0" smtClean="0">
                <a:latin typeface="Times New Roman" panose="02020603050405020304" pitchFamily="18" charset="0"/>
                <a:cs typeface="Times New Roman" panose="02020603050405020304" pitchFamily="18" charset="0"/>
              </a:rPr>
              <a:t>. Its </a:t>
            </a:r>
            <a:r>
              <a:rPr lang="en-US" sz="2400" dirty="0">
                <a:latin typeface="Times New Roman" panose="02020603050405020304" pitchFamily="18" charset="0"/>
                <a:cs typeface="Times New Roman" panose="02020603050405020304" pitchFamily="18" charset="0"/>
              </a:rPr>
              <a:t>authenticity is confirmed by American military experts studying the Loch Ness monster, and the British expert on the observations of Nessie.</a:t>
            </a:r>
            <a:endParaRPr lang="ru-RU" sz="2400"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spcAft>
                <a:spcPts val="800"/>
              </a:spcAft>
            </a:pPr>
            <a:endParaRPr lang="ru-RU" dirty="0">
              <a:latin typeface="Times New Roman" panose="02020603050405020304" pitchFamily="18" charset="0"/>
              <a:cs typeface="Times New Roman" panose="02020603050405020304" pitchFamily="18" charset="0"/>
            </a:endParaRPr>
          </a:p>
          <a:p>
            <a:pPr>
              <a:spcAft>
                <a:spcPts val="800"/>
              </a:spcAft>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8" descr="http://im0-tub-by.yandex.net/i?id=9ab60e04c40241f9f1b67cdc280c1f28-90-144&amp;n=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260648"/>
            <a:ext cx="2664296" cy="2304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6233595"/>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13</a:t>
            </a:fld>
            <a:endParaRPr lang="ru-RU" dirty="0"/>
          </a:p>
        </p:txBody>
      </p:sp>
      <p:sp>
        <p:nvSpPr>
          <p:cNvPr id="2" name="Прямоугольник 1"/>
          <p:cNvSpPr/>
          <p:nvPr/>
        </p:nvSpPr>
        <p:spPr>
          <a:xfrm>
            <a:off x="539552" y="548680"/>
            <a:ext cx="6318448" cy="830997"/>
          </a:xfrm>
          <a:prstGeom prst="rect">
            <a:avLst/>
          </a:prstGeom>
        </p:spPr>
        <p:txBody>
          <a:bodyPr wrap="square">
            <a:spAutoFit/>
          </a:bodyPr>
          <a:lstStyle/>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260648"/>
            <a:ext cx="6390456"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8828" y="120789"/>
            <a:ext cx="6081265" cy="1785104"/>
          </a:xfrm>
          <a:prstGeom prst="rect">
            <a:avLst/>
          </a:prstGeom>
        </p:spPr>
        <p:txBody>
          <a:bodyPr wrap="square">
            <a:spAutoFit/>
          </a:bodyPr>
          <a:lstStyle/>
          <a:p>
            <a:pPr>
              <a:spcAft>
                <a:spcPts val="800"/>
              </a:spcAft>
            </a:pPr>
            <a:endParaRPr lang="en-US" sz="2400" dirty="0" smtClean="0">
              <a:solidFill>
                <a:srgbClr val="FF0000"/>
              </a:solidFill>
              <a:latin typeface="Times New Roman" panose="02020603050405020304" pitchFamily="18" charset="0"/>
              <a:ea typeface="Calibri" panose="020F0502020204030204" pitchFamily="34" charset="0"/>
            </a:endParaRPr>
          </a:p>
          <a:p>
            <a:pPr>
              <a:spcAft>
                <a:spcPts val="800"/>
              </a:spcAft>
            </a:pPr>
            <a:r>
              <a:rPr lang="en-US" sz="2400" dirty="0" smtClean="0">
                <a:solidFill>
                  <a:srgbClr val="FF0000"/>
                </a:solidFill>
                <a:latin typeface="Times New Roman" panose="02020603050405020304" pitchFamily="18" charset="0"/>
              </a:rPr>
              <a:t>George Edwards</a:t>
            </a:r>
            <a:endParaRPr lang="ru-RU" sz="2400" dirty="0">
              <a:solidFill>
                <a:srgbClr val="FF0000"/>
              </a:solidFill>
            </a:endParaRPr>
          </a:p>
          <a:p>
            <a:pPr>
              <a:spcAft>
                <a:spcPts val="800"/>
              </a:spcAft>
            </a:pPr>
            <a:r>
              <a:rPr lang="sv-SE" sz="2400" i="1" dirty="0">
                <a:solidFill>
                  <a:srgbClr val="FF0000"/>
                </a:solidFill>
                <a:latin typeface="Times New Roman" panose="02020603050405020304" pitchFamily="18" charset="0"/>
                <a:cs typeface="Times New Roman" panose="02020603050405020304" pitchFamily="18" charset="0"/>
              </a:rPr>
              <a:t>Loch Ness Monster Sonar Images</a:t>
            </a:r>
            <a:endParaRPr lang="ru-RU" sz="2400" dirty="0">
              <a:solidFill>
                <a:srgbClr val="FF0000"/>
              </a:solidFill>
              <a:latin typeface="Times New Roman" panose="02020603050405020304" pitchFamily="18" charset="0"/>
              <a:cs typeface="Times New Roman" panose="02020603050405020304" pitchFamily="18" charset="0"/>
            </a:endParaRPr>
          </a:p>
          <a:p>
            <a:pPr>
              <a:spcAft>
                <a:spcPts val="800"/>
              </a:spcAft>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Sonar readout of loch b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045752"/>
            <a:ext cx="1885950" cy="233362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Sonar readout of Loch Ne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6720" y="2446203"/>
            <a:ext cx="1876425" cy="2409826"/>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Actual sonar picture of 'Nessie's Lai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3501008"/>
            <a:ext cx="1885950" cy="2190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3095456"/>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1000"/>
                                        <p:tgtEl>
                                          <p:spTgt spid="2054"/>
                                        </p:tgtEl>
                                      </p:cBhvr>
                                    </p:animEffect>
                                    <p:anim calcmode="lin" valueType="num">
                                      <p:cBhvr>
                                        <p:cTn id="29" dur="1000" fill="hold"/>
                                        <p:tgtEl>
                                          <p:spTgt spid="2054"/>
                                        </p:tgtEl>
                                        <p:attrNameLst>
                                          <p:attrName>ppt_x</p:attrName>
                                        </p:attrNameLst>
                                      </p:cBhvr>
                                      <p:tavLst>
                                        <p:tav tm="0">
                                          <p:val>
                                            <p:strVal val="#ppt_x"/>
                                          </p:val>
                                        </p:tav>
                                        <p:tav tm="100000">
                                          <p:val>
                                            <p:strVal val="#ppt_x"/>
                                          </p:val>
                                        </p:tav>
                                      </p:tavLst>
                                    </p:anim>
                                    <p:anim calcmode="lin" valueType="num">
                                      <p:cBhvr>
                                        <p:cTn id="3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14</a:t>
            </a:fld>
            <a:endParaRPr lang="ru-RU" dirty="0"/>
          </a:p>
        </p:txBody>
      </p:sp>
      <p:sp>
        <p:nvSpPr>
          <p:cNvPr id="2" name="Прямоугольник 1"/>
          <p:cNvSpPr/>
          <p:nvPr/>
        </p:nvSpPr>
        <p:spPr>
          <a:xfrm>
            <a:off x="539552" y="548680"/>
            <a:ext cx="7632848" cy="584775"/>
          </a:xfrm>
          <a:prstGeom prst="rect">
            <a:avLst/>
          </a:prstGeom>
        </p:spPr>
        <p:txBody>
          <a:bodyPr wrap="square">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A mysterious </a:t>
            </a:r>
            <a:r>
              <a:rPr lang="en-US" sz="3200" dirty="0">
                <a:solidFill>
                  <a:srgbClr val="FF0000"/>
                </a:solidFill>
                <a:latin typeface="Times New Roman" panose="02020603050405020304" pitchFamily="18" charset="0"/>
                <a:cs typeface="Times New Roman" panose="02020603050405020304" pitchFamily="18" charset="0"/>
              </a:rPr>
              <a:t>dark hump moving in the water</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260648"/>
            <a:ext cx="6390456"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pic>
        <p:nvPicPr>
          <p:cNvPr id="3074" name="Picture 2" descr="loch ness hunter george edward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1351" y="1855790"/>
            <a:ext cx="5429250" cy="4057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8760303"/>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15</a:t>
            </a:fld>
            <a:endParaRPr lang="ru-RU" dirty="0"/>
          </a:p>
        </p:txBody>
      </p:sp>
      <p:sp>
        <p:nvSpPr>
          <p:cNvPr id="2" name="Прямоугольник 1"/>
          <p:cNvSpPr/>
          <p:nvPr/>
        </p:nvSpPr>
        <p:spPr>
          <a:xfrm>
            <a:off x="539552" y="548680"/>
            <a:ext cx="6318448" cy="830997"/>
          </a:xfrm>
          <a:prstGeom prst="rect">
            <a:avLst/>
          </a:prstGeom>
        </p:spPr>
        <p:txBody>
          <a:bodyPr wrap="square">
            <a:spAutoFit/>
          </a:bodyPr>
          <a:lstStyle/>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274340"/>
            <a:ext cx="6390456"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4911" y="0"/>
            <a:ext cx="6081265" cy="102592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spcAft>
                <a:spcPts val="800"/>
              </a:spcAft>
            </a:pPr>
            <a:endParaRPr lang="ru-RU" dirty="0">
              <a:latin typeface="Times New Roman" panose="02020603050405020304" pitchFamily="18" charset="0"/>
              <a:cs typeface="Times New Roman" panose="02020603050405020304" pitchFamily="18" charset="0"/>
            </a:endParaRPr>
          </a:p>
          <a:p>
            <a:pPr>
              <a:spcAft>
                <a:spcPts val="800"/>
              </a:spcAft>
            </a:pP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2.bp.blogspot.com/-FigsuR87syg/UB7zbmKTaTI/AAAAAAAABPg/sAs4guZuQAI/s1600/GeorgeEdwardspostcard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918011"/>
            <a:ext cx="8382000" cy="55458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1193801"/>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16</a:t>
            </a:fld>
            <a:endParaRPr lang="ru-RU" dirty="0"/>
          </a:p>
        </p:txBody>
      </p:sp>
      <p:sp>
        <p:nvSpPr>
          <p:cNvPr id="2" name="Прямоугольник 1"/>
          <p:cNvSpPr/>
          <p:nvPr/>
        </p:nvSpPr>
        <p:spPr>
          <a:xfrm>
            <a:off x="611560" y="548680"/>
            <a:ext cx="7162866" cy="3108543"/>
          </a:xfrm>
          <a:prstGeom prst="rect">
            <a:avLst/>
          </a:prstGeom>
        </p:spPr>
        <p:txBody>
          <a:bodyPr wrap="square">
            <a:spAutoFit/>
          </a:bodyPr>
          <a:lstStyle/>
          <a:p>
            <a:r>
              <a:rPr lang="en-US" sz="2800" dirty="0">
                <a:solidFill>
                  <a:srgbClr val="FF0000"/>
                </a:solidFill>
              </a:rPr>
              <a:t>Historical prerequisites </a:t>
            </a:r>
            <a:endParaRPr lang="ru-RU" sz="2800" dirty="0">
              <a:solidFill>
                <a:srgbClr val="FF0000"/>
              </a:solidFill>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first mention of Nessie date back to the IV century </a:t>
            </a:r>
            <a:r>
              <a:rPr lang="en-US" sz="2400" dirty="0" smtClean="0">
                <a:latin typeface="Times New Roman" panose="02020603050405020304" pitchFamily="18" charset="0"/>
                <a:cs typeface="Times New Roman" panose="02020603050405020304" pitchFamily="18" charset="0"/>
              </a:rPr>
              <a:t>BC. A </a:t>
            </a:r>
            <a:r>
              <a:rPr lang="en-US" sz="2400" dirty="0">
                <a:latin typeface="Times New Roman" panose="02020603050405020304" pitchFamily="18" charset="0"/>
                <a:cs typeface="Times New Roman" panose="02020603050405020304" pitchFamily="18" charset="0"/>
              </a:rPr>
              <a:t>first written mention of the mysterious creatures living in the waters of Loch Ness, refers to the 565 AD. In the description of the life of St. Columba an abbot Jonah talked about the victory over the holy "water beast" in the river Ness. </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260648"/>
            <a:ext cx="6390456"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pic>
        <p:nvPicPr>
          <p:cNvPr id="6" name="Рисунок 5" descr="loch-ness-monster-300x225.jpg"/>
          <p:cNvPicPr>
            <a:picLocks noChangeAspect="1"/>
          </p:cNvPicPr>
          <p:nvPr/>
        </p:nvPicPr>
        <p:blipFill>
          <a:blip r:embed="rId2" cstate="print"/>
          <a:stretch>
            <a:fillRect/>
          </a:stretch>
        </p:blipFill>
        <p:spPr>
          <a:xfrm>
            <a:off x="1259632" y="3789040"/>
            <a:ext cx="6143668" cy="2714644"/>
          </a:xfrm>
          <a:prstGeom prst="rect">
            <a:avLst/>
          </a:prstGeom>
        </p:spPr>
      </p:pic>
    </p:spTree>
    <p:extLst>
      <p:ext uri="{BB962C8B-B14F-4D97-AF65-F5344CB8AC3E}">
        <p14:creationId xmlns:p14="http://schemas.microsoft.com/office/powerpoint/2010/main" xmlns="" val="2596874778"/>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1"/>
            <a:ext cx="6972320" cy="500066"/>
          </a:xfrm>
        </p:spPr>
        <p:txBody>
          <a:bodyPr>
            <a:normAutofit fontScale="90000"/>
          </a:bodyPr>
          <a:lstStyle/>
          <a:p>
            <a:pPr algn="just"/>
            <a:r>
              <a:rPr lang="en-US" sz="2800" dirty="0">
                <a:solidFill>
                  <a:schemeClr val="tx1"/>
                </a:solidFill>
              </a:rPr>
              <a:t>Some believe that the </a:t>
            </a:r>
            <a:r>
              <a:rPr lang="en-US" sz="2800" dirty="0" smtClean="0">
                <a:solidFill>
                  <a:schemeClr val="tx1"/>
                </a:solidFill>
              </a:rPr>
              <a:t/>
            </a:r>
            <a:br>
              <a:rPr lang="en-US" sz="2800" dirty="0" smtClean="0">
                <a:solidFill>
                  <a:schemeClr val="tx1"/>
                </a:solidFill>
              </a:rPr>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solidFill>
                  <a:schemeClr val="tx1"/>
                </a:solidFill>
                <a:latin typeface="Times New Roman" panose="02020603050405020304" pitchFamily="18" charset="0"/>
                <a:cs typeface="Times New Roman" panose="02020603050405020304" pitchFamily="18" charset="0"/>
              </a:rPr>
              <a:t>amateur</a:t>
            </a:r>
            <a:r>
              <a:rPr lang="en-US" sz="2800" dirty="0">
                <a:solidFill>
                  <a:schemeClr val="tx1"/>
                </a:solidFill>
                <a:latin typeface="Times New Roman" panose="02020603050405020304" pitchFamily="18" charset="0"/>
                <a:cs typeface="Times New Roman" panose="02020603050405020304" pitchFamily="18" charset="0"/>
              </a:rPr>
              <a:t> photos in 1951 shows a </a:t>
            </a:r>
            <a:r>
              <a:rPr lang="en-US" sz="2800" dirty="0" smtClean="0">
                <a:solidFill>
                  <a:schemeClr val="tx1"/>
                </a:solidFill>
                <a:latin typeface="Times New Roman" panose="02020603050405020304" pitchFamily="18" charset="0"/>
                <a:cs typeface="Times New Roman" panose="02020603050405020304" pitchFamily="18" charset="0"/>
              </a:rPr>
              <a:t>giant creature </a:t>
            </a:r>
            <a:r>
              <a:rPr lang="en-US" sz="2800" dirty="0">
                <a:solidFill>
                  <a:schemeClr val="tx1"/>
                </a:solidFill>
                <a:latin typeface="Times New Roman" panose="02020603050405020304" pitchFamily="18" charset="0"/>
                <a:cs typeface="Times New Roman" panose="02020603050405020304" pitchFamily="18" charset="0"/>
              </a:rPr>
              <a:t>with three humps on their </a:t>
            </a:r>
            <a:r>
              <a:rPr lang="en-US" sz="2800" dirty="0" smtClean="0">
                <a:solidFill>
                  <a:schemeClr val="tx1"/>
                </a:solidFill>
                <a:latin typeface="Times New Roman" panose="02020603050405020304" pitchFamily="18" charset="0"/>
                <a:cs typeface="Times New Roman" panose="02020603050405020304" pitchFamily="18" charset="0"/>
              </a:rPr>
              <a:t>backs</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4" name="Содержимое 3" descr="023-8.jpg"/>
          <p:cNvPicPr>
            <a:picLocks noGrp="1" noChangeAspect="1"/>
          </p:cNvPicPr>
          <p:nvPr>
            <p:ph idx="1"/>
          </p:nvPr>
        </p:nvPicPr>
        <p:blipFill>
          <a:blip r:embed="rId2" cstate="print"/>
          <a:stretch>
            <a:fillRect/>
          </a:stretch>
        </p:blipFill>
        <p:spPr>
          <a:xfrm>
            <a:off x="1720860" y="2780928"/>
            <a:ext cx="4445000" cy="2324100"/>
          </a:xfrm>
        </p:spPr>
      </p:pic>
      <p:sp>
        <p:nvSpPr>
          <p:cNvPr id="5" name="Номер слайда 4"/>
          <p:cNvSpPr>
            <a:spLocks noGrp="1"/>
          </p:cNvSpPr>
          <p:nvPr>
            <p:ph type="sldNum" sz="quarter" idx="12"/>
          </p:nvPr>
        </p:nvSpPr>
        <p:spPr/>
        <p:txBody>
          <a:bodyPr/>
          <a:lstStyle/>
          <a:p>
            <a:fld id="{F913540F-8E3C-4BB1-9FA7-948867E2CB82}" type="slidenum">
              <a:rPr lang="ru-RU" smtClean="0"/>
              <a:pPr/>
              <a:t>17</a:t>
            </a:fld>
            <a:endParaRPr lang="ru-RU" dirty="0"/>
          </a:p>
        </p:txBody>
      </p:sp>
    </p:spTree>
  </p:cSld>
  <p:clrMapOvr>
    <a:masterClrMapping/>
  </p:clrMapOvr>
  <p:transition advClick="0"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4"/>
                                        </p:tgtEl>
                                        <p:attrNameLst>
                                          <p:attrName>ppt_y</p:attrName>
                                        </p:attrNameLst>
                                      </p:cBhvr>
                                      <p:tavLst>
                                        <p:tav tm="0">
                                          <p:val>
                                            <p:strVal val="#ppt_y"/>
                                          </p:val>
                                        </p:tav>
                                        <p:tav tm="100000">
                                          <p:val>
                                            <p:strVal val="#ppt_y"/>
                                          </p:val>
                                        </p:tav>
                                      </p:tavLst>
                                    </p:anim>
                                    <p:animEffect transition="in" filter="fade">
                                      <p:cBhvr>
                                        <p:cTn id="10" dur="2000"/>
                                        <p:tgtEl>
                                          <p:spTgt spid="4"/>
                                        </p:tgtEl>
                                      </p:cBhvr>
                                    </p:animEffect>
                                  </p:childTnLst>
                                </p:cTn>
                              </p:par>
                            </p:childTnLst>
                          </p:cTn>
                        </p:par>
                        <p:par>
                          <p:cTn id="11" fill="hold">
                            <p:stCondLst>
                              <p:cond delay="2500"/>
                            </p:stCondLst>
                            <p:childTnLst>
                              <p:par>
                                <p:cTn id="12" presetID="17" presetClass="entr" presetSubtype="1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5" y="0"/>
            <a:ext cx="8229600" cy="1071570"/>
          </a:xfrm>
        </p:spPr>
        <p:txBody>
          <a:bodyPr>
            <a:noAutofit/>
          </a:bodyPr>
          <a:lstStyle/>
          <a:p>
            <a:r>
              <a:rPr lang="en-US" sz="2400" dirty="0" smtClean="0">
                <a:solidFill>
                  <a:schemeClr val="tx1"/>
                </a:solidFill>
                <a:latin typeface="Times New Roman" panose="02020603050405020304" pitchFamily="18" charset="0"/>
                <a:cs typeface="Times New Roman" panose="02020603050405020304" pitchFamily="18" charset="0"/>
              </a:rPr>
              <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Perhaps </a:t>
            </a:r>
            <a:r>
              <a:rPr lang="en-US" sz="2400" dirty="0">
                <a:solidFill>
                  <a:schemeClr val="tx1"/>
                </a:solidFill>
                <a:latin typeface="Times New Roman" panose="02020603050405020304" pitchFamily="18" charset="0"/>
                <a:cs typeface="Times New Roman" panose="02020603050405020304" pitchFamily="18" charset="0"/>
              </a:rPr>
              <a:t>"Nessie" is one of the most ancient creatures, </a:t>
            </a:r>
            <a:r>
              <a:rPr lang="en-US" sz="2400" dirty="0" smtClean="0">
                <a:solidFill>
                  <a:schemeClr val="tx1"/>
                </a:solidFill>
                <a:latin typeface="Times New Roman" panose="02020603050405020304" pitchFamily="18" charset="0"/>
                <a:cs typeface="Times New Roman" panose="02020603050405020304" pitchFamily="18" charset="0"/>
              </a:rPr>
              <a:t>related elazmozavram</a:t>
            </a:r>
            <a:r>
              <a:rPr lang="en-US" sz="2400" dirty="0">
                <a:solidFill>
                  <a:schemeClr val="tx1"/>
                </a:solidFill>
                <a:latin typeface="Times New Roman" panose="02020603050405020304" pitchFamily="18" charset="0"/>
                <a:cs typeface="Times New Roman" panose="02020603050405020304" pitchFamily="18" charset="0"/>
              </a:rPr>
              <a:t>. Sea monster is still unexplained </a:t>
            </a:r>
            <a:r>
              <a:rPr lang="en-US" sz="2400" dirty="0" smtClean="0">
                <a:solidFill>
                  <a:schemeClr val="tx1"/>
                </a:solidFill>
                <a:latin typeface="Times New Roman" panose="02020603050405020304" pitchFamily="18" charset="0"/>
                <a:cs typeface="Times New Roman" panose="02020603050405020304" pitchFamily="18" charset="0"/>
              </a:rPr>
              <a:t>phenomenon</a:t>
            </a: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Содержимое 3" descr="023-9.jpg"/>
          <p:cNvPicPr>
            <a:picLocks noGrp="1" noChangeAspect="1"/>
          </p:cNvPicPr>
          <p:nvPr>
            <p:ph idx="1"/>
          </p:nvPr>
        </p:nvPicPr>
        <p:blipFill>
          <a:blip r:embed="rId2" cstate="print"/>
          <a:stretch>
            <a:fillRect/>
          </a:stretch>
        </p:blipFill>
        <p:spPr>
          <a:xfrm>
            <a:off x="2051720" y="2420888"/>
            <a:ext cx="4445000" cy="2641600"/>
          </a:xfrm>
        </p:spPr>
      </p:pic>
      <p:sp>
        <p:nvSpPr>
          <p:cNvPr id="5" name="Номер слайда 4"/>
          <p:cNvSpPr>
            <a:spLocks noGrp="1"/>
          </p:cNvSpPr>
          <p:nvPr>
            <p:ph type="sldNum" sz="quarter" idx="12"/>
          </p:nvPr>
        </p:nvSpPr>
        <p:spPr/>
        <p:txBody>
          <a:bodyPr/>
          <a:lstStyle/>
          <a:p>
            <a:fld id="{F913540F-8E3C-4BB1-9FA7-948867E2CB82}" type="slidenum">
              <a:rPr lang="ru-RU" smtClean="0"/>
              <a:pPr/>
              <a:t>18</a:t>
            </a:fld>
            <a:endParaRPr lang="ru-RU" dirty="0"/>
          </a:p>
        </p:txBody>
      </p:sp>
    </p:spTree>
  </p:cSld>
  <p:clrMapOvr>
    <a:masterClrMapping/>
  </p:clrMapOvr>
  <p:transition advClick="0" advTm="6000">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childTnLst>
                          </p:cTn>
                        </p:par>
                        <p:par>
                          <p:cTn id="11" fill="hold">
                            <p:stCondLst>
                              <p:cond delay="2000"/>
                            </p:stCondLst>
                            <p:childTnLst>
                              <p:par>
                                <p:cTn id="12" presetID="41" presetClass="entr" presetSubtype="0" fill="hold" nodeType="afterEffect">
                                  <p:stCondLst>
                                    <p:cond delay="100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4"/>
                                        </p:tgtEl>
                                        <p:attrNameLst>
                                          <p:attrName>ppt_y</p:attrName>
                                        </p:attrNameLst>
                                      </p:cBhvr>
                                      <p:tavLst>
                                        <p:tav tm="0">
                                          <p:val>
                                            <p:strVal val="#ppt_y"/>
                                          </p:val>
                                        </p:tav>
                                        <p:tav tm="100000">
                                          <p:val>
                                            <p:strVal val="#ppt_y"/>
                                          </p:val>
                                        </p:tav>
                                      </p:tavLst>
                                    </p:anim>
                                    <p:anim calcmode="lin" valueType="num">
                                      <p:cBhvr>
                                        <p:cTn id="16"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images (1).jpg"/>
          <p:cNvPicPr>
            <a:picLocks noGrp="1" noChangeAspect="1"/>
          </p:cNvPicPr>
          <p:nvPr>
            <p:ph idx="1"/>
          </p:nvPr>
        </p:nvPicPr>
        <p:blipFill>
          <a:blip r:embed="rId2" cstate="print"/>
          <a:stretch>
            <a:fillRect/>
          </a:stretch>
        </p:blipFill>
        <p:spPr>
          <a:xfrm>
            <a:off x="0" y="0"/>
            <a:ext cx="3643307" cy="4286256"/>
          </a:xfrm>
        </p:spPr>
      </p:pic>
      <p:sp>
        <p:nvSpPr>
          <p:cNvPr id="8" name="Номер слайда 7"/>
          <p:cNvSpPr>
            <a:spLocks noGrp="1"/>
          </p:cNvSpPr>
          <p:nvPr>
            <p:ph type="sldNum" sz="quarter" idx="12"/>
          </p:nvPr>
        </p:nvSpPr>
        <p:spPr/>
        <p:txBody>
          <a:bodyPr/>
          <a:lstStyle/>
          <a:p>
            <a:fld id="{F913540F-8E3C-4BB1-9FA7-948867E2CB82}" type="slidenum">
              <a:rPr lang="ru-RU" smtClean="0"/>
              <a:pPr/>
              <a:t>19</a:t>
            </a:fld>
            <a:endParaRPr lang="ru-RU" dirty="0"/>
          </a:p>
        </p:txBody>
      </p:sp>
      <p:pic>
        <p:nvPicPr>
          <p:cNvPr id="5" name="Рисунок 4" descr="images (2).jpg"/>
          <p:cNvPicPr>
            <a:picLocks noChangeAspect="1"/>
          </p:cNvPicPr>
          <p:nvPr/>
        </p:nvPicPr>
        <p:blipFill>
          <a:blip r:embed="rId3" cstate="print"/>
          <a:stretch>
            <a:fillRect/>
          </a:stretch>
        </p:blipFill>
        <p:spPr>
          <a:xfrm>
            <a:off x="3643306" y="2"/>
            <a:ext cx="5500695" cy="4286255"/>
          </a:xfrm>
          <a:prstGeom prst="rect">
            <a:avLst/>
          </a:prstGeom>
        </p:spPr>
      </p:pic>
      <p:pic>
        <p:nvPicPr>
          <p:cNvPr id="6" name="Рисунок 5" descr="images (3).jpg"/>
          <p:cNvPicPr>
            <a:picLocks noChangeAspect="1"/>
          </p:cNvPicPr>
          <p:nvPr/>
        </p:nvPicPr>
        <p:blipFill>
          <a:blip r:embed="rId4" cstate="print"/>
          <a:stretch>
            <a:fillRect/>
          </a:stretch>
        </p:blipFill>
        <p:spPr>
          <a:xfrm>
            <a:off x="0" y="4286256"/>
            <a:ext cx="3643307" cy="2571744"/>
          </a:xfrm>
          <a:prstGeom prst="rect">
            <a:avLst/>
          </a:prstGeom>
        </p:spPr>
      </p:pic>
      <p:pic>
        <p:nvPicPr>
          <p:cNvPr id="7" name="Рисунок 6" descr="загруженное (1).jpg"/>
          <p:cNvPicPr>
            <a:picLocks noChangeAspect="1"/>
          </p:cNvPicPr>
          <p:nvPr/>
        </p:nvPicPr>
        <p:blipFill>
          <a:blip r:embed="rId5" cstate="print"/>
          <a:stretch>
            <a:fillRect/>
          </a:stretch>
        </p:blipFill>
        <p:spPr>
          <a:xfrm>
            <a:off x="3643306" y="4243369"/>
            <a:ext cx="5500695" cy="261463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 calcmode="lin" valueType="num">
                                      <p:cBhvr>
                                        <p:cTn id="9" dur="3000" fill="hold"/>
                                        <p:tgtEl>
                                          <p:spTgt spid="4"/>
                                        </p:tgtEl>
                                        <p:attrNameLst>
                                          <p:attrName>style.rotation</p:attrName>
                                        </p:attrNameLst>
                                      </p:cBhvr>
                                      <p:tavLst>
                                        <p:tav tm="0">
                                          <p:val>
                                            <p:fltVal val="90"/>
                                          </p:val>
                                        </p:tav>
                                        <p:tav tm="100000">
                                          <p:val>
                                            <p:fltVal val="0"/>
                                          </p:val>
                                        </p:tav>
                                      </p:tavLst>
                                    </p:anim>
                                    <p:animEffect transition="in" filter="fade">
                                      <p:cBhvr>
                                        <p:cTn id="10" dur="3000"/>
                                        <p:tgtEl>
                                          <p:spTgt spid="4"/>
                                        </p:tgtEl>
                                      </p:cBhvr>
                                    </p:animEffect>
                                  </p:childTnLst>
                                </p:cTn>
                              </p:par>
                            </p:childTnLst>
                          </p:cTn>
                        </p:par>
                        <p:par>
                          <p:cTn id="11" fill="hold">
                            <p:stCondLst>
                              <p:cond delay="4000"/>
                            </p:stCondLst>
                            <p:childTnLst>
                              <p:par>
                                <p:cTn id="12" presetID="2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1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1500" accel="50000" fill="hold">
                                          <p:stCondLst>
                                            <p:cond delay="1500"/>
                                          </p:stCondLst>
                                        </p:cTn>
                                        <p:tgtEl>
                                          <p:spTgt spid="5"/>
                                        </p:tgtEl>
                                        <p:attrNameLst>
                                          <p:attrName>ppt_w</p:attrName>
                                        </p:attrNameLst>
                                      </p:cBhvr>
                                      <p:tavLst>
                                        <p:tav tm="0">
                                          <p:val>
                                            <p:strVal val="#ppt_w*.05"/>
                                          </p:val>
                                        </p:tav>
                                        <p:tav tm="100000">
                                          <p:val>
                                            <p:strVal val="#ppt_w"/>
                                          </p:val>
                                        </p:tav>
                                      </p:tavLst>
                                    </p:anim>
                                    <p:anim calcmode="lin" valueType="num">
                                      <p:cBhvr>
                                        <p:cTn id="17" dur="3000" fill="hold"/>
                                        <p:tgtEl>
                                          <p:spTgt spid="5"/>
                                        </p:tgtEl>
                                        <p:attrNameLst>
                                          <p:attrName>ppt_h</p:attrName>
                                        </p:attrNameLst>
                                      </p:cBhvr>
                                      <p:tavLst>
                                        <p:tav tm="0">
                                          <p:val>
                                            <p:strVal val="#ppt_h"/>
                                          </p:val>
                                        </p:tav>
                                        <p:tav tm="100000">
                                          <p:val>
                                            <p:strVal val="#ppt_h"/>
                                          </p:val>
                                        </p:tav>
                                      </p:tavLst>
                                    </p:anim>
                                    <p:anim calcmode="lin" valueType="num">
                                      <p:cBhvr>
                                        <p:cTn id="18" dur="1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1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1500" accel="50000" fill="hold">
                                          <p:stCondLst>
                                            <p:cond delay="1500"/>
                                          </p:stCondLst>
                                        </p:cTn>
                                        <p:tgtEl>
                                          <p:spTgt spid="5"/>
                                        </p:tgtEl>
                                        <p:attrNameLst>
                                          <p:attrName>ppt_y</p:attrName>
                                        </p:attrNameLst>
                                      </p:cBhvr>
                                      <p:tavLst>
                                        <p:tav tm="0">
                                          <p:val>
                                            <p:strVal val="#ppt_y+.1"/>
                                          </p:val>
                                        </p:tav>
                                        <p:tav tm="100000">
                                          <p:val>
                                            <p:strVal val="#ppt_y"/>
                                          </p:val>
                                        </p:tav>
                                      </p:tavLst>
                                    </p:anim>
                                    <p:animEffect transition="in" filter="fade">
                                      <p:cBhvr>
                                        <p:cTn id="21" dur="3000" decel="50000">
                                          <p:stCondLst>
                                            <p:cond delay="0"/>
                                          </p:stCondLst>
                                        </p:cTn>
                                        <p:tgtEl>
                                          <p:spTgt spid="5"/>
                                        </p:tgtEl>
                                      </p:cBhvr>
                                    </p:animEffect>
                                  </p:childTnLst>
                                </p:cTn>
                              </p:par>
                            </p:childTnLst>
                          </p:cTn>
                        </p:par>
                        <p:par>
                          <p:cTn id="22" fill="hold">
                            <p:stCondLst>
                              <p:cond delay="7000"/>
                            </p:stCondLst>
                            <p:childTnLst>
                              <p:par>
                                <p:cTn id="23" presetID="49" presetClass="entr" presetSubtype="0" decel="100000" fill="hold" nodeType="afterEffect">
                                  <p:stCondLst>
                                    <p:cond delay="2000"/>
                                  </p:stCondLst>
                                  <p:childTnLst>
                                    <p:set>
                                      <p:cBhvr>
                                        <p:cTn id="24" dur="1" fill="hold">
                                          <p:stCondLst>
                                            <p:cond delay="0"/>
                                          </p:stCondLst>
                                        </p:cTn>
                                        <p:tgtEl>
                                          <p:spTgt spid="6"/>
                                        </p:tgtEl>
                                        <p:attrNameLst>
                                          <p:attrName>style.visibility</p:attrName>
                                        </p:attrNameLst>
                                      </p:cBhvr>
                                      <p:to>
                                        <p:strVal val="visible"/>
                                      </p:to>
                                    </p:set>
                                    <p:anim calcmode="lin" valueType="num">
                                      <p:cBhvr>
                                        <p:cTn id="25" dur="3000" fill="hold"/>
                                        <p:tgtEl>
                                          <p:spTgt spid="6"/>
                                        </p:tgtEl>
                                        <p:attrNameLst>
                                          <p:attrName>ppt_w</p:attrName>
                                        </p:attrNameLst>
                                      </p:cBhvr>
                                      <p:tavLst>
                                        <p:tav tm="0">
                                          <p:val>
                                            <p:fltVal val="0"/>
                                          </p:val>
                                        </p:tav>
                                        <p:tav tm="100000">
                                          <p:val>
                                            <p:strVal val="#ppt_w"/>
                                          </p:val>
                                        </p:tav>
                                      </p:tavLst>
                                    </p:anim>
                                    <p:anim calcmode="lin" valueType="num">
                                      <p:cBhvr>
                                        <p:cTn id="26" dur="3000" fill="hold"/>
                                        <p:tgtEl>
                                          <p:spTgt spid="6"/>
                                        </p:tgtEl>
                                        <p:attrNameLst>
                                          <p:attrName>ppt_h</p:attrName>
                                        </p:attrNameLst>
                                      </p:cBhvr>
                                      <p:tavLst>
                                        <p:tav tm="0">
                                          <p:val>
                                            <p:fltVal val="0"/>
                                          </p:val>
                                        </p:tav>
                                        <p:tav tm="100000">
                                          <p:val>
                                            <p:strVal val="#ppt_h"/>
                                          </p:val>
                                        </p:tav>
                                      </p:tavLst>
                                    </p:anim>
                                    <p:anim calcmode="lin" valueType="num">
                                      <p:cBhvr>
                                        <p:cTn id="27" dur="3000" fill="hold"/>
                                        <p:tgtEl>
                                          <p:spTgt spid="6"/>
                                        </p:tgtEl>
                                        <p:attrNameLst>
                                          <p:attrName>style.rotation</p:attrName>
                                        </p:attrNameLst>
                                      </p:cBhvr>
                                      <p:tavLst>
                                        <p:tav tm="0">
                                          <p:val>
                                            <p:fltVal val="360"/>
                                          </p:val>
                                        </p:tav>
                                        <p:tav tm="100000">
                                          <p:val>
                                            <p:fltVal val="0"/>
                                          </p:val>
                                        </p:tav>
                                      </p:tavLst>
                                    </p:anim>
                                    <p:animEffect transition="in" filter="fade">
                                      <p:cBhvr>
                                        <p:cTn id="28" dur="3000"/>
                                        <p:tgtEl>
                                          <p:spTgt spid="6"/>
                                        </p:tgtEl>
                                      </p:cBhvr>
                                    </p:animEffect>
                                  </p:childTnLst>
                                </p:cTn>
                              </p:par>
                            </p:childTnLst>
                          </p:cTn>
                        </p:par>
                        <p:par>
                          <p:cTn id="29" fill="hold">
                            <p:stCondLst>
                              <p:cond delay="12000"/>
                            </p:stCondLst>
                            <p:childTnLst>
                              <p:par>
                                <p:cTn id="30" presetID="30" presetClass="entr" presetSubtype="0" fill="hold" nodeType="afterEffect">
                                  <p:stCondLst>
                                    <p:cond delay="2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400" decel="100000"/>
                                        <p:tgtEl>
                                          <p:spTgt spid="7"/>
                                        </p:tgtEl>
                                      </p:cBhvr>
                                    </p:animEffect>
                                    <p:anim calcmode="lin" valueType="num">
                                      <p:cBhvr>
                                        <p:cTn id="33" dur="2400" decel="100000" fill="hold"/>
                                        <p:tgtEl>
                                          <p:spTgt spid="7"/>
                                        </p:tgtEl>
                                        <p:attrNameLst>
                                          <p:attrName>style.rotation</p:attrName>
                                        </p:attrNameLst>
                                      </p:cBhvr>
                                      <p:tavLst>
                                        <p:tav tm="0">
                                          <p:val>
                                            <p:fltVal val="-90"/>
                                          </p:val>
                                        </p:tav>
                                        <p:tav tm="100000">
                                          <p:val>
                                            <p:fltVal val="0"/>
                                          </p:val>
                                        </p:tav>
                                      </p:tavLst>
                                    </p:anim>
                                    <p:anim calcmode="lin" valueType="num">
                                      <p:cBhvr>
                                        <p:cTn id="34" dur="2400" decel="100000" fill="hold"/>
                                        <p:tgtEl>
                                          <p:spTgt spid="7"/>
                                        </p:tgtEl>
                                        <p:attrNameLst>
                                          <p:attrName>ppt_x</p:attrName>
                                        </p:attrNameLst>
                                      </p:cBhvr>
                                      <p:tavLst>
                                        <p:tav tm="0">
                                          <p:val>
                                            <p:strVal val="#ppt_x+0.4"/>
                                          </p:val>
                                        </p:tav>
                                        <p:tav tm="100000">
                                          <p:val>
                                            <p:strVal val="#ppt_x-0.05"/>
                                          </p:val>
                                        </p:tav>
                                      </p:tavLst>
                                    </p:anim>
                                    <p:anim calcmode="lin" valueType="num">
                                      <p:cBhvr>
                                        <p:cTn id="35" dur="2400" decel="100000" fill="hold"/>
                                        <p:tgtEl>
                                          <p:spTgt spid="7"/>
                                        </p:tgtEl>
                                        <p:attrNameLst>
                                          <p:attrName>ppt_y</p:attrName>
                                        </p:attrNameLst>
                                      </p:cBhvr>
                                      <p:tavLst>
                                        <p:tav tm="0">
                                          <p:val>
                                            <p:strVal val="#ppt_y-0.4"/>
                                          </p:val>
                                        </p:tav>
                                        <p:tav tm="100000">
                                          <p:val>
                                            <p:strVal val="#ppt_y+0.1"/>
                                          </p:val>
                                        </p:tav>
                                      </p:tavLst>
                                    </p:anim>
                                    <p:anim calcmode="lin" valueType="num">
                                      <p:cBhvr>
                                        <p:cTn id="36" dur="600" accel="100000" fill="hold">
                                          <p:stCondLst>
                                            <p:cond delay="2400"/>
                                          </p:stCondLst>
                                        </p:cTn>
                                        <p:tgtEl>
                                          <p:spTgt spid="7"/>
                                        </p:tgtEl>
                                        <p:attrNameLst>
                                          <p:attrName>ppt_x</p:attrName>
                                        </p:attrNameLst>
                                      </p:cBhvr>
                                      <p:tavLst>
                                        <p:tav tm="0">
                                          <p:val>
                                            <p:strVal val="#ppt_x-0.05"/>
                                          </p:val>
                                        </p:tav>
                                        <p:tav tm="100000">
                                          <p:val>
                                            <p:strVal val="#ppt_x"/>
                                          </p:val>
                                        </p:tav>
                                      </p:tavLst>
                                    </p:anim>
                                    <p:anim calcmode="lin" valueType="num">
                                      <p:cBhvr>
                                        <p:cTn id="37" dur="600" accel="100000" fill="hold">
                                          <p:stCondLst>
                                            <p:cond delay="2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2</a:t>
            </a:fld>
            <a:endParaRPr lang="ru-RU" dirty="0"/>
          </a:p>
        </p:txBody>
      </p:sp>
      <p:sp>
        <p:nvSpPr>
          <p:cNvPr id="4" name="Прямоугольник 3"/>
          <p:cNvSpPr/>
          <p:nvPr/>
        </p:nvSpPr>
        <p:spPr>
          <a:xfrm>
            <a:off x="179512" y="260648"/>
            <a:ext cx="8712968" cy="6086923"/>
          </a:xfrm>
          <a:prstGeom prst="rect">
            <a:avLst/>
          </a:prstGeom>
        </p:spPr>
        <p:txBody>
          <a:bodyPr wrap="square">
            <a:spAutoFit/>
          </a:bodyPr>
          <a:lstStyle/>
          <a:p>
            <a:pPr>
              <a:lnSpc>
                <a:spcPct val="107000"/>
              </a:lnSpc>
              <a:spcAft>
                <a:spcPts val="800"/>
              </a:spcAft>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problem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whether </a:t>
            </a:r>
            <a:r>
              <a:rPr lang="en-US" sz="2800" dirty="0">
                <a:latin typeface="Times New Roman" panose="02020603050405020304" pitchFamily="18" charset="0"/>
                <a:ea typeface="Calibri" panose="020F0502020204030204" pitchFamily="34" charset="0"/>
                <a:cs typeface="Times New Roman" panose="02020603050405020304" pitchFamily="18" charset="0"/>
              </a:rPr>
              <a:t>there is Nessie?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hypothesis:</a:t>
            </a:r>
            <a:endParaRPr lang="ru-RU"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we will suppose that Nessie really exists.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subject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of </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research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possibility </a:t>
            </a:r>
            <a:r>
              <a:rPr lang="en-US" sz="2800" dirty="0">
                <a:latin typeface="Times New Roman" panose="02020603050405020304" pitchFamily="18" charset="0"/>
                <a:ea typeface="Calibri" panose="020F0502020204030204" pitchFamily="34" charset="0"/>
                <a:cs typeface="Times New Roman" panose="02020603050405020304" pitchFamily="18" charset="0"/>
              </a:rPr>
              <a:t>of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the existence </a:t>
            </a:r>
            <a:r>
              <a:rPr lang="en-US" sz="2800" dirty="0">
                <a:latin typeface="Times New Roman" panose="02020603050405020304" pitchFamily="18" charset="0"/>
                <a:ea typeface="Calibri" panose="020F0502020204030204" pitchFamily="34" charset="0"/>
                <a:cs typeface="Times New Roman" panose="02020603050405020304" pitchFamily="18" charset="0"/>
              </a:rPr>
              <a:t>of Nessie.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object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of </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research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information </a:t>
            </a:r>
            <a:r>
              <a:rPr lang="en-US" sz="2800" dirty="0">
                <a:latin typeface="Times New Roman" panose="02020603050405020304" pitchFamily="18" charset="0"/>
                <a:ea typeface="Calibri" panose="020F0502020204030204" pitchFamily="34" charset="0"/>
                <a:cs typeface="Times New Roman" panose="02020603050405020304" pitchFamily="18" charset="0"/>
              </a:rPr>
              <a:t>about Nessie.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purpose</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to </a:t>
            </a:r>
            <a:r>
              <a:rPr lang="en-US" sz="2800" dirty="0">
                <a:latin typeface="Times New Roman" panose="02020603050405020304" pitchFamily="18" charset="0"/>
                <a:ea typeface="Calibri" panose="020F0502020204030204" pitchFamily="34" charset="0"/>
                <a:cs typeface="Times New Roman" panose="02020603050405020304" pitchFamily="18" charset="0"/>
              </a:rPr>
              <a:t>prove or disprove the existence of a monster in lake Loch Ness.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33021711"/>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20</a:t>
            </a:fld>
            <a:endParaRPr lang="ru-RU" dirty="0"/>
          </a:p>
        </p:txBody>
      </p:sp>
      <p:sp>
        <p:nvSpPr>
          <p:cNvPr id="2" name="Прямоугольник 1"/>
          <p:cNvSpPr/>
          <p:nvPr/>
        </p:nvSpPr>
        <p:spPr>
          <a:xfrm>
            <a:off x="611560" y="548680"/>
            <a:ext cx="7162866" cy="4185761"/>
          </a:xfrm>
          <a:prstGeom prst="rect">
            <a:avLst/>
          </a:prstGeom>
        </p:spPr>
        <p:txBody>
          <a:bodyPr wrap="square">
            <a:spAutoFit/>
          </a:bodyPr>
          <a:lstStyle/>
          <a:p>
            <a:r>
              <a:rPr lang="en-US" sz="2400" dirty="0" smtClean="0"/>
              <a:t> </a:t>
            </a:r>
            <a:r>
              <a:rPr lang="en-US" sz="2800" dirty="0">
                <a:solidFill>
                  <a:srgbClr val="FF0000"/>
                </a:solidFill>
              </a:rPr>
              <a:t>Counterarguments </a:t>
            </a:r>
            <a:endParaRPr lang="ru-RU" sz="2800" dirty="0">
              <a:solidFill>
                <a:srgbClr val="FF0000"/>
              </a:solidFill>
            </a:endParaRPr>
          </a:p>
          <a:p>
            <a:endParaRPr lang="en-US" dirty="0" smtClean="0"/>
          </a:p>
          <a:p>
            <a:r>
              <a:rPr lang="en-US" sz="2000" dirty="0" smtClean="0"/>
              <a:t>In </a:t>
            </a:r>
            <a:r>
              <a:rPr lang="en-US" sz="2000" dirty="0"/>
              <a:t>2005, Neil Clark, the curator of paleontology at the Museum of the University of Glasgow, compared the first reliable data of the monster with the travel </a:t>
            </a:r>
            <a:r>
              <a:rPr lang="en-US" sz="2000" dirty="0" smtClean="0"/>
              <a:t>of </a:t>
            </a:r>
            <a:r>
              <a:rPr lang="en-US" sz="2000" dirty="0"/>
              <a:t>the old </a:t>
            </a:r>
            <a:r>
              <a:rPr lang="en-US" sz="2000" dirty="0" smtClean="0"/>
              <a:t>circus </a:t>
            </a:r>
            <a:r>
              <a:rPr lang="en-US" sz="2000" dirty="0"/>
              <a:t>on the road to Inverness. </a:t>
            </a:r>
            <a:r>
              <a:rPr lang="en-US" sz="2000" dirty="0" smtClean="0"/>
              <a:t>Clark </a:t>
            </a:r>
            <a:r>
              <a:rPr lang="en-US" sz="2000" dirty="0"/>
              <a:t>believes that the first facts and photos of Nessie were taken from the elephants bathing and swimming in the lake. When the elephant swims, he takes the trunk on the surface. Also on the water surface two "humps" — the top of the head and the upper part of the back of an elephant are visible. The picture is very similar to descriptions and Nessie's photos.</a:t>
            </a:r>
            <a:endParaRPr lang="ru-RU" sz="2000" dirty="0"/>
          </a:p>
        </p:txBody>
      </p:sp>
      <p:sp>
        <p:nvSpPr>
          <p:cNvPr id="3" name="Прямоугольник 2"/>
          <p:cNvSpPr/>
          <p:nvPr/>
        </p:nvSpPr>
        <p:spPr>
          <a:xfrm>
            <a:off x="467544" y="260648"/>
            <a:ext cx="7920880" cy="461665"/>
          </a:xfrm>
          <a:prstGeom prst="rect">
            <a:avLst/>
          </a:prstGeom>
        </p:spPr>
        <p:txBody>
          <a:bodyPr wrap="square">
            <a:spAutoFit/>
          </a:bodyPr>
          <a:lstStyle/>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87109927"/>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1001.jpg"/>
          <p:cNvPicPr>
            <a:picLocks noChangeAspect="1"/>
          </p:cNvPicPr>
          <p:nvPr/>
        </p:nvPicPr>
        <p:blipFill>
          <a:blip r:embed="rId2" cstate="print"/>
          <a:stretch>
            <a:fillRect/>
          </a:stretch>
        </p:blipFill>
        <p:spPr>
          <a:xfrm>
            <a:off x="3966452" y="3583191"/>
            <a:ext cx="5177549" cy="3274810"/>
          </a:xfrm>
          <a:prstGeom prst="rect">
            <a:avLst/>
          </a:prstGeom>
        </p:spPr>
      </p:pic>
      <p:pic>
        <p:nvPicPr>
          <p:cNvPr id="4" name="Содержимое 3" descr="slon_loch_ness.jpg"/>
          <p:cNvPicPr>
            <a:picLocks noGrp="1" noChangeAspect="1"/>
          </p:cNvPicPr>
          <p:nvPr>
            <p:ph idx="1"/>
          </p:nvPr>
        </p:nvPicPr>
        <p:blipFill>
          <a:blip r:embed="rId3" cstate="print"/>
          <a:stretch>
            <a:fillRect/>
          </a:stretch>
        </p:blipFill>
        <p:spPr>
          <a:xfrm>
            <a:off x="1" y="1"/>
            <a:ext cx="6488919" cy="4643447"/>
          </a:xfrm>
        </p:spPr>
      </p:pic>
      <p:sp>
        <p:nvSpPr>
          <p:cNvPr id="6" name="Номер слайда 5"/>
          <p:cNvSpPr>
            <a:spLocks noGrp="1"/>
          </p:cNvSpPr>
          <p:nvPr>
            <p:ph type="sldNum" sz="quarter" idx="12"/>
          </p:nvPr>
        </p:nvSpPr>
        <p:spPr/>
        <p:txBody>
          <a:bodyPr/>
          <a:lstStyle/>
          <a:p>
            <a:fld id="{F913540F-8E3C-4BB1-9FA7-948867E2CB82}" type="slidenum">
              <a:rPr lang="ru-RU" smtClean="0"/>
              <a:pPr/>
              <a:t>21</a:t>
            </a:fld>
            <a:endParaRPr lang="ru-RU" dirty="0"/>
          </a:p>
        </p:txBody>
      </p:sp>
    </p:spTree>
  </p:cSld>
  <p:clrMapOvr>
    <a:masterClrMapping/>
  </p:clrMapOvr>
  <p:transition advClick="0" advTm="4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par>
                          <p:cTn id="11" fill="hold">
                            <p:stCondLst>
                              <p:cond delay="1500"/>
                            </p:stCondLst>
                            <p:childTnLst>
                              <p:par>
                                <p:cTn id="12" presetID="51" presetClass="entr" presetSubtype="0" fill="hold" nodeType="afterEffect">
                                  <p:stCondLst>
                                    <p:cond delay="2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70" decel="100000"/>
                                        <p:tgtEl>
                                          <p:spTgt spid="4"/>
                                        </p:tgtEl>
                                      </p:cBhvr>
                                    </p:animEffect>
                                    <p:animScale>
                                      <p:cBhvr>
                                        <p:cTn id="15" dur="770" decel="100000"/>
                                        <p:tgtEl>
                                          <p:spTgt spid="4"/>
                                        </p:tgtEl>
                                      </p:cBhvr>
                                      <p:from x="10000" y="10000"/>
                                      <p:to x="200000" y="450000"/>
                                    </p:animScale>
                                    <p:animScale>
                                      <p:cBhvr>
                                        <p:cTn id="16" dur="1230" accel="100000" fill="hold">
                                          <p:stCondLst>
                                            <p:cond delay="770"/>
                                          </p:stCondLst>
                                        </p:cTn>
                                        <p:tgtEl>
                                          <p:spTgt spid="4"/>
                                        </p:tgtEl>
                                      </p:cBhvr>
                                      <p:from x="200000" y="450000"/>
                                      <p:to x="100000" y="100000"/>
                                    </p:animScale>
                                    <p:set>
                                      <p:cBhvr>
                                        <p:cTn id="17" dur="770" fill="hold"/>
                                        <p:tgtEl>
                                          <p:spTgt spid="4"/>
                                        </p:tgtEl>
                                        <p:attrNameLst>
                                          <p:attrName>ppt_x</p:attrName>
                                        </p:attrNameLst>
                                      </p:cBhvr>
                                      <p:to>
                                        <p:strVal val="(0.5)"/>
                                      </p:to>
                                    </p:set>
                                    <p:anim from="(0.5)" to="(#ppt_x)" calcmode="lin" valueType="num">
                                      <p:cBhvr>
                                        <p:cTn id="18" dur="1230" accel="100000" fill="hold">
                                          <p:stCondLst>
                                            <p:cond delay="770"/>
                                          </p:stCondLst>
                                        </p:cTn>
                                        <p:tgtEl>
                                          <p:spTgt spid="4"/>
                                        </p:tgtEl>
                                        <p:attrNameLst>
                                          <p:attrName>ppt_x</p:attrName>
                                        </p:attrNameLst>
                                      </p:cBhvr>
                                    </p:anim>
                                    <p:set>
                                      <p:cBhvr>
                                        <p:cTn id="19" dur="770" fill="hold"/>
                                        <p:tgtEl>
                                          <p:spTgt spid="4"/>
                                        </p:tgtEl>
                                        <p:attrNameLst>
                                          <p:attrName>ppt_y</p:attrName>
                                        </p:attrNameLst>
                                      </p:cBhvr>
                                      <p:to>
                                        <p:strVal val="(#ppt_y+0.4)"/>
                                      </p:to>
                                    </p:set>
                                    <p:anim from="(#ppt_y+0.4)" to="(#ppt_y)" calcmode="lin" valueType="num">
                                      <p:cBhvr>
                                        <p:cTn id="20"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22</a:t>
            </a:fld>
            <a:endParaRPr lang="ru-RU" dirty="0"/>
          </a:p>
        </p:txBody>
      </p:sp>
      <p:sp>
        <p:nvSpPr>
          <p:cNvPr id="2" name="Прямоугольник 1"/>
          <p:cNvSpPr/>
          <p:nvPr/>
        </p:nvSpPr>
        <p:spPr>
          <a:xfrm>
            <a:off x="467544" y="260648"/>
            <a:ext cx="7306882" cy="2431435"/>
          </a:xfrm>
          <a:prstGeom prst="rect">
            <a:avLst/>
          </a:prstGeom>
        </p:spPr>
        <p:txBody>
          <a:bodyPr wrap="square">
            <a:spAutoFit/>
          </a:bodyPr>
          <a:lstStyle/>
          <a:p>
            <a:r>
              <a:rPr lang="en-US" sz="2400" dirty="0" smtClean="0"/>
              <a:t> </a:t>
            </a:r>
            <a:r>
              <a:rPr lang="en-US" sz="2800" dirty="0">
                <a:solidFill>
                  <a:srgbClr val="FF0000"/>
                </a:solidFill>
              </a:rPr>
              <a:t>Counterarguments </a:t>
            </a:r>
          </a:p>
          <a:p>
            <a:endParaRPr lang="ru-RU" sz="2800" dirty="0">
              <a:solidFill>
                <a:srgbClr val="FF0000"/>
              </a:solidFill>
            </a:endParaRPr>
          </a:p>
          <a:p>
            <a:r>
              <a:rPr lang="en-US" sz="2400" dirty="0" smtClean="0"/>
              <a:t>Opponents </a:t>
            </a:r>
            <a:r>
              <a:rPr lang="en-US" sz="2400" dirty="0"/>
              <a:t>of the theory of the existence of Nessie think that this legend is only successful use of the old fairy tale for advertising purposes and prosperity for tourism in these places. </a:t>
            </a:r>
            <a:endParaRPr lang="en-US" sz="2400" dirty="0" smtClean="0"/>
          </a:p>
        </p:txBody>
      </p:sp>
      <p:sp>
        <p:nvSpPr>
          <p:cNvPr id="3" name="Прямоугольник 2"/>
          <p:cNvSpPr/>
          <p:nvPr/>
        </p:nvSpPr>
        <p:spPr>
          <a:xfrm>
            <a:off x="467544" y="260648"/>
            <a:ext cx="7920880" cy="461665"/>
          </a:xfrm>
          <a:prstGeom prst="rect">
            <a:avLst/>
          </a:prstGeom>
        </p:spPr>
        <p:txBody>
          <a:bodyPr wrap="square">
            <a:spAutoFit/>
          </a:bodyPr>
          <a:lstStyle/>
          <a:p>
            <a:endParaRPr lang="ru-RU" sz="2400" dirty="0">
              <a:latin typeface="Times New Roman" panose="02020603050405020304" pitchFamily="18" charset="0"/>
              <a:cs typeface="Times New Roman" panose="02020603050405020304" pitchFamily="18" charset="0"/>
            </a:endParaRPr>
          </a:p>
        </p:txBody>
      </p:sp>
      <p:pic>
        <p:nvPicPr>
          <p:cNvPr id="2050" name="Picture 2" descr="Лохнесское озеро хранит в себе страшную тайну Блог о вод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3268147"/>
            <a:ext cx="4578102" cy="32004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Несси, лох-несский монстр"/>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7" y="3268147"/>
            <a:ext cx="3629505" cy="3200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8585771"/>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barn(inVertical)">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23</a:t>
            </a:fld>
            <a:endParaRPr lang="ru-RU" dirty="0"/>
          </a:p>
        </p:txBody>
      </p:sp>
      <p:sp>
        <p:nvSpPr>
          <p:cNvPr id="2" name="Прямоугольник 1"/>
          <p:cNvSpPr/>
          <p:nvPr/>
        </p:nvSpPr>
        <p:spPr>
          <a:xfrm>
            <a:off x="611560" y="548680"/>
            <a:ext cx="7162866" cy="954107"/>
          </a:xfrm>
          <a:prstGeom prst="rect">
            <a:avLst/>
          </a:prstGeom>
        </p:spPr>
        <p:txBody>
          <a:bodyPr wrap="square">
            <a:spAutoFit/>
          </a:bodyPr>
          <a:lstStyle/>
          <a:p>
            <a:r>
              <a:rPr lang="en-US" sz="2800" dirty="0"/>
              <a:t> </a:t>
            </a:r>
            <a:endParaRPr lang="ru-RU" sz="2800" dirty="0"/>
          </a:p>
          <a:p>
            <a:endParaRPr lang="ru-RU" sz="2800" dirty="0">
              <a:solidFill>
                <a:srgbClr val="FF0000"/>
              </a:solidFill>
            </a:endParaRPr>
          </a:p>
        </p:txBody>
      </p:sp>
      <p:sp>
        <p:nvSpPr>
          <p:cNvPr id="3" name="Прямоугольник 2"/>
          <p:cNvSpPr/>
          <p:nvPr/>
        </p:nvSpPr>
        <p:spPr>
          <a:xfrm>
            <a:off x="467544" y="260648"/>
            <a:ext cx="7920880" cy="461665"/>
          </a:xfrm>
          <a:prstGeom prst="rect">
            <a:avLst/>
          </a:prstGeom>
        </p:spPr>
        <p:txBody>
          <a:bodyPr wrap="square">
            <a:spAutoFit/>
          </a:bodyPr>
          <a:lstStyle/>
          <a:p>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619672" y="722313"/>
            <a:ext cx="6912768" cy="4165243"/>
          </a:xfrm>
          <a:prstGeom prst="rect">
            <a:avLst/>
          </a:prstGeom>
        </p:spPr>
        <p:txBody>
          <a:bodyPr wrap="square">
            <a:spAutoFit/>
          </a:bodyPr>
          <a:lstStyle/>
          <a:p>
            <a:pPr>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827584" y="895946"/>
            <a:ext cx="6030416" cy="4791055"/>
          </a:xfrm>
          <a:prstGeom prst="rect">
            <a:avLst/>
          </a:prstGeom>
        </p:spPr>
        <p:txBody>
          <a:bodyPr wrap="square">
            <a:spAutoFit/>
          </a:bodyPr>
          <a:lstStyle/>
          <a:p>
            <a:pPr>
              <a:spcAft>
                <a:spcPts val="800"/>
              </a:spcAft>
            </a:pPr>
            <a:r>
              <a:rPr lang="en-US" sz="2800" dirty="0">
                <a:solidFill>
                  <a:srgbClr val="FF0000"/>
                </a:solidFill>
                <a:latin typeface="+mj-lt"/>
                <a:ea typeface="Calibri" panose="020F0502020204030204" pitchFamily="34" charset="0"/>
                <a:cs typeface="Times New Roman" panose="02020603050405020304" pitchFamily="18" charset="0"/>
              </a:rPr>
              <a:t>Questioning </a:t>
            </a:r>
            <a:endParaRPr lang="ru-RU" sz="2800" dirty="0">
              <a:solidFill>
                <a:srgbClr val="FF0000"/>
              </a:solidFill>
              <a:latin typeface="+mj-lt"/>
              <a:ea typeface="Calibri" panose="020F0502020204030204" pitchFamily="34" charset="0"/>
              <a:cs typeface="Times New Roman" panose="02020603050405020304" pitchFamily="18" charset="0"/>
            </a:endParaRPr>
          </a:p>
          <a:p>
            <a:pPr marL="342900" indent="-342900" algn="just">
              <a:spcAft>
                <a:spcPts val="800"/>
              </a:spcAft>
              <a:buFont typeface="Wingdings" panose="05000000000000000000" pitchFamily="2" charset="2"/>
              <a:buChar char="Ø"/>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During </a:t>
            </a:r>
            <a:r>
              <a:rPr lang="en-US" sz="2400" dirty="0">
                <a:latin typeface="Times New Roman" panose="02020603050405020304" pitchFamily="18" charset="0"/>
                <a:ea typeface="Calibri" panose="020F0502020204030204" pitchFamily="34" charset="0"/>
                <a:cs typeface="Times New Roman" panose="02020603050405020304" pitchFamily="18" charset="0"/>
              </a:rPr>
              <a:t>the survey, the following results were received: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26%</a:t>
            </a:r>
            <a:r>
              <a:rPr lang="en-US" sz="2400" dirty="0">
                <a:latin typeface="Times New Roman" panose="02020603050405020304" pitchFamily="18" charset="0"/>
                <a:ea typeface="Calibri" panose="020F0502020204030204" pitchFamily="34" charset="0"/>
                <a:cs typeface="Times New Roman" panose="02020603050405020304" pitchFamily="18" charset="0"/>
              </a:rPr>
              <a:t> of respondents consider that Nessie exists to this day,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37%</a:t>
            </a:r>
            <a:r>
              <a:rPr lang="en-US" sz="2400" dirty="0">
                <a:latin typeface="Times New Roman" panose="02020603050405020304" pitchFamily="18" charset="0"/>
                <a:ea typeface="Calibri" panose="020F0502020204030204" pitchFamily="34" charset="0"/>
                <a:cs typeface="Times New Roman" panose="02020603050405020304" pitchFamily="18" charset="0"/>
              </a:rPr>
              <a:t> - that a monster existed earlier,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37%</a:t>
            </a:r>
            <a:r>
              <a:rPr lang="en-US" sz="2400" dirty="0">
                <a:latin typeface="Times New Roman" panose="02020603050405020304" pitchFamily="18" charset="0"/>
                <a:ea typeface="Calibri" panose="020F0502020204030204" pitchFamily="34" charset="0"/>
                <a:cs typeface="Times New Roman" panose="02020603050405020304" pitchFamily="18" charset="0"/>
              </a:rPr>
              <a:t> - doubt of its existence.</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800"/>
              </a:spcAft>
              <a:buFont typeface="Wingdings" panose="05000000000000000000" pitchFamily="2" charset="2"/>
              <a:buChar char="Ø"/>
            </a:pPr>
            <a:r>
              <a:rPr lang="en-US" sz="2400" dirty="0">
                <a:latin typeface="Times New Roman" panose="02020603050405020304" pitchFamily="18" charset="0"/>
                <a:ea typeface="Calibri" panose="020F0502020204030204" pitchFamily="34" charset="0"/>
                <a:cs typeface="Times New Roman" panose="02020603050405020304" pitchFamily="18" charset="0"/>
              </a:rPr>
              <a:t>From the results of questionnaires, it is clearly that many people have heard of Nessie and believe that it could survive; some of them think that it is a legend, and thus some do not even know what Scotland is.</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61123514"/>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24</a:t>
            </a:fld>
            <a:endParaRPr lang="ru-RU" dirty="0"/>
          </a:p>
        </p:txBody>
      </p:sp>
      <p:sp>
        <p:nvSpPr>
          <p:cNvPr id="2" name="Прямоугольник 1"/>
          <p:cNvSpPr/>
          <p:nvPr/>
        </p:nvSpPr>
        <p:spPr>
          <a:xfrm>
            <a:off x="611560" y="548680"/>
            <a:ext cx="7162866" cy="954107"/>
          </a:xfrm>
          <a:prstGeom prst="rect">
            <a:avLst/>
          </a:prstGeom>
        </p:spPr>
        <p:txBody>
          <a:bodyPr wrap="square">
            <a:spAutoFit/>
          </a:bodyPr>
          <a:lstStyle/>
          <a:p>
            <a:r>
              <a:rPr lang="en-US" sz="2800" dirty="0"/>
              <a:t> </a:t>
            </a:r>
            <a:endParaRPr lang="ru-RU" sz="2800" dirty="0"/>
          </a:p>
          <a:p>
            <a:endParaRPr lang="ru-RU" sz="2800" dirty="0">
              <a:solidFill>
                <a:srgbClr val="FF0000"/>
              </a:solidFill>
            </a:endParaRPr>
          </a:p>
        </p:txBody>
      </p:sp>
      <p:sp>
        <p:nvSpPr>
          <p:cNvPr id="3" name="Прямоугольник 2"/>
          <p:cNvSpPr/>
          <p:nvPr/>
        </p:nvSpPr>
        <p:spPr>
          <a:xfrm>
            <a:off x="467544" y="260648"/>
            <a:ext cx="7920880" cy="461665"/>
          </a:xfrm>
          <a:prstGeom prst="rect">
            <a:avLst/>
          </a:prstGeom>
        </p:spPr>
        <p:txBody>
          <a:bodyPr wrap="square">
            <a:spAutoFit/>
          </a:bodyPr>
          <a:lstStyle/>
          <a:p>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619672" y="722313"/>
            <a:ext cx="6912768" cy="4165243"/>
          </a:xfrm>
          <a:prstGeom prst="rect">
            <a:avLst/>
          </a:prstGeom>
        </p:spPr>
        <p:txBody>
          <a:bodyPr wrap="square">
            <a:spAutoFit/>
          </a:bodyPr>
          <a:lstStyle/>
          <a:p>
            <a:pPr>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467544" y="404664"/>
            <a:ext cx="6390456" cy="995144"/>
          </a:xfrm>
          <a:prstGeom prst="rect">
            <a:avLst/>
          </a:prstGeom>
        </p:spPr>
        <p:txBody>
          <a:bodyPr wrap="square">
            <a:spAutoFit/>
          </a:bodyPr>
          <a:lstStyle/>
          <a:p>
            <a:pPr>
              <a:spcAft>
                <a:spcPts val="800"/>
              </a:spcAft>
            </a:pPr>
            <a:r>
              <a:rPr lang="en-US" sz="2800" dirty="0" smtClean="0">
                <a:solidFill>
                  <a:srgbClr val="FF0000"/>
                </a:solidFill>
                <a:latin typeface="+mj-lt"/>
                <a:ea typeface="Calibri" panose="020F0502020204030204" pitchFamily="34" charset="0"/>
                <a:cs typeface="Times New Roman" panose="02020603050405020304" pitchFamily="18" charset="0"/>
              </a:rPr>
              <a:t> </a:t>
            </a:r>
            <a:endParaRPr lang="en-US" sz="3200" dirty="0" smtClean="0">
              <a:solidFill>
                <a:srgbClr val="FF0000"/>
              </a:solidFill>
              <a:latin typeface="+mj-lt"/>
              <a:ea typeface="Calibri" panose="020F0502020204030204" pitchFamily="34" charset="0"/>
              <a:cs typeface="Times New Roman" panose="02020603050405020304" pitchFamily="18" charset="0"/>
            </a:endParaRPr>
          </a:p>
          <a:p>
            <a:pPr>
              <a:spcAft>
                <a:spcPts val="800"/>
              </a:spcAft>
            </a:pPr>
            <a:endParaRPr lang="ru-RU" sz="2400" dirty="0">
              <a:solidFill>
                <a:srgbClr val="FF0000"/>
              </a:solidFill>
              <a:latin typeface="+mj-lt"/>
              <a:ea typeface="Calibri" panose="020F0502020204030204" pitchFamily="34" charset="0"/>
              <a:cs typeface="Times New Roman" panose="02020603050405020304" pitchFamily="18" charset="0"/>
            </a:endParaRPr>
          </a:p>
        </p:txBody>
      </p:sp>
      <p:graphicFrame>
        <p:nvGraphicFramePr>
          <p:cNvPr id="8" name="Диаграмма 7"/>
          <p:cNvGraphicFramePr/>
          <p:nvPr>
            <p:extLst>
              <p:ext uri="{D42A27DB-BD31-4B8C-83A1-F6EECF244321}">
                <p14:modId xmlns:p14="http://schemas.microsoft.com/office/powerpoint/2010/main" xmlns="" val="3343383567"/>
              </p:ext>
            </p:extLst>
          </p:nvPr>
        </p:nvGraphicFramePr>
        <p:xfrm>
          <a:off x="1115616" y="548680"/>
          <a:ext cx="7272808" cy="5298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65907301"/>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25</a:t>
            </a:fld>
            <a:endParaRPr lang="ru-RU" dirty="0"/>
          </a:p>
        </p:txBody>
      </p:sp>
      <p:sp>
        <p:nvSpPr>
          <p:cNvPr id="2" name="Прямоугольник 1"/>
          <p:cNvSpPr/>
          <p:nvPr/>
        </p:nvSpPr>
        <p:spPr>
          <a:xfrm>
            <a:off x="611560" y="548680"/>
            <a:ext cx="7162866" cy="461665"/>
          </a:xfrm>
          <a:prstGeom prst="rect">
            <a:avLst/>
          </a:prstGeom>
        </p:spPr>
        <p:txBody>
          <a:bodyPr wrap="square">
            <a:spAutoFit/>
          </a:bodyPr>
          <a:lstStyle/>
          <a:p>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97674" y="381758"/>
            <a:ext cx="7920880" cy="800219"/>
          </a:xfrm>
          <a:prstGeom prst="rect">
            <a:avLst/>
          </a:prstGeom>
        </p:spPr>
        <p:txBody>
          <a:bodyPr wrap="square">
            <a:spAutoFit/>
          </a:bodyPr>
          <a:lstStyle/>
          <a:p>
            <a:r>
              <a:rPr lang="en-US" sz="2800" dirty="0" smtClean="0">
                <a:solidFill>
                  <a:srgbClr val="FF0000"/>
                </a:solidFill>
              </a:rPr>
              <a:t> </a:t>
            </a:r>
          </a:p>
          <a:p>
            <a:endParaRPr lang="en-US"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844490871"/>
              </p:ext>
            </p:extLst>
          </p:nvPr>
        </p:nvGraphicFramePr>
        <p:xfrm>
          <a:off x="467545" y="164703"/>
          <a:ext cx="8424936" cy="6541956"/>
        </p:xfrm>
        <a:graphic>
          <a:graphicData uri="http://schemas.openxmlformats.org/drawingml/2006/table">
            <a:tbl>
              <a:tblPr firstRow="1" firstCol="1" bandRow="1">
                <a:tableStyleId>{5C22544A-7EE6-4342-B048-85BDC9FD1C3A}</a:tableStyleId>
              </a:tblPr>
              <a:tblGrid>
                <a:gridCol w="5112567"/>
                <a:gridCol w="504056"/>
                <a:gridCol w="576064"/>
                <a:gridCol w="504056"/>
                <a:gridCol w="504056"/>
                <a:gridCol w="1224137"/>
              </a:tblGrid>
              <a:tr h="383977">
                <a:tc>
                  <a:txBody>
                    <a:bodyPr/>
                    <a:lstStyle/>
                    <a:p>
                      <a:pPr indent="-27305" algn="ctr">
                        <a:lnSpc>
                          <a:spcPct val="150000"/>
                        </a:lnSpc>
                        <a:spcAft>
                          <a:spcPts val="0"/>
                        </a:spcAft>
                      </a:pPr>
                      <a:r>
                        <a:rPr lang="ru-RU" sz="1800" kern="1200" dirty="0">
                          <a:effectLst/>
                        </a:rPr>
                        <a:t>№</a:t>
                      </a:r>
                      <a:r>
                        <a:rPr lang="en-US" sz="1800" kern="1200" dirty="0">
                          <a:effectLst/>
                        </a:rPr>
                        <a:t> problem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nchor="ctr"/>
                </a:tc>
                <a:tc>
                  <a:txBody>
                    <a:bodyPr/>
                    <a:lstStyle/>
                    <a:p>
                      <a:pPr indent="-27305" algn="ctr">
                        <a:lnSpc>
                          <a:spcPct val="150000"/>
                        </a:lnSpc>
                        <a:spcAft>
                          <a:spcPts val="0"/>
                        </a:spcAft>
                      </a:pPr>
                      <a:r>
                        <a:rPr lang="en-US" sz="1800" kern="1200" dirty="0">
                          <a:effectLst/>
                        </a:rPr>
                        <a:t>A</a:t>
                      </a:r>
                      <a:endParaRPr lang="ru-RU" sz="1800" dirty="0">
                        <a:effectLst/>
                      </a:endParaRPr>
                    </a:p>
                    <a:p>
                      <a:pPr indent="-27305" algn="ctr">
                        <a:lnSpc>
                          <a:spcPct val="150000"/>
                        </a:lnSpc>
                        <a:spcAft>
                          <a:spcPts val="0"/>
                        </a:spcAft>
                      </a:pPr>
                      <a:r>
                        <a:rPr lang="en-US" sz="1800" kern="1200" dirty="0">
                          <a:effectLst/>
                        </a:rPr>
                        <a:t>Yes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nchor="ctr"/>
                </a:tc>
                <a:tc>
                  <a:txBody>
                    <a:bodyPr/>
                    <a:lstStyle/>
                    <a:p>
                      <a:pPr indent="-27305" algn="ctr">
                        <a:lnSpc>
                          <a:spcPct val="150000"/>
                        </a:lnSpc>
                        <a:spcAft>
                          <a:spcPts val="0"/>
                        </a:spcAft>
                      </a:pPr>
                      <a:r>
                        <a:rPr lang="en-US" sz="1800" kern="1200" dirty="0">
                          <a:effectLst/>
                        </a:rPr>
                        <a:t>B</a:t>
                      </a:r>
                      <a:endParaRPr lang="ru-RU" sz="1800" dirty="0">
                        <a:effectLst/>
                      </a:endParaRPr>
                    </a:p>
                    <a:p>
                      <a:pPr indent="-27305" algn="ctr">
                        <a:lnSpc>
                          <a:spcPct val="150000"/>
                        </a:lnSpc>
                        <a:spcAft>
                          <a:spcPts val="0"/>
                        </a:spcAft>
                      </a:pPr>
                      <a:r>
                        <a:rPr lang="en-US" sz="1800" kern="1200" dirty="0">
                          <a:effectLst/>
                        </a:rPr>
                        <a:t>No</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nchor="ctr"/>
                </a:tc>
                <a:tc>
                  <a:txBody>
                    <a:bodyPr/>
                    <a:lstStyle/>
                    <a:p>
                      <a:pPr algn="ctr">
                        <a:lnSpc>
                          <a:spcPct val="150000"/>
                        </a:lnSpc>
                        <a:spcAft>
                          <a:spcPts val="0"/>
                        </a:spcAft>
                      </a:pPr>
                      <a:r>
                        <a:rPr lang="en-US" sz="1800" kern="1200" dirty="0">
                          <a:effectLst/>
                        </a:rPr>
                        <a:t>C</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nchor="ctr"/>
                </a:tc>
                <a:tc>
                  <a:txBody>
                    <a:bodyPr/>
                    <a:lstStyle/>
                    <a:p>
                      <a:pPr indent="-27305" algn="ctr">
                        <a:lnSpc>
                          <a:spcPct val="150000"/>
                        </a:lnSpc>
                        <a:spcAft>
                          <a:spcPts val="0"/>
                        </a:spcAft>
                      </a:pPr>
                      <a:r>
                        <a:rPr lang="en-US" sz="1800" kern="1200" dirty="0">
                          <a:effectLst/>
                        </a:rPr>
                        <a:t>D</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nchor="ctr"/>
                </a:tc>
                <a:tc>
                  <a:txBody>
                    <a:bodyPr/>
                    <a:lstStyle/>
                    <a:p>
                      <a:pPr algn="ctr">
                        <a:lnSpc>
                          <a:spcPct val="150000"/>
                        </a:lnSpc>
                        <a:spcAft>
                          <a:spcPts val="0"/>
                        </a:spcAft>
                      </a:pPr>
                      <a:r>
                        <a:rPr lang="en-US" sz="1800" kern="1200" dirty="0" smtClean="0">
                          <a:effectLst/>
                        </a:rPr>
                        <a:t> </a:t>
                      </a:r>
                      <a:r>
                        <a:rPr lang="en-US" sz="1800" kern="1200" dirty="0" err="1" smtClean="0">
                          <a:effectLst/>
                        </a:rPr>
                        <a:t>respon</a:t>
                      </a:r>
                      <a:r>
                        <a:rPr lang="en-US" sz="1800" kern="1200" dirty="0" smtClean="0">
                          <a:effectLst/>
                        </a:rPr>
                        <a:t>-</a:t>
                      </a:r>
                    </a:p>
                    <a:p>
                      <a:pPr algn="ctr">
                        <a:lnSpc>
                          <a:spcPct val="150000"/>
                        </a:lnSpc>
                        <a:spcAft>
                          <a:spcPts val="0"/>
                        </a:spcAft>
                      </a:pPr>
                      <a:r>
                        <a:rPr lang="en-US" sz="1800" kern="1200" dirty="0" smtClean="0">
                          <a:effectLst/>
                        </a:rPr>
                        <a:t>dents</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nchor="ctr"/>
                </a:tc>
              </a:tr>
              <a:tr h="751039">
                <a:tc>
                  <a:txBody>
                    <a:bodyPr/>
                    <a:lstStyle/>
                    <a:p>
                      <a:pPr>
                        <a:lnSpc>
                          <a:spcPct val="150000"/>
                        </a:lnSpc>
                        <a:spcAft>
                          <a:spcPts val="800"/>
                        </a:spcAft>
                      </a:pPr>
                      <a:r>
                        <a:rPr lang="en-US" sz="1400" kern="1200" dirty="0">
                          <a:effectLst/>
                        </a:rPr>
                        <a:t>1.</a:t>
                      </a:r>
                      <a:r>
                        <a:rPr lang="en-US" sz="1400" dirty="0">
                          <a:effectLst/>
                        </a:rPr>
                        <a:t> Scotland is</a:t>
                      </a:r>
                      <a:endParaRPr lang="ru-RU" sz="1400" dirty="0">
                        <a:effectLst/>
                      </a:endParaRPr>
                    </a:p>
                    <a:p>
                      <a:pPr>
                        <a:lnSpc>
                          <a:spcPct val="150000"/>
                        </a:lnSpc>
                        <a:spcAft>
                          <a:spcPts val="800"/>
                        </a:spcAft>
                      </a:pPr>
                      <a:r>
                        <a:rPr lang="en-US" sz="1400" dirty="0">
                          <a:effectLst/>
                        </a:rPr>
                        <a:t>A) a part of the UK B) a part of France) a separate country</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76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14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10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r>
              <a:tr h="357415">
                <a:tc>
                  <a:txBody>
                    <a:bodyPr/>
                    <a:lstStyle/>
                    <a:p>
                      <a:pPr>
                        <a:lnSpc>
                          <a:spcPct val="150000"/>
                        </a:lnSpc>
                        <a:spcAft>
                          <a:spcPts val="800"/>
                        </a:spcAft>
                      </a:pPr>
                      <a:r>
                        <a:rPr lang="en-US" sz="1400" kern="1200" dirty="0">
                          <a:effectLst/>
                        </a:rPr>
                        <a:t>2.</a:t>
                      </a:r>
                      <a:r>
                        <a:rPr lang="en-US" sz="1400" dirty="0">
                          <a:effectLst/>
                        </a:rPr>
                        <a:t> Have you heard about Nessie?</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93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r>
              <a:tr h="752209">
                <a:tc>
                  <a:txBody>
                    <a:bodyPr/>
                    <a:lstStyle/>
                    <a:p>
                      <a:pPr>
                        <a:lnSpc>
                          <a:spcPct val="150000"/>
                        </a:lnSpc>
                        <a:spcAft>
                          <a:spcPts val="800"/>
                        </a:spcAft>
                      </a:pPr>
                      <a:r>
                        <a:rPr lang="en-US" sz="1400" kern="1200" dirty="0">
                          <a:effectLst/>
                        </a:rPr>
                        <a:t>3.</a:t>
                      </a:r>
                      <a:r>
                        <a:rPr lang="en-US" sz="1400" dirty="0">
                          <a:effectLst/>
                        </a:rPr>
                        <a:t> You think Loch Ness Monster is</a:t>
                      </a:r>
                      <a:endParaRPr lang="ru-RU" sz="1400" dirty="0">
                        <a:effectLst/>
                      </a:endParaRPr>
                    </a:p>
                    <a:p>
                      <a:pPr>
                        <a:lnSpc>
                          <a:spcPct val="150000"/>
                        </a:lnSpc>
                        <a:spcAft>
                          <a:spcPts val="800"/>
                        </a:spcAft>
                      </a:pPr>
                      <a:r>
                        <a:rPr lang="en-US" sz="1400" dirty="0">
                          <a:effectLst/>
                        </a:rPr>
                        <a:t>A) a dinosaur B)  just a legend) fiction for tourists d) other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ru-RU" sz="1600" kern="1200">
                          <a:effectLst/>
                        </a:rPr>
                        <a:t>12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ru-RU" sz="1600" kern="1200" dirty="0">
                          <a:effectLst/>
                        </a:rPr>
                        <a:t>34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ru-RU" sz="1600" kern="1200" dirty="0">
                          <a:effectLst/>
                        </a:rPr>
                        <a:t>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ru-RU" sz="1600" kern="1200">
                          <a:effectLst/>
                        </a:rPr>
                        <a:t>29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ru-RU"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r>
              <a:tr h="621615">
                <a:tc>
                  <a:txBody>
                    <a:bodyPr/>
                    <a:lstStyle/>
                    <a:p>
                      <a:pPr indent="-27305" algn="just">
                        <a:lnSpc>
                          <a:spcPct val="150000"/>
                        </a:lnSpc>
                        <a:spcAft>
                          <a:spcPts val="0"/>
                        </a:spcAft>
                      </a:pPr>
                      <a:r>
                        <a:rPr lang="en-US" sz="1400" kern="1200" dirty="0">
                          <a:effectLst/>
                        </a:rPr>
                        <a:t>4.</a:t>
                      </a:r>
                      <a:r>
                        <a:rPr lang="en-US" sz="1400" dirty="0">
                          <a:effectLst/>
                        </a:rPr>
                        <a:t> What do you think Nessie could survive to the present day?</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50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50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100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r>
              <a:tr h="357415">
                <a:tc>
                  <a:txBody>
                    <a:bodyPr/>
                    <a:lstStyle/>
                    <a:p>
                      <a:pPr>
                        <a:lnSpc>
                          <a:spcPct val="150000"/>
                        </a:lnSpc>
                        <a:spcAft>
                          <a:spcPts val="800"/>
                        </a:spcAft>
                      </a:pPr>
                      <a:r>
                        <a:rPr lang="en-US" sz="1400" kern="1200" dirty="0">
                          <a:effectLst/>
                        </a:rPr>
                        <a:t>5</a:t>
                      </a:r>
                      <a:r>
                        <a:rPr lang="en-US" sz="1400" dirty="0">
                          <a:effectLst/>
                        </a:rPr>
                        <a:t>. Can it placed in lake Loch Ness?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67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33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r>
              <a:tr h="387572">
                <a:tc>
                  <a:txBody>
                    <a:bodyPr/>
                    <a:lstStyle/>
                    <a:p>
                      <a:pPr indent="-27305" algn="just">
                        <a:lnSpc>
                          <a:spcPct val="150000"/>
                        </a:lnSpc>
                        <a:spcAft>
                          <a:spcPts val="0"/>
                        </a:spcAft>
                      </a:pPr>
                      <a:r>
                        <a:rPr lang="en-US" sz="1400" kern="1200" dirty="0">
                          <a:effectLst/>
                        </a:rPr>
                        <a:t>6.</a:t>
                      </a:r>
                      <a:r>
                        <a:rPr lang="en-US" sz="1400" dirty="0">
                          <a:effectLst/>
                        </a:rPr>
                        <a:t> Do you think Nessie has its family?</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38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62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r>
              <a:tr h="562722">
                <a:tc>
                  <a:txBody>
                    <a:bodyPr/>
                    <a:lstStyle/>
                    <a:p>
                      <a:pPr>
                        <a:lnSpc>
                          <a:spcPct val="150000"/>
                        </a:lnSpc>
                        <a:spcAft>
                          <a:spcPts val="800"/>
                        </a:spcAft>
                      </a:pPr>
                      <a:r>
                        <a:rPr lang="en-US" sz="1400" kern="1200" dirty="0">
                          <a:effectLst/>
                        </a:rPr>
                        <a:t>7.</a:t>
                      </a:r>
                      <a:r>
                        <a:rPr lang="en-US" sz="1400" dirty="0">
                          <a:effectLst/>
                        </a:rPr>
                        <a:t> Is there any food for Nessie in the Loch Ness?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76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24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r>
              <a:tr h="562722">
                <a:tc>
                  <a:txBody>
                    <a:bodyPr/>
                    <a:lstStyle/>
                    <a:p>
                      <a:pPr>
                        <a:lnSpc>
                          <a:spcPct val="150000"/>
                        </a:lnSpc>
                        <a:spcAft>
                          <a:spcPts val="800"/>
                        </a:spcAft>
                      </a:pPr>
                      <a:r>
                        <a:rPr lang="en-US" sz="1400" kern="1200" dirty="0">
                          <a:effectLst/>
                        </a:rPr>
                        <a:t>8.</a:t>
                      </a:r>
                      <a:r>
                        <a:rPr lang="en-US" sz="1400" dirty="0">
                          <a:effectLst/>
                        </a:rPr>
                        <a:t> May lake Loch Ness fall into the ocean?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32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68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r>
              <a:tr h="562722">
                <a:tc>
                  <a:txBody>
                    <a:bodyPr/>
                    <a:lstStyle/>
                    <a:p>
                      <a:pPr>
                        <a:lnSpc>
                          <a:spcPct val="150000"/>
                        </a:lnSpc>
                        <a:spcAft>
                          <a:spcPts val="800"/>
                        </a:spcAft>
                      </a:pPr>
                      <a:r>
                        <a:rPr lang="en-US" sz="1400" kern="1200" dirty="0">
                          <a:effectLst/>
                        </a:rPr>
                        <a:t>9.</a:t>
                      </a:r>
                      <a:r>
                        <a:rPr lang="en-US" sz="1400" dirty="0">
                          <a:effectLst/>
                        </a:rPr>
                        <a:t> When was the first mention of the Loch Ness monster?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45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1</a:t>
                      </a:r>
                      <a:r>
                        <a:rPr lang="ru-RU" sz="1600" kern="1200">
                          <a:effectLst/>
                        </a:rPr>
                        <a:t>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ru-RU" sz="1600" kern="1200" dirty="0">
                          <a:effectLst/>
                        </a:rPr>
                        <a:t>40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ru-RU"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ru-RU" sz="1600" kern="12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r>
              <a:tr h="719467">
                <a:tc>
                  <a:txBody>
                    <a:bodyPr/>
                    <a:lstStyle/>
                    <a:p>
                      <a:pPr>
                        <a:lnSpc>
                          <a:spcPct val="150000"/>
                        </a:lnSpc>
                        <a:spcAft>
                          <a:spcPts val="800"/>
                        </a:spcAft>
                      </a:pPr>
                      <a:r>
                        <a:rPr lang="en-US" sz="1400" kern="1200" dirty="0">
                          <a:effectLst/>
                        </a:rPr>
                        <a:t>10.</a:t>
                      </a:r>
                      <a:r>
                        <a:rPr lang="en-US" sz="1400" dirty="0">
                          <a:effectLst/>
                        </a:rPr>
                        <a:t> You think Nessie</a:t>
                      </a:r>
                      <a:endParaRPr lang="ru-RU" sz="1400" dirty="0">
                        <a:effectLst/>
                      </a:endParaRPr>
                    </a:p>
                    <a:p>
                      <a:pPr>
                        <a:lnSpc>
                          <a:spcPct val="150000"/>
                        </a:lnSpc>
                        <a:spcAft>
                          <a:spcPts val="800"/>
                        </a:spcAft>
                      </a:pPr>
                      <a:r>
                        <a:rPr lang="en-US" sz="1400" dirty="0">
                          <a:effectLst/>
                        </a:rPr>
                        <a:t>A) exists B) existed) has never existed</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26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37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37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c>
                  <a:txBody>
                    <a:bodyPr/>
                    <a:lstStyle/>
                    <a:p>
                      <a:pPr indent="-27305" algn="just">
                        <a:lnSpc>
                          <a:spcPct val="150000"/>
                        </a:lnSpc>
                        <a:spcAft>
                          <a:spcPts val="0"/>
                        </a:spcAft>
                      </a:pPr>
                      <a:r>
                        <a:rPr lang="en-US" sz="1600" kern="12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8491" marR="38491" marT="5346" marB="0"/>
                </a:tc>
              </a:tr>
            </a:tbl>
          </a:graphicData>
        </a:graphic>
      </p:graphicFrame>
    </p:spTree>
    <p:extLst>
      <p:ext uri="{BB962C8B-B14F-4D97-AF65-F5344CB8AC3E}">
        <p14:creationId xmlns:p14="http://schemas.microsoft.com/office/powerpoint/2010/main" xmlns="" val="3941365781"/>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26</a:t>
            </a:fld>
            <a:endParaRPr lang="ru-RU" dirty="0"/>
          </a:p>
        </p:txBody>
      </p:sp>
      <p:sp>
        <p:nvSpPr>
          <p:cNvPr id="2" name="Прямоугольник 1"/>
          <p:cNvSpPr/>
          <p:nvPr/>
        </p:nvSpPr>
        <p:spPr>
          <a:xfrm>
            <a:off x="611560" y="548680"/>
            <a:ext cx="7162866" cy="954107"/>
          </a:xfrm>
          <a:prstGeom prst="rect">
            <a:avLst/>
          </a:prstGeom>
        </p:spPr>
        <p:txBody>
          <a:bodyPr wrap="square">
            <a:spAutoFit/>
          </a:bodyPr>
          <a:lstStyle/>
          <a:p>
            <a:r>
              <a:rPr lang="en-US" sz="2800" dirty="0"/>
              <a:t> </a:t>
            </a:r>
            <a:endParaRPr lang="ru-RU" sz="2800" dirty="0"/>
          </a:p>
          <a:p>
            <a:endParaRPr lang="ru-RU" sz="2800" dirty="0">
              <a:solidFill>
                <a:srgbClr val="FF0000"/>
              </a:solidFill>
            </a:endParaRPr>
          </a:p>
        </p:txBody>
      </p:sp>
      <p:sp>
        <p:nvSpPr>
          <p:cNvPr id="3" name="Прямоугольник 2"/>
          <p:cNvSpPr/>
          <p:nvPr/>
        </p:nvSpPr>
        <p:spPr>
          <a:xfrm>
            <a:off x="467544" y="260648"/>
            <a:ext cx="7920880" cy="461665"/>
          </a:xfrm>
          <a:prstGeom prst="rect">
            <a:avLst/>
          </a:prstGeom>
        </p:spPr>
        <p:txBody>
          <a:bodyPr wrap="square">
            <a:spAutoFit/>
          </a:bodyPr>
          <a:lstStyle/>
          <a:p>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619672" y="722313"/>
            <a:ext cx="6912768" cy="4165243"/>
          </a:xfrm>
          <a:prstGeom prst="rect">
            <a:avLst/>
          </a:prstGeom>
        </p:spPr>
        <p:txBody>
          <a:bodyPr wrap="square">
            <a:spAutoFit/>
          </a:bodyPr>
          <a:lstStyle/>
          <a:p>
            <a:pPr>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827584" y="895946"/>
            <a:ext cx="6030416" cy="400110"/>
          </a:xfrm>
          <a:prstGeom prst="rect">
            <a:avLst/>
          </a:prstGeom>
        </p:spPr>
        <p:txBody>
          <a:bodyPr wrap="square">
            <a:spAutoFit/>
          </a:bodyPr>
          <a:lstStyle/>
          <a:p>
            <a:pPr>
              <a:spcAft>
                <a:spcPts val="800"/>
              </a:spcAft>
            </a:pP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899592" y="548680"/>
            <a:ext cx="5958408" cy="3395801"/>
          </a:xfrm>
          <a:prstGeom prst="rect">
            <a:avLst/>
          </a:prstGeom>
        </p:spPr>
        <p:txBody>
          <a:bodyPr wrap="square">
            <a:spAutoFit/>
          </a:bodyPr>
          <a:lstStyle/>
          <a:p>
            <a:pPr>
              <a:spcAft>
                <a:spcPts val="800"/>
              </a:spcAft>
            </a:pPr>
            <a:r>
              <a:rPr lang="en-US" sz="2800" dirty="0">
                <a:solidFill>
                  <a:srgbClr val="FF0000"/>
                </a:solidFill>
                <a:latin typeface="+mj-lt"/>
                <a:ea typeface="Calibri" panose="020F0502020204030204" pitchFamily="34" charset="0"/>
                <a:cs typeface="Times New Roman" panose="02020603050405020304" pitchFamily="18" charset="0"/>
              </a:rPr>
              <a:t>Conclusion </a:t>
            </a:r>
            <a:endParaRPr lang="ru-RU" sz="2800" dirty="0">
              <a:solidFill>
                <a:srgbClr val="FF0000"/>
              </a:solidFill>
              <a:latin typeface="+mj-lt"/>
              <a:ea typeface="Calibri" panose="020F0502020204030204" pitchFamily="34" charset="0"/>
              <a:cs typeface="Times New Roman" panose="02020603050405020304" pitchFamily="18" charset="0"/>
            </a:endParaRPr>
          </a:p>
          <a:p>
            <a:pPr>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Using </a:t>
            </a:r>
            <a:r>
              <a:rPr lang="en-US" sz="2000" dirty="0">
                <a:latin typeface="Times New Roman" panose="02020603050405020304" pitchFamily="18" charset="0"/>
                <a:ea typeface="Calibri" panose="020F0502020204030204" pitchFamily="34" charset="0"/>
                <a:cs typeface="Times New Roman" panose="02020603050405020304" pitchFamily="18" charset="0"/>
              </a:rPr>
              <a:t>the information and the results of the questioning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we </a:t>
            </a:r>
            <a:r>
              <a:rPr lang="en-US" sz="2000" dirty="0">
                <a:latin typeface="Times New Roman" panose="02020603050405020304" pitchFamily="18" charset="0"/>
                <a:ea typeface="Calibri" panose="020F0502020204030204" pitchFamily="34" charset="0"/>
                <a:cs typeface="Times New Roman" panose="02020603050405020304" pitchFamily="18" charset="0"/>
              </a:rPr>
              <a:t>found out that Nessie is likely to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exist. </a:t>
            </a:r>
            <a:r>
              <a:rPr lang="en-US" sz="2000" dirty="0">
                <a:latin typeface="Times New Roman" panose="02020603050405020304" pitchFamily="18" charset="0"/>
                <a:ea typeface="Calibri" panose="020F0502020204030204" pitchFamily="34" charset="0"/>
                <a:cs typeface="Times New Roman" panose="02020603050405020304" pitchFamily="18" charset="0"/>
              </a:rPr>
              <a:t>The hypothesis made at the beginning of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our work </a:t>
            </a:r>
            <a:r>
              <a:rPr lang="en-US" sz="2000" dirty="0">
                <a:latin typeface="Times New Roman" panose="02020603050405020304" pitchFamily="18" charset="0"/>
                <a:ea typeface="Calibri" panose="020F0502020204030204" pitchFamily="34" charset="0"/>
                <a:cs typeface="Times New Roman" panose="02020603050405020304" pitchFamily="18" charset="0"/>
              </a:rPr>
              <a:t>was confirmed. This is supported by the numerous eyewitness’s accounts, photographs, the authenticity of the last examination, the testimony of radar and sonar, geological features of the location of Loch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Ness. These </a:t>
            </a:r>
            <a:r>
              <a:rPr lang="en-US" sz="2000" dirty="0">
                <a:latin typeface="Times New Roman" panose="02020603050405020304" pitchFamily="18" charset="0"/>
                <a:ea typeface="Calibri" panose="020F0502020204030204" pitchFamily="34" charset="0"/>
                <a:cs typeface="Times New Roman" panose="02020603050405020304" pitchFamily="18" charset="0"/>
              </a:rPr>
              <a:t>facts cannot be a conclusive evidence of the hypothesis but they confirmed it indirectly.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descr="images.jpg"/>
          <p:cNvPicPr>
            <a:picLocks noChangeAspect="1"/>
          </p:cNvPicPr>
          <p:nvPr/>
        </p:nvPicPr>
        <p:blipFill>
          <a:blip r:embed="rId2" cstate="print"/>
          <a:stretch>
            <a:fillRect/>
          </a:stretch>
        </p:blipFill>
        <p:spPr>
          <a:xfrm>
            <a:off x="5610224" y="4142026"/>
            <a:ext cx="2495551" cy="1838325"/>
          </a:xfrm>
          <a:prstGeom prst="rect">
            <a:avLst/>
          </a:prstGeo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xmlns="" val="1112257764"/>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27</a:t>
            </a:fld>
            <a:endParaRPr lang="ru-RU" dirty="0"/>
          </a:p>
        </p:txBody>
      </p:sp>
      <p:sp>
        <p:nvSpPr>
          <p:cNvPr id="2" name="Прямоугольник 1"/>
          <p:cNvSpPr/>
          <p:nvPr/>
        </p:nvSpPr>
        <p:spPr>
          <a:xfrm>
            <a:off x="611560" y="548680"/>
            <a:ext cx="7162866" cy="3046988"/>
          </a:xfrm>
          <a:prstGeom prst="rect">
            <a:avLst/>
          </a:prstGeom>
        </p:spPr>
        <p:txBody>
          <a:bodyPr wrap="square">
            <a:spAutoFit/>
          </a:bodyPr>
          <a:lstStyle/>
          <a:p>
            <a:pPr algn="ctr"/>
            <a:endParaRPr lang="en-US" sz="4800" dirty="0" smtClean="0">
              <a:latin typeface="Times New Roman" panose="02020603050405020304" pitchFamily="18" charset="0"/>
              <a:cs typeface="Times New Roman" panose="02020603050405020304" pitchFamily="18" charset="0"/>
            </a:endParaRPr>
          </a:p>
          <a:p>
            <a:pPr algn="ctr"/>
            <a:endParaRPr lang="en-US" sz="4800" dirty="0">
              <a:latin typeface="Times New Roman" panose="02020603050405020304" pitchFamily="18" charset="0"/>
              <a:cs typeface="Times New Roman" panose="02020603050405020304" pitchFamily="18" charset="0"/>
            </a:endParaRPr>
          </a:p>
          <a:p>
            <a:pPr algn="ctr"/>
            <a:r>
              <a:rPr lang="en-US" sz="4800" dirty="0" smtClean="0">
                <a:latin typeface="Times New Roman" panose="02020603050405020304" pitchFamily="18" charset="0"/>
                <a:cs typeface="Times New Roman" panose="02020603050405020304" pitchFamily="18" charset="0"/>
              </a:rPr>
              <a:t>Thanks a lot for your attention!</a:t>
            </a:r>
            <a:endParaRPr lang="ru-RU" sz="4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260648"/>
            <a:ext cx="6390456"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71650708"/>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3</a:t>
            </a:fld>
            <a:endParaRPr lang="ru-RU" dirty="0"/>
          </a:p>
        </p:txBody>
      </p:sp>
      <p:sp>
        <p:nvSpPr>
          <p:cNvPr id="2" name="Прямоугольник 1"/>
          <p:cNvSpPr/>
          <p:nvPr/>
        </p:nvSpPr>
        <p:spPr>
          <a:xfrm>
            <a:off x="755576" y="692696"/>
            <a:ext cx="7128792" cy="3232167"/>
          </a:xfrm>
          <a:prstGeom prst="rect">
            <a:avLst/>
          </a:prstGeom>
        </p:spPr>
        <p:txBody>
          <a:bodyPr wrap="square">
            <a:spAutoFit/>
          </a:bodyPr>
          <a:lstStyle/>
          <a:p>
            <a:pPr>
              <a:lnSpc>
                <a:spcPct val="107000"/>
              </a:lnSpc>
              <a:spcAft>
                <a:spcPts val="8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Tasks:</a:t>
            </a:r>
            <a:endParaRPr lang="ru-RU"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a:latin typeface="Times New Roman" panose="02020603050405020304" pitchFamily="18" charset="0"/>
                <a:ea typeface="Calibri" panose="020F0502020204030204" pitchFamily="34" charset="0"/>
                <a:cs typeface="Times New Roman" panose="02020603050405020304" pitchFamily="18" charset="0"/>
              </a:rPr>
              <a:t>Studying of a special literature on this subject.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a:latin typeface="Times New Roman" panose="02020603050405020304" pitchFamily="18" charset="0"/>
                <a:ea typeface="Calibri" panose="020F0502020204030204" pitchFamily="34" charset="0"/>
                <a:cs typeface="Times New Roman" panose="02020603050405020304" pitchFamily="18" charset="0"/>
              </a:rPr>
              <a:t>To define what is Nessie.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a:latin typeface="Times New Roman" panose="02020603050405020304" pitchFamily="18" charset="0"/>
                <a:ea typeface="Calibri" panose="020F0502020204030204" pitchFamily="34" charset="0"/>
                <a:cs typeface="Times New Roman" panose="02020603050405020304" pitchFamily="18" charset="0"/>
              </a:rPr>
              <a:t>Clarify the possibility of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the existence </a:t>
            </a:r>
            <a:r>
              <a:rPr lang="en-US" sz="2800" dirty="0">
                <a:latin typeface="Times New Roman" panose="02020603050405020304" pitchFamily="18" charset="0"/>
                <a:ea typeface="Calibri" panose="020F0502020204030204" pitchFamily="34" charset="0"/>
                <a:cs typeface="Times New Roman" panose="02020603050405020304" pitchFamily="18" charset="0"/>
              </a:rPr>
              <a:t>of Nessie in lake Loch Ness.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10095944"/>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4</a:t>
            </a:fld>
            <a:endParaRPr lang="ru-RU" dirty="0"/>
          </a:p>
        </p:txBody>
      </p:sp>
      <p:sp>
        <p:nvSpPr>
          <p:cNvPr id="3" name="Прямоугольник 2"/>
          <p:cNvSpPr/>
          <p:nvPr/>
        </p:nvSpPr>
        <p:spPr>
          <a:xfrm>
            <a:off x="611560" y="692696"/>
            <a:ext cx="6246440" cy="4256806"/>
          </a:xfrm>
          <a:prstGeom prst="rect">
            <a:avLst/>
          </a:prstGeom>
        </p:spPr>
        <p:txBody>
          <a:bodyPr wrap="square">
            <a:spAutoFit/>
          </a:bodyPr>
          <a:lstStyle/>
          <a:p>
            <a:pPr>
              <a:lnSpc>
                <a:spcPct val="107000"/>
              </a:lnSpc>
              <a:spcAft>
                <a:spcPts val="80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Methods:</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a:latin typeface="Times New Roman" panose="02020603050405020304" pitchFamily="18" charset="0"/>
                <a:ea typeface="Calibri" panose="020F0502020204030204" pitchFamily="34" charset="0"/>
                <a:cs typeface="Times New Roman" panose="02020603050405020304" pitchFamily="18" charset="0"/>
              </a:rPr>
              <a:t>Studying of a special literature and other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sources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a:latin typeface="Times New Roman" panose="02020603050405020304" pitchFamily="18" charset="0"/>
                <a:ea typeface="Calibri" panose="020F0502020204030204" pitchFamily="34" charset="0"/>
                <a:cs typeface="Times New Roman" panose="02020603050405020304" pitchFamily="18" charset="0"/>
              </a:rPr>
              <a:t>The analysis of the received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information</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a:latin typeface="Times New Roman" panose="02020603050405020304" pitchFamily="18" charset="0"/>
                <a:ea typeface="Calibri" panose="020F0502020204030204" pitchFamily="34" charset="0"/>
                <a:cs typeface="Times New Roman" panose="02020603050405020304" pitchFamily="18" charset="0"/>
              </a:rPr>
              <a:t>Drawing up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questioning </a:t>
            </a:r>
            <a:r>
              <a:rPr lang="en-US" sz="2800" dirty="0" smtClean="0">
                <a:latin typeface="Times New Roman" panose="02020603050405020304" pitchFamily="18" charset="0"/>
                <a:cs typeface="Times New Roman" panose="02020603050405020304" pitchFamily="18" charset="0"/>
              </a:rPr>
              <a:t>and </a:t>
            </a:r>
            <a:r>
              <a:rPr lang="en-US" sz="2800" dirty="0">
                <a:latin typeface="Times New Roman" panose="02020603050405020304" pitchFamily="18" charset="0"/>
                <a:cs typeface="Times New Roman" panose="02020603050405020304" pitchFamily="18" charset="0"/>
              </a:rPr>
              <a:t>synthesizing the received </a:t>
            </a:r>
            <a:r>
              <a:rPr lang="en-US" sz="2800" dirty="0" smtClean="0">
                <a:latin typeface="Times New Roman" panose="02020603050405020304" pitchFamily="18" charset="0"/>
                <a:cs typeface="Times New Roman" panose="02020603050405020304" pitchFamily="18" charset="0"/>
              </a:rPr>
              <a:t>data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Wingdings" panose="05000000000000000000" pitchFamily="2" charset="2"/>
              <a:buChar char="Ø"/>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Generalization</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23919861"/>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5</a:t>
            </a:fld>
            <a:endParaRPr lang="ru-RU" dirty="0"/>
          </a:p>
        </p:txBody>
      </p:sp>
      <p:sp>
        <p:nvSpPr>
          <p:cNvPr id="2" name="Прямоугольник 1"/>
          <p:cNvSpPr/>
          <p:nvPr/>
        </p:nvSpPr>
        <p:spPr>
          <a:xfrm>
            <a:off x="107504" y="116632"/>
            <a:ext cx="6552728" cy="4995598"/>
          </a:xfrm>
          <a:prstGeom prst="rect">
            <a:avLst/>
          </a:prstGeom>
        </p:spPr>
        <p:txBody>
          <a:bodyPr wrap="square">
            <a:spAutoFit/>
          </a:bodyPr>
          <a:lstStyle/>
          <a:p>
            <a:pPr>
              <a:lnSpc>
                <a:spcPct val="107000"/>
              </a:lnSpc>
              <a:spcAft>
                <a:spcPts val="80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Geographical </a:t>
            </a:r>
            <a:r>
              <a:rPr 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reference:</a:t>
            </a:r>
            <a:endParaRPr lang="ru-RU"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ea typeface="Calibri" panose="020F0502020204030204" pitchFamily="34" charset="0"/>
              </a:rPr>
              <a:t>The territory of Scotland includes a northern third of the island Great Britain and adjacent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rPr>
              <a:t>islands - </a:t>
            </a:r>
            <a:r>
              <a:rPr lang="en-US" sz="24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the Hebrides, the Orkneys and the Shetlands. </a:t>
            </a:r>
            <a:endParaRPr lang="en-US" sz="2400" i="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i="1" dirty="0" smtClean="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lake Loch Ness</a:t>
            </a:r>
            <a:r>
              <a:rPr lang="en-US" sz="2400" dirty="0">
                <a:latin typeface="Times New Roman" panose="02020603050405020304" pitchFamily="18" charset="0"/>
                <a:cs typeface="Times New Roman" panose="02020603050405020304" pitchFamily="18" charset="0"/>
              </a:rPr>
              <a:t> is located in Scotland</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Loch Ness is quite deep (230m) and  big (65 sq. km). It is the lake of a glacial origin and it is located at a height of 16 meters above sea </a:t>
            </a:r>
            <a:r>
              <a:rPr lang="en-US" sz="2400" dirty="0" smtClean="0">
                <a:latin typeface="Times New Roman" panose="02020603050405020304" pitchFamily="18" charset="0"/>
                <a:cs typeface="Times New Roman" panose="02020603050405020304" pitchFamily="18" charset="0"/>
              </a:rPr>
              <a:t>level. Loch </a:t>
            </a:r>
            <a:r>
              <a:rPr lang="en-US" sz="2400" dirty="0">
                <a:latin typeface="Times New Roman" panose="02020603050405020304" pitchFamily="18" charset="0"/>
                <a:cs typeface="Times New Roman" panose="02020603050405020304" pitchFamily="18" charset="0"/>
              </a:rPr>
              <a:t>Ness is famous for its </a:t>
            </a:r>
            <a:r>
              <a:rPr lang="en-US" sz="2400" i="1" dirty="0">
                <a:latin typeface="Times New Roman" panose="02020603050405020304" pitchFamily="18" charset="0"/>
                <a:cs typeface="Times New Roman" panose="02020603050405020304" pitchFamily="18" charset="0"/>
              </a:rPr>
              <a:t>Loch Ness monster, </a:t>
            </a:r>
            <a:r>
              <a:rPr lang="en-US" sz="2400" dirty="0">
                <a:latin typeface="Times New Roman" panose="02020603050405020304" pitchFamily="18" charset="0"/>
                <a:cs typeface="Times New Roman" panose="02020603050405020304" pitchFamily="18" charset="0"/>
              </a:rPr>
              <a:t>also known as </a:t>
            </a:r>
            <a:r>
              <a:rPr lang="en-US" sz="2400" i="1" dirty="0">
                <a:latin typeface="Times New Roman" panose="02020603050405020304" pitchFamily="18" charset="0"/>
                <a:cs typeface="Times New Roman" panose="02020603050405020304" pitchFamily="18" charset="0"/>
              </a:rPr>
              <a:t>Nessie</a:t>
            </a:r>
            <a:r>
              <a:rPr lang="en-US" sz="2400" i="1" dirty="0"/>
              <a:t>. </a:t>
            </a:r>
            <a:endParaRPr lang="ru-RU" sz="2400" i="1" dirty="0"/>
          </a:p>
          <a:p>
            <a:endParaRPr lang="ru-RU" i="1" dirty="0"/>
          </a:p>
        </p:txBody>
      </p:sp>
      <p:pic>
        <p:nvPicPr>
          <p:cNvPr id="4" name="Рисунок 3" descr="http://im0-tub-by.yandex.net/i?id=3937c9cd24835efd87c4c23e7b01ece9-04-144&amp;n=2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3728" y="4612075"/>
            <a:ext cx="3819436" cy="1932806"/>
          </a:xfrm>
          <a:prstGeom prst="rect">
            <a:avLst/>
          </a:prstGeom>
          <a:noFill/>
          <a:ln>
            <a:noFill/>
          </a:ln>
        </p:spPr>
      </p:pic>
      <p:pic>
        <p:nvPicPr>
          <p:cNvPr id="6" name="Рисунок 5" descr="http://im0-tub-by.yandex.net/i?id=710673cb207598fc8376b07be5d683bb-03-144&amp;n=2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404664"/>
            <a:ext cx="2163251" cy="3024336"/>
          </a:xfrm>
          <a:prstGeom prst="rect">
            <a:avLst/>
          </a:prstGeom>
          <a:noFill/>
          <a:ln>
            <a:noFill/>
          </a:ln>
        </p:spPr>
      </p:pic>
    </p:spTree>
    <p:extLst>
      <p:ext uri="{BB962C8B-B14F-4D97-AF65-F5344CB8AC3E}">
        <p14:creationId xmlns:p14="http://schemas.microsoft.com/office/powerpoint/2010/main" xmlns="" val="1609899298"/>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6</a:t>
            </a:fld>
            <a:endParaRPr lang="ru-RU" dirty="0"/>
          </a:p>
        </p:txBody>
      </p:sp>
      <p:sp>
        <p:nvSpPr>
          <p:cNvPr id="2" name="Прямоугольник 1"/>
          <p:cNvSpPr/>
          <p:nvPr/>
        </p:nvSpPr>
        <p:spPr>
          <a:xfrm>
            <a:off x="539552" y="548680"/>
            <a:ext cx="6318448" cy="4678204"/>
          </a:xfrm>
          <a:prstGeom prst="rect">
            <a:avLst/>
          </a:prstGeom>
        </p:spPr>
        <p:txBody>
          <a:bodyPr wrap="square">
            <a:spAutoFit/>
          </a:bodyPr>
          <a:lstStyle/>
          <a:p>
            <a:r>
              <a:rPr lang="en-US" sz="3200" dirty="0">
                <a:solidFill>
                  <a:srgbClr val="FF0000"/>
                </a:solidFill>
              </a:rPr>
              <a:t>Nessie  is a monster </a:t>
            </a:r>
            <a:endParaRPr lang="ru-RU" sz="3200" dirty="0">
              <a:solidFill>
                <a:srgbClr val="FF0000"/>
              </a:solidFill>
            </a:endParaRPr>
          </a:p>
          <a:p>
            <a:endParaRPr lang="en-US" sz="2800" dirty="0">
              <a:solidFill>
                <a:srgbClr val="FF0000"/>
              </a:solidFill>
            </a:endParaRPr>
          </a:p>
          <a:p>
            <a:r>
              <a:rPr lang="en-US" sz="2800" dirty="0" smtClean="0">
                <a:solidFill>
                  <a:srgbClr val="FF0000"/>
                </a:solidFill>
              </a:rPr>
              <a:t> </a:t>
            </a:r>
            <a:r>
              <a:rPr lang="en-US" sz="2800" dirty="0">
                <a:solidFill>
                  <a:srgbClr val="FF0000"/>
                </a:solidFill>
              </a:rPr>
              <a:t>What is </a:t>
            </a:r>
            <a:r>
              <a:rPr lang="en-US" sz="2800" dirty="0" smtClean="0">
                <a:solidFill>
                  <a:srgbClr val="FF0000"/>
                </a:solidFill>
              </a:rPr>
              <a:t>Nessie?</a:t>
            </a:r>
          </a:p>
          <a:p>
            <a:endParaRPr lang="en-US" dirty="0" smtClean="0"/>
          </a:p>
          <a:p>
            <a:r>
              <a:rPr lang="en-US" sz="2400" dirty="0" smtClean="0">
                <a:latin typeface="Times New Roman" panose="02020603050405020304" pitchFamily="18" charset="0"/>
                <a:cs typeface="Times New Roman" panose="02020603050405020304" pitchFamily="18" charset="0"/>
              </a:rPr>
              <a:t>According </a:t>
            </a:r>
            <a:r>
              <a:rPr lang="en-US" sz="2400" dirty="0">
                <a:latin typeface="Times New Roman" panose="02020603050405020304" pitchFamily="18" charset="0"/>
                <a:cs typeface="Times New Roman" panose="02020603050405020304" pitchFamily="18" charset="0"/>
              </a:rPr>
              <a:t>to different data </a:t>
            </a:r>
            <a:r>
              <a:rPr lang="en-US" sz="2400" i="1" dirty="0">
                <a:latin typeface="Times New Roman" panose="02020603050405020304" pitchFamily="18" charset="0"/>
                <a:cs typeface="Times New Roman" panose="02020603050405020304" pitchFamily="18" charset="0"/>
              </a:rPr>
              <a:t>the Loch Ness monster looks </a:t>
            </a:r>
            <a:r>
              <a:rPr lang="en-US" sz="2400" i="1" dirty="0" smtClean="0">
                <a:latin typeface="Times New Roman" panose="02020603050405020304" pitchFamily="18" charset="0"/>
                <a:cs typeface="Times New Roman" panose="02020603050405020304" pitchFamily="18" charset="0"/>
              </a:rPr>
              <a:t>different.</a:t>
            </a:r>
            <a:r>
              <a:rPr lang="en-US" sz="2400" dirty="0" smtClean="0">
                <a:latin typeface="Times New Roman" panose="02020603050405020304" pitchFamily="18" charset="0"/>
                <a:cs typeface="Times New Roman" panose="02020603050405020304" pitchFamily="18" charset="0"/>
              </a:rPr>
              <a:t> Someone </a:t>
            </a:r>
            <a:r>
              <a:rPr lang="en-US" sz="2400" dirty="0">
                <a:latin typeface="Times New Roman" panose="02020603050405020304" pitchFamily="18" charset="0"/>
                <a:cs typeface="Times New Roman" panose="02020603050405020304" pitchFamily="18" charset="0"/>
              </a:rPr>
              <a:t>thinks it is similar to </a:t>
            </a:r>
            <a:r>
              <a:rPr lang="en-US" sz="2400" i="1" dirty="0">
                <a:latin typeface="Times New Roman" panose="02020603050405020304" pitchFamily="18" charset="0"/>
                <a:cs typeface="Times New Roman" panose="02020603050405020304" pitchFamily="18" charset="0"/>
              </a:rPr>
              <a:t>a </a:t>
            </a:r>
            <a:r>
              <a:rPr lang="en-US" sz="2400" i="1" dirty="0" smtClean="0">
                <a:latin typeface="Times New Roman" panose="02020603050405020304" pitchFamily="18" charset="0"/>
                <a:cs typeface="Times New Roman" panose="02020603050405020304" pitchFamily="18" charset="0"/>
              </a:rPr>
              <a:t>dinosaur</a:t>
            </a:r>
            <a:r>
              <a:rPr lang="en-US" sz="2400" dirty="0" smtClean="0">
                <a:latin typeface="Times New Roman" panose="02020603050405020304" pitchFamily="18" charset="0"/>
                <a:cs typeface="Times New Roman" panose="02020603050405020304" pitchFamily="18" charset="0"/>
              </a:rPr>
              <a:t>, someone  to </a:t>
            </a:r>
            <a:r>
              <a:rPr lang="en-US" sz="2400" i="1" dirty="0">
                <a:latin typeface="Times New Roman" panose="02020603050405020304" pitchFamily="18" charset="0"/>
                <a:cs typeface="Times New Roman" panose="02020603050405020304" pitchFamily="18" charset="0"/>
              </a:rPr>
              <a:t>a huge snake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someone </a:t>
            </a:r>
            <a:r>
              <a:rPr lang="en-US" sz="2400" dirty="0">
                <a:latin typeface="Times New Roman" panose="02020603050405020304" pitchFamily="18" charset="0"/>
                <a:cs typeface="Times New Roman" panose="02020603050405020304" pitchFamily="18" charset="0"/>
              </a:rPr>
              <a:t>to </a:t>
            </a:r>
            <a:r>
              <a:rPr lang="en-US" sz="2400" i="1" dirty="0">
                <a:latin typeface="Times New Roman" panose="02020603050405020304" pitchFamily="18" charset="0"/>
                <a:cs typeface="Times New Roman" panose="02020603050405020304" pitchFamily="18" charset="0"/>
              </a:rPr>
              <a:t>a huge lizard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Someone </a:t>
            </a:r>
            <a:r>
              <a:rPr lang="en-US" sz="2400" dirty="0">
                <a:latin typeface="Times New Roman" panose="02020603050405020304" pitchFamily="18" charset="0"/>
                <a:cs typeface="Times New Roman" panose="02020603050405020304" pitchFamily="18" charset="0"/>
              </a:rPr>
              <a:t>advances the idea that it is </a:t>
            </a:r>
            <a:r>
              <a:rPr lang="en-US" sz="2400" i="1" dirty="0">
                <a:latin typeface="Times New Roman" panose="02020603050405020304" pitchFamily="18" charset="0"/>
                <a:cs typeface="Times New Roman" panose="02020603050405020304" pitchFamily="18" charset="0"/>
              </a:rPr>
              <a:t>a huge crocodile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Those </a:t>
            </a:r>
            <a:r>
              <a:rPr lang="en-US" sz="2400" dirty="0">
                <a:latin typeface="Times New Roman" panose="02020603050405020304" pitchFamily="18" charset="0"/>
                <a:cs typeface="Times New Roman" panose="02020603050405020304" pitchFamily="18" charset="0"/>
              </a:rPr>
              <a:t>who believe in existence of the Loch Ness monster, consider that </a:t>
            </a:r>
            <a:r>
              <a:rPr lang="en-US" sz="2400" i="1" dirty="0">
                <a:latin typeface="Times New Roman" panose="02020603050405020304" pitchFamily="18" charset="0"/>
                <a:cs typeface="Times New Roman" panose="02020603050405020304" pitchFamily="18" charset="0"/>
              </a:rPr>
              <a:t>it is one of the survived  plesiosaur</a:t>
            </a:r>
            <a:r>
              <a:rPr lang="en-US"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pic>
        <p:nvPicPr>
          <p:cNvPr id="4" name="Рисунок 3" descr="images.jpg"/>
          <p:cNvPicPr>
            <a:picLocks noChangeAspect="1"/>
          </p:cNvPicPr>
          <p:nvPr/>
        </p:nvPicPr>
        <p:blipFill>
          <a:blip r:embed="rId2" cstate="print"/>
          <a:stretch>
            <a:fillRect/>
          </a:stretch>
        </p:blipFill>
        <p:spPr>
          <a:xfrm>
            <a:off x="6228184" y="4659315"/>
            <a:ext cx="2495551" cy="1838325"/>
          </a:xfrm>
          <a:prstGeom prst="rect">
            <a:avLst/>
          </a:prstGeom>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xmlns="" val="2914097916"/>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7</a:t>
            </a:fld>
            <a:endParaRPr lang="ru-RU" dirty="0"/>
          </a:p>
        </p:txBody>
      </p:sp>
      <p:sp>
        <p:nvSpPr>
          <p:cNvPr id="2" name="Прямоугольник 1"/>
          <p:cNvSpPr/>
          <p:nvPr/>
        </p:nvSpPr>
        <p:spPr>
          <a:xfrm>
            <a:off x="539552" y="548680"/>
            <a:ext cx="6318448" cy="461665"/>
          </a:xfrm>
          <a:prstGeom prst="rect">
            <a:avLst/>
          </a:prstGeom>
        </p:spPr>
        <p:txBody>
          <a:bodyPr wrap="square">
            <a:spAutoFit/>
          </a:bodyPr>
          <a:lstStyle/>
          <a:p>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95536" y="188640"/>
            <a:ext cx="7992888" cy="6647974"/>
          </a:xfrm>
          <a:prstGeom prst="rect">
            <a:avLst/>
          </a:prstGeom>
        </p:spPr>
        <p:txBody>
          <a:bodyPr wrap="square">
            <a:spAutoFit/>
          </a:bodyPr>
          <a:lstStyle/>
          <a:p>
            <a:r>
              <a:rPr lang="en-US" sz="2000" dirty="0" smtClean="0"/>
              <a:t>    </a:t>
            </a:r>
            <a:r>
              <a:rPr lang="en-US" sz="3200" dirty="0" smtClean="0">
                <a:solidFill>
                  <a:srgbClr val="FF0000"/>
                </a:solidFill>
              </a:rPr>
              <a:t>In </a:t>
            </a:r>
            <a:r>
              <a:rPr lang="en-US" sz="3200" dirty="0">
                <a:solidFill>
                  <a:srgbClr val="FF0000"/>
                </a:solidFill>
              </a:rPr>
              <a:t>the </a:t>
            </a:r>
            <a:r>
              <a:rPr lang="en-US" sz="3200" dirty="0" smtClean="0">
                <a:solidFill>
                  <a:srgbClr val="FF0000"/>
                </a:solidFill>
              </a:rPr>
              <a:t>footsteps </a:t>
            </a:r>
            <a:r>
              <a:rPr lang="en-US" sz="3200" dirty="0">
                <a:solidFill>
                  <a:srgbClr val="FF0000"/>
                </a:solidFill>
              </a:rPr>
              <a:t>of Nessie </a:t>
            </a:r>
            <a:endParaRPr lang="en-US" sz="3200" dirty="0">
              <a:solidFill>
                <a:srgbClr val="FF0000"/>
              </a:solidFill>
              <a:latin typeface="Times New Roman" panose="02020603050405020304" pitchFamily="18" charset="0"/>
            </a:endParaRPr>
          </a:p>
          <a:p>
            <a:endParaRPr lang="en-US" sz="2000" dirty="0" smtClean="0">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Ø"/>
            </a:pPr>
            <a:r>
              <a:rPr lang="en-US" sz="2000" dirty="0" smtClean="0">
                <a:latin typeface="Times New Roman" panose="02020603050405020304" pitchFamily="18" charset="0"/>
                <a:ea typeface="Calibri" panose="020F0502020204030204" pitchFamily="34" charset="0"/>
              </a:rPr>
              <a:t>People </a:t>
            </a:r>
            <a:r>
              <a:rPr lang="en-US" sz="2000" dirty="0">
                <a:latin typeface="Times New Roman" panose="02020603050405020304" pitchFamily="18" charset="0"/>
                <a:ea typeface="Calibri" panose="020F0502020204030204" pitchFamily="34" charset="0"/>
              </a:rPr>
              <a:t>of nearby settlements are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sure </a:t>
            </a:r>
            <a:r>
              <a:rPr lang="en-US" sz="2000" dirty="0" smtClean="0">
                <a:latin typeface="Times New Roman" panose="02020603050405020304" pitchFamily="18" charset="0"/>
                <a:cs typeface="Times New Roman" panose="02020603050405020304" pitchFamily="18" charset="0"/>
              </a:rPr>
              <a:t>that </a:t>
            </a:r>
            <a:r>
              <a:rPr lang="en-US" sz="2000" dirty="0">
                <a:latin typeface="Times New Roman" panose="02020603050405020304" pitchFamily="18" charset="0"/>
                <a:cs typeface="Times New Roman" panose="02020603050405020304" pitchFamily="18" charset="0"/>
              </a:rPr>
              <a:t>at the foot of a hill, limiting the </a:t>
            </a:r>
            <a:r>
              <a:rPr lang="en-US" sz="2000" dirty="0" smtClean="0">
                <a:latin typeface="Times New Roman" panose="02020603050405020304" pitchFamily="18" charset="0"/>
                <a:cs typeface="Times New Roman" panose="02020603050405020304" pitchFamily="18" charset="0"/>
              </a:rPr>
              <a:t>lake</a:t>
            </a:r>
            <a:r>
              <a:rPr lang="en-US" sz="2000" dirty="0" smtClean="0">
                <a:latin typeface="Times New Roman" panose="02020603050405020304" pitchFamily="18" charset="0"/>
              </a:rPr>
              <a:t>,</a:t>
            </a:r>
            <a:r>
              <a:rPr lang="en-US" sz="2000" dirty="0" smtClean="0">
                <a:latin typeface="Times New Roman" panose="02020603050405020304" pitchFamily="18" charset="0"/>
                <a:ea typeface="Calibri" panose="020F0502020204030204" pitchFamily="34" charset="0"/>
              </a:rPr>
              <a:t> </a:t>
            </a:r>
            <a:r>
              <a:rPr lang="en-US" sz="2000" dirty="0">
                <a:latin typeface="Times New Roman" panose="02020603050405020304" pitchFamily="18" charset="0"/>
                <a:ea typeface="Calibri" panose="020F0502020204030204" pitchFamily="34" charset="0"/>
              </a:rPr>
              <a:t>there are enormous underground </a:t>
            </a:r>
            <a:r>
              <a:rPr lang="en-US" sz="2000" dirty="0" smtClean="0">
                <a:latin typeface="Times New Roman" panose="02020603050405020304" pitchFamily="18" charset="0"/>
                <a:ea typeface="Calibri" panose="020F0502020204030204" pitchFamily="34" charset="0"/>
              </a:rPr>
              <a:t>labyrinths. </a:t>
            </a:r>
            <a:r>
              <a:rPr lang="en-US" sz="2000" dirty="0">
                <a:latin typeface="Times New Roman" panose="02020603050405020304" pitchFamily="18" charset="0"/>
                <a:cs typeface="Times New Roman" panose="02020603050405020304" pitchFamily="18" charset="0"/>
              </a:rPr>
              <a:t>Sceptics, </a:t>
            </a:r>
            <a:r>
              <a:rPr lang="en-US" sz="2000" dirty="0" smtClean="0">
                <a:latin typeface="Times New Roman" panose="02020603050405020304" pitchFamily="18" charset="0"/>
                <a:cs typeface="Times New Roman" panose="02020603050405020304" pitchFamily="18" charset="0"/>
              </a:rPr>
              <a:t>think that </a:t>
            </a:r>
            <a:r>
              <a:rPr lang="en-US" sz="2000" dirty="0">
                <a:latin typeface="Times New Roman" panose="02020603050405020304" pitchFamily="18" charset="0"/>
                <a:cs typeface="Times New Roman" panose="02020603050405020304" pitchFamily="18" charset="0"/>
              </a:rPr>
              <a:t>it is simply the </a:t>
            </a:r>
            <a:r>
              <a:rPr lang="en-US" sz="2000" dirty="0" smtClean="0">
                <a:latin typeface="Times New Roman" panose="02020603050405020304" pitchFamily="18" charset="0"/>
                <a:cs typeface="Times New Roman" panose="02020603050405020304" pitchFamily="18" charset="0"/>
              </a:rPr>
              <a:t>legend</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But, </a:t>
            </a:r>
            <a:r>
              <a:rPr lang="en-US" sz="2000" dirty="0">
                <a:latin typeface="Times New Roman" panose="02020603050405020304" pitchFamily="18" charset="0"/>
                <a:cs typeface="Times New Roman" panose="02020603050405020304" pitchFamily="18" charset="0"/>
              </a:rPr>
              <a:t>when </a:t>
            </a:r>
            <a:r>
              <a:rPr lang="en-US" sz="2000" dirty="0" smtClean="0">
                <a:latin typeface="Times New Roman" panose="02020603050405020304" pitchFamily="18" charset="0"/>
                <a:cs typeface="Times New Roman" panose="02020603050405020304" pitchFamily="18" charset="0"/>
              </a:rPr>
              <a:t>the devices examined </a:t>
            </a:r>
            <a:r>
              <a:rPr lang="en-US" sz="2000" dirty="0">
                <a:latin typeface="Times New Roman" panose="02020603050405020304" pitchFamily="18" charset="0"/>
                <a:cs typeface="Times New Roman" panose="02020603050405020304" pitchFamily="18" charset="0"/>
              </a:rPr>
              <a:t>the bottom and shores of the lake, </a:t>
            </a:r>
            <a:r>
              <a:rPr lang="en-US" sz="2000" dirty="0" smtClean="0">
                <a:latin typeface="Times New Roman" panose="02020603050405020304" pitchFamily="18" charset="0"/>
                <a:cs typeface="Times New Roman" panose="02020603050405020304" pitchFamily="18" charset="0"/>
              </a:rPr>
              <a:t>information </a:t>
            </a:r>
            <a:r>
              <a:rPr lang="en-US" sz="2000" dirty="0">
                <a:latin typeface="Times New Roman" panose="02020603050405020304" pitchFamily="18" charset="0"/>
                <a:cs typeface="Times New Roman" panose="02020603050405020304" pitchFamily="18" charset="0"/>
              </a:rPr>
              <a:t>was </a:t>
            </a:r>
            <a:r>
              <a:rPr lang="en-US" sz="2000" dirty="0" smtClean="0">
                <a:latin typeface="Times New Roman" panose="02020603050405020304" pitchFamily="18" charset="0"/>
                <a:cs typeface="Times New Roman" panose="02020603050405020304" pitchFamily="18" charset="0"/>
              </a:rPr>
              <a:t>confirmed. </a:t>
            </a:r>
          </a:p>
          <a:p>
            <a:pPr marL="342900" indent="-342900">
              <a:buFont typeface="Wingdings" panose="05000000000000000000" pitchFamily="2" charset="2"/>
              <a:buChar char="Ø"/>
            </a:pP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operation </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Deepscan</a:t>
            </a:r>
            <a:r>
              <a:rPr lang="ru-RU"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was also performed: Nessie was looked for with the help of  sonars</a:t>
            </a:r>
            <a:r>
              <a:rPr lang="en-U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1979 American </a:t>
            </a:r>
            <a:r>
              <a:rPr lang="en-US" sz="2000" dirty="0">
                <a:latin typeface="Times New Roman" panose="02020603050405020304" pitchFamily="18" charset="0"/>
                <a:cs typeface="Times New Roman" panose="02020603050405020304" pitchFamily="18" charset="0"/>
              </a:rPr>
              <a:t>Jolly demonstrated very sensitive sonar designed by </a:t>
            </a:r>
            <a:r>
              <a:rPr lang="en-US" sz="2000" dirty="0" smtClean="0">
                <a:latin typeface="Times New Roman" panose="02020603050405020304" pitchFamily="18" charset="0"/>
                <a:cs typeface="Times New Roman" panose="02020603050405020304" pitchFamily="18" charset="0"/>
              </a:rPr>
              <a:t>him, </a:t>
            </a:r>
            <a:r>
              <a:rPr lang="en-US" sz="2000" dirty="0">
                <a:latin typeface="Times New Roman" panose="02020603050405020304" pitchFamily="18" charset="0"/>
                <a:cs typeface="Times New Roman" panose="02020603050405020304" pitchFamily="18" charset="0"/>
              </a:rPr>
              <a:t>which </a:t>
            </a:r>
            <a:r>
              <a:rPr lang="en-US" sz="2000" dirty="0" smtClean="0">
                <a:latin typeface="Times New Roman" panose="02020603050405020304" pitchFamily="18" charset="0"/>
                <a:cs typeface="Times New Roman" panose="02020603050405020304" pitchFamily="18" charset="0"/>
              </a:rPr>
              <a:t>tests were </a:t>
            </a:r>
            <a:r>
              <a:rPr lang="en-US" sz="2000" dirty="0">
                <a:latin typeface="Times New Roman" panose="02020603050405020304" pitchFamily="18" charset="0"/>
                <a:cs typeface="Times New Roman" panose="02020603050405020304" pitchFamily="18" charset="0"/>
              </a:rPr>
              <a:t>carried out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lake Loch Ness. This sonar noted schools of fish well, but it  didn't find Nessie</a:t>
            </a:r>
            <a:r>
              <a:rPr lang="en-US" sz="2000" dirty="0" smtClean="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Grandiose </a:t>
            </a:r>
            <a:r>
              <a:rPr lang="en-US" sz="2000" dirty="0">
                <a:latin typeface="Times New Roman" panose="02020603050405020304" pitchFamily="18" charset="0"/>
                <a:cs typeface="Times New Roman" panose="02020603050405020304" pitchFamily="18" charset="0"/>
              </a:rPr>
              <a:t>attempts to reveal a secret of the well-known lake were made by the resident of London Adrian </a:t>
            </a:r>
            <a:r>
              <a:rPr lang="en-US" sz="2000" dirty="0" smtClean="0">
                <a:latin typeface="Times New Roman" panose="02020603050405020304" pitchFamily="18" charset="0"/>
                <a:cs typeface="Times New Roman" panose="02020603050405020304" pitchFamily="18" charset="0"/>
              </a:rPr>
              <a:t>Shine. </a:t>
            </a:r>
            <a:r>
              <a:rPr lang="en-US" sz="2000" dirty="0">
                <a:latin typeface="Times New Roman" panose="02020603050405020304" pitchFamily="18" charset="0"/>
                <a:cs typeface="Times New Roman" panose="02020603050405020304" pitchFamily="18" charset="0"/>
              </a:rPr>
              <a:t>He organized  the research of the lake by ten boats equipped with sonars. But because of the  bad weather  works were stopped.</a:t>
            </a:r>
            <a:endParaRPr lang="ru-RU"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ru-RU"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77227607"/>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8</a:t>
            </a:fld>
            <a:endParaRPr lang="ru-RU" dirty="0"/>
          </a:p>
        </p:txBody>
      </p:sp>
      <p:sp>
        <p:nvSpPr>
          <p:cNvPr id="2" name="Прямоугольник 1"/>
          <p:cNvSpPr/>
          <p:nvPr/>
        </p:nvSpPr>
        <p:spPr>
          <a:xfrm>
            <a:off x="539552" y="548680"/>
            <a:ext cx="6318448" cy="830997"/>
          </a:xfrm>
          <a:prstGeom prst="rect">
            <a:avLst/>
          </a:prstGeom>
        </p:spPr>
        <p:txBody>
          <a:bodyPr wrap="square">
            <a:spAutoFit/>
          </a:bodyPr>
          <a:lstStyle/>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260648"/>
            <a:ext cx="6390456"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39552" y="404664"/>
            <a:ext cx="5471303" cy="523220"/>
          </a:xfrm>
          <a:prstGeom prst="rect">
            <a:avLst/>
          </a:prstGeom>
        </p:spPr>
        <p:txBody>
          <a:bodyPr wrap="square">
            <a:spAutoFit/>
          </a:bodyPr>
          <a:lstStyle/>
          <a:p>
            <a:r>
              <a:rPr lang="en-US" sz="2800" dirty="0">
                <a:solidFill>
                  <a:srgbClr val="FF0000"/>
                </a:solidFill>
                <a:latin typeface="Times New Roman" panose="02020603050405020304" pitchFamily="18" charset="0"/>
                <a:ea typeface="Calibri" panose="020F0502020204030204" pitchFamily="34" charset="0"/>
              </a:rPr>
              <a:t>Proofs of </a:t>
            </a:r>
            <a:r>
              <a:rPr lang="en-US" sz="2800" dirty="0" smtClean="0">
                <a:solidFill>
                  <a:srgbClr val="FF0000"/>
                </a:solidFill>
                <a:latin typeface="Times New Roman" panose="02020603050405020304" pitchFamily="18" charset="0"/>
                <a:ea typeface="Calibri" panose="020F0502020204030204" pitchFamily="34" charset="0"/>
              </a:rPr>
              <a:t>the existence </a:t>
            </a:r>
            <a:r>
              <a:rPr lang="en-US" sz="2800" dirty="0">
                <a:solidFill>
                  <a:srgbClr val="FF0000"/>
                </a:solidFill>
                <a:latin typeface="Times New Roman" panose="02020603050405020304" pitchFamily="18" charset="0"/>
                <a:ea typeface="Calibri" panose="020F0502020204030204" pitchFamily="34" charset="0"/>
              </a:rPr>
              <a:t>of Nessie</a:t>
            </a:r>
            <a:endParaRPr lang="ru-RU" sz="2800" dirty="0">
              <a:solidFill>
                <a:srgbClr val="FF0000"/>
              </a:solidFill>
            </a:endParaRPr>
          </a:p>
        </p:txBody>
      </p:sp>
      <p:sp>
        <p:nvSpPr>
          <p:cNvPr id="6" name="Прямоугольник 5"/>
          <p:cNvSpPr/>
          <p:nvPr/>
        </p:nvSpPr>
        <p:spPr>
          <a:xfrm>
            <a:off x="383977" y="1006466"/>
            <a:ext cx="6318448" cy="3785652"/>
          </a:xfrm>
          <a:prstGeom prst="rect">
            <a:avLst/>
          </a:prstGeom>
        </p:spPr>
        <p:txBody>
          <a:bodyPr wrap="square">
            <a:spAutoFit/>
          </a:bodyPr>
          <a:lstStyle/>
          <a:p>
            <a:r>
              <a:rPr lang="en-US" sz="2400" dirty="0">
                <a:latin typeface="Times New Roman" panose="02020603050405020304" pitchFamily="18" charset="0"/>
                <a:ea typeface="Calibri" panose="020F0502020204030204" pitchFamily="34" charset="0"/>
              </a:rPr>
              <a:t>In 1960 even sceptics were convinced of </a:t>
            </a:r>
            <a:r>
              <a:rPr lang="en-US" sz="2400" dirty="0" smtClean="0">
                <a:latin typeface="Times New Roman" panose="02020603050405020304" pitchFamily="18" charset="0"/>
                <a:ea typeface="Calibri" panose="020F0502020204030204" pitchFamily="34" charset="0"/>
              </a:rPr>
              <a:t>the existence </a:t>
            </a:r>
            <a:r>
              <a:rPr lang="en-US" sz="2400" dirty="0">
                <a:latin typeface="Times New Roman" panose="02020603050405020304" pitchFamily="18" charset="0"/>
                <a:ea typeface="Calibri" panose="020F0502020204030204" pitchFamily="34" charset="0"/>
              </a:rPr>
              <a:t>of "Nessie".  During six days of perfectly organized search works the aviation engineer  Tim </a:t>
            </a:r>
            <a:r>
              <a:rPr lang="en-US" sz="2400" dirty="0" err="1">
                <a:latin typeface="Times New Roman" panose="02020603050405020304" pitchFamily="18" charset="0"/>
                <a:ea typeface="Calibri" panose="020F0502020204030204" pitchFamily="34" charset="0"/>
              </a:rPr>
              <a:t>Dinsdale</a:t>
            </a:r>
            <a:r>
              <a:rPr lang="en-US" sz="2400" dirty="0">
                <a:latin typeface="Times New Roman" panose="02020603050405020304" pitchFamily="18" charset="0"/>
                <a:ea typeface="Calibri" panose="020F0502020204030204" pitchFamily="34" charset="0"/>
              </a:rPr>
              <a:t> was able to observe the animal, which floats on the surface of the lake. </a:t>
            </a:r>
            <a:endParaRPr lang="en-US" sz="2400" dirty="0" smtClean="0">
              <a:latin typeface="Times New Roman" panose="02020603050405020304" pitchFamily="18" charset="0"/>
              <a:ea typeface="Calibri" panose="020F0502020204030204" pitchFamily="34" charset="0"/>
            </a:endParaRPr>
          </a:p>
          <a:p>
            <a:endParaRPr lang="en-US" sz="2400" dirty="0" smtClean="0">
              <a:latin typeface="Times New Roman" panose="02020603050405020304" pitchFamily="18" charset="0"/>
              <a:ea typeface="Calibri" panose="020F0502020204030204" pitchFamily="34" charset="0"/>
            </a:endParaRPr>
          </a:p>
          <a:p>
            <a:r>
              <a:rPr lang="en-US" sz="2400" dirty="0" err="1" smtClean="0">
                <a:latin typeface="Times New Roman" panose="02020603050405020304" pitchFamily="18" charset="0"/>
                <a:ea typeface="Calibri" panose="020F0502020204030204" pitchFamily="34" charset="0"/>
              </a:rPr>
              <a:t>Dinsdale</a:t>
            </a:r>
            <a:r>
              <a:rPr lang="en-US" sz="2400" dirty="0" smtClean="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photographed it on a 16-millimetric film. Records were subjected to a serious </a:t>
            </a:r>
            <a:r>
              <a:rPr lang="en-US" sz="2400" dirty="0" smtClean="0">
                <a:latin typeface="Times New Roman" panose="02020603050405020304" pitchFamily="18" charset="0"/>
                <a:ea typeface="Calibri" panose="020F0502020204030204" pitchFamily="34" charset="0"/>
              </a:rPr>
              <a:t>examination. </a:t>
            </a:r>
            <a:r>
              <a:rPr lang="en-US" sz="2400" dirty="0">
                <a:latin typeface="Times New Roman" panose="02020603050405020304" pitchFamily="18" charset="0"/>
                <a:ea typeface="Calibri" panose="020F0502020204030204" pitchFamily="34" charset="0"/>
              </a:rPr>
              <a:t>All experts confirmed that the film is </a:t>
            </a:r>
            <a:r>
              <a:rPr lang="en-US" sz="2400" dirty="0" smtClean="0">
                <a:latin typeface="Times New Roman" panose="02020603050405020304" pitchFamily="18" charset="0"/>
                <a:ea typeface="Calibri" panose="020F0502020204030204" pitchFamily="34" charset="0"/>
              </a:rPr>
              <a:t>original.</a:t>
            </a:r>
            <a:endParaRPr lang="ru-RU" sz="2400" dirty="0"/>
          </a:p>
        </p:txBody>
      </p:sp>
      <p:pic>
        <p:nvPicPr>
          <p:cNvPr id="2050" name="Picture 2" descr="Dinsda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28692" y="1006466"/>
            <a:ext cx="2160240" cy="192351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nibiru.at.ua/_nw/0/s4392130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8289" y="4870548"/>
            <a:ext cx="2880973" cy="1840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8261517"/>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barn(inVertical)">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913540F-8E3C-4BB1-9FA7-948867E2CB82}" type="slidenum">
              <a:rPr lang="ru-RU" smtClean="0"/>
              <a:pPr/>
              <a:t>9</a:t>
            </a:fld>
            <a:endParaRPr lang="ru-RU" dirty="0"/>
          </a:p>
        </p:txBody>
      </p:sp>
      <p:sp>
        <p:nvSpPr>
          <p:cNvPr id="2" name="Прямоугольник 1"/>
          <p:cNvSpPr/>
          <p:nvPr/>
        </p:nvSpPr>
        <p:spPr>
          <a:xfrm>
            <a:off x="539552" y="548680"/>
            <a:ext cx="6318448" cy="830997"/>
          </a:xfrm>
          <a:prstGeom prst="rect">
            <a:avLst/>
          </a:prstGeom>
        </p:spPr>
        <p:txBody>
          <a:bodyPr wrap="square">
            <a:spAutoFit/>
          </a:bodyPr>
          <a:lstStyle/>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67544" y="287416"/>
            <a:ext cx="6390456"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1520" y="404664"/>
            <a:ext cx="5759335" cy="1384995"/>
          </a:xfrm>
          <a:prstGeom prst="rect">
            <a:avLst/>
          </a:prstGeom>
        </p:spPr>
        <p:txBody>
          <a:bodyPr wrap="square">
            <a:spAutoFit/>
          </a:bodyPr>
          <a:lstStyle/>
          <a:p>
            <a:endParaRPr lang="en-US" sz="2800" dirty="0" smtClean="0">
              <a:latin typeface="Times New Roman" panose="02020603050405020304" pitchFamily="18" charset="0"/>
            </a:endParaRPr>
          </a:p>
          <a:p>
            <a:r>
              <a:rPr lang="en-US" sz="2800" dirty="0" smtClean="0">
                <a:latin typeface="Times New Roman" panose="02020603050405020304" pitchFamily="18" charset="0"/>
              </a:rPr>
              <a:t>Photos that are made </a:t>
            </a:r>
            <a:r>
              <a:rPr lang="en-US" sz="2800" dirty="0">
                <a:latin typeface="Times New Roman" panose="02020603050405020304" pitchFamily="18" charset="0"/>
                <a:ea typeface="Calibri" panose="020F0502020204030204" pitchFamily="34" charset="0"/>
              </a:rPr>
              <a:t>on a 16-millimetric film</a:t>
            </a:r>
            <a:endParaRPr lang="ru-RU" sz="2800" dirty="0">
              <a:solidFill>
                <a:srgbClr val="FF0000"/>
              </a:solidFill>
            </a:endParaRPr>
          </a:p>
        </p:txBody>
      </p:sp>
      <p:pic>
        <p:nvPicPr>
          <p:cNvPr id="1026" name="Picture 2" descr="Чудовище из Шотландии KitaClub - лучший портал для девочек!"/>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1" y="2996951"/>
            <a:ext cx="4824536" cy="327033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Фотография Несси сделанная Томом Динсдэйлом в 1960 году - 28 Июня 2012 - Нибиру"/>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5" y="991820"/>
            <a:ext cx="3810000" cy="2457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8068292"/>
      </p:ext>
    </p:extLst>
  </p:cSld>
  <p:clrMapOvr>
    <a:masterClrMapping/>
  </p:clrMapOvr>
  <p:transition advClick="0" advTm="1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arn(inVertical)">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1518</TotalTime>
  <Words>1325</Words>
  <Application>Microsoft Office PowerPoint</Application>
  <PresentationFormat>Экран (4:3)</PresentationFormat>
  <Paragraphs>220</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Сектор</vt:lpstr>
      <vt:lpstr>   SEE «Secondary school № 27»  «Mysterious Scotland:  Loch Ness monster – fact or fiction»</vt:lpstr>
      <vt:lpstr>Слайд 2</vt:lpstr>
      <vt:lpstr>Слайд 3</vt:lpstr>
      <vt:lpstr>Слайд 4</vt:lpstr>
      <vt:lpstr>Слайд 5</vt:lpstr>
      <vt:lpstr>Слайд 6</vt:lpstr>
      <vt:lpstr>Слайд 7</vt:lpstr>
      <vt:lpstr>Слайд 8</vt:lpstr>
      <vt:lpstr>Слайд 9</vt:lpstr>
      <vt:lpstr>Слайд 10</vt:lpstr>
      <vt:lpstr>"flipper, head and upper body"</vt:lpstr>
      <vt:lpstr>Слайд 12</vt:lpstr>
      <vt:lpstr>Слайд 13</vt:lpstr>
      <vt:lpstr>Слайд 14</vt:lpstr>
      <vt:lpstr>Слайд 15</vt:lpstr>
      <vt:lpstr>Слайд 16</vt:lpstr>
      <vt:lpstr>Some believe that the      amateur photos in 1951 shows a giant creature with three humps on their backs</vt:lpstr>
      <vt:lpstr>   Perhaps "Nessie" is one of the most ancient creatures, related elazmozavram. Sea monster is still unexplained phenomenon</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Loch Ness monster</dc:title>
  <dc:creator>Knyazev</dc:creator>
  <cp:lastModifiedBy>Алёна</cp:lastModifiedBy>
  <cp:revision>101</cp:revision>
  <dcterms:created xsi:type="dcterms:W3CDTF">2012-02-25T10:41:10Z</dcterms:created>
  <dcterms:modified xsi:type="dcterms:W3CDTF">2014-11-27T12:33:22Z</dcterms:modified>
</cp:coreProperties>
</file>