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30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303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3" r:id="rId29"/>
    <p:sldId id="287" r:id="rId30"/>
    <p:sldId id="288" r:id="rId31"/>
    <p:sldId id="284" r:id="rId32"/>
    <p:sldId id="286" r:id="rId33"/>
    <p:sldId id="285" r:id="rId34"/>
    <p:sldId id="289" r:id="rId35"/>
    <p:sldId id="305" r:id="rId36"/>
    <p:sldId id="291" r:id="rId37"/>
    <p:sldId id="292" r:id="rId38"/>
    <p:sldId id="293" r:id="rId39"/>
    <p:sldId id="294" r:id="rId40"/>
    <p:sldId id="295" r:id="rId41"/>
    <p:sldId id="296" r:id="rId42"/>
    <p:sldId id="298" r:id="rId43"/>
    <p:sldId id="299" r:id="rId44"/>
    <p:sldId id="302" r:id="rId45"/>
    <p:sldId id="306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600FF"/>
    <a:srgbClr val="008000"/>
    <a:srgbClr val="009999"/>
    <a:srgbClr val="FF3399"/>
    <a:srgbClr val="A50021"/>
    <a:srgbClr val="FF66FF"/>
    <a:srgbClr val="FF6600"/>
    <a:srgbClr val="00FFFF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289" autoAdjust="0"/>
    <p:restoredTop sz="99392" autoAdjust="0"/>
  </p:normalViewPr>
  <p:slideViewPr>
    <p:cSldViewPr>
      <p:cViewPr varScale="1">
        <p:scale>
          <a:sx n="69" d="100"/>
          <a:sy n="69" d="100"/>
        </p:scale>
        <p:origin x="-130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7481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9ED5-3BA1-4FF1-A51E-45C0D1939129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D99B-5BE3-41E4-8ABD-895858FC2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9ED5-3BA1-4FF1-A51E-45C0D1939129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D99B-5BE3-41E4-8ABD-895858FC2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9ED5-3BA1-4FF1-A51E-45C0D1939129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D99B-5BE3-41E4-8ABD-895858FC2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9ED5-3BA1-4FF1-A51E-45C0D1939129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D99B-5BE3-41E4-8ABD-895858FC2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9ED5-3BA1-4FF1-A51E-45C0D1939129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D99B-5BE3-41E4-8ABD-895858FC2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9ED5-3BA1-4FF1-A51E-45C0D1939129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D99B-5BE3-41E4-8ABD-895858FC2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9ED5-3BA1-4FF1-A51E-45C0D1939129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D99B-5BE3-41E4-8ABD-895858FC2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9ED5-3BA1-4FF1-A51E-45C0D1939129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D99B-5BE3-41E4-8ABD-895858FC2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9ED5-3BA1-4FF1-A51E-45C0D1939129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D99B-5BE3-41E4-8ABD-895858FC2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9ED5-3BA1-4FF1-A51E-45C0D1939129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D99B-5BE3-41E4-8ABD-895858FC2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9ED5-3BA1-4FF1-A51E-45C0D1939129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D99B-5BE3-41E4-8ABD-895858FC2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9ED5-3BA1-4FF1-A51E-45C0D1939129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D99B-5BE3-41E4-8ABD-895858FC2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9ED5-3BA1-4FF1-A51E-45C0D1939129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261D99B-5BE3-41E4-8ABD-895858FC28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9ED5-3BA1-4FF1-A51E-45C0D1939129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D99B-5BE3-41E4-8ABD-895858FC2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9ED5-3BA1-4FF1-A51E-45C0D1939129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D99B-5BE3-41E4-8ABD-895858FC2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9ED5-3BA1-4FF1-A51E-45C0D1939129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D99B-5BE3-41E4-8ABD-895858FC2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9ED5-3BA1-4FF1-A51E-45C0D1939129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D99B-5BE3-41E4-8ABD-895858FC2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9ED5-3BA1-4FF1-A51E-45C0D1939129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D99B-5BE3-41E4-8ABD-895858FC2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9ED5-3BA1-4FF1-A51E-45C0D1939129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D99B-5BE3-41E4-8ABD-895858FC2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9ED5-3BA1-4FF1-A51E-45C0D1939129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D99B-5BE3-41E4-8ABD-895858FC2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9ED5-3BA1-4FF1-A51E-45C0D1939129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D99B-5BE3-41E4-8ABD-895858FC2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9ED5-3BA1-4FF1-A51E-45C0D1939129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D99B-5BE3-41E4-8ABD-895858FC2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99ED5-3BA1-4FF1-A51E-45C0D1939129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1D99B-5BE3-41E4-8ABD-895858FC2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299ED5-3BA1-4FF1-A51E-45C0D1939129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61D99B-5BE3-41E4-8ABD-895858FC28B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18" Type="http://schemas.openxmlformats.org/officeDocument/2006/relationships/image" Target="../media/image51.jpeg"/><Relationship Id="rId3" Type="http://schemas.openxmlformats.org/officeDocument/2006/relationships/image" Target="../media/image36.gif"/><Relationship Id="rId7" Type="http://schemas.openxmlformats.org/officeDocument/2006/relationships/image" Target="../media/image40.jpeg"/><Relationship Id="rId12" Type="http://schemas.openxmlformats.org/officeDocument/2006/relationships/image" Target="../media/image45.gif"/><Relationship Id="rId17" Type="http://schemas.openxmlformats.org/officeDocument/2006/relationships/image" Target="../media/image50.jpeg"/><Relationship Id="rId2" Type="http://schemas.openxmlformats.org/officeDocument/2006/relationships/image" Target="../media/image35.jpeg"/><Relationship Id="rId16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eg"/><Relationship Id="rId11" Type="http://schemas.openxmlformats.org/officeDocument/2006/relationships/image" Target="../media/image44.png"/><Relationship Id="rId5" Type="http://schemas.openxmlformats.org/officeDocument/2006/relationships/image" Target="../media/image38.jpeg"/><Relationship Id="rId15" Type="http://schemas.openxmlformats.org/officeDocument/2006/relationships/image" Target="../media/image48.gif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3.jpeg"/><Relationship Id="rId18" Type="http://schemas.openxmlformats.org/officeDocument/2006/relationships/image" Target="../media/image68.jpeg"/><Relationship Id="rId3" Type="http://schemas.openxmlformats.org/officeDocument/2006/relationships/image" Target="../media/image53.jpeg"/><Relationship Id="rId21" Type="http://schemas.openxmlformats.org/officeDocument/2006/relationships/image" Target="../media/image71.jpeg"/><Relationship Id="rId7" Type="http://schemas.openxmlformats.org/officeDocument/2006/relationships/image" Target="../media/image57.jpeg"/><Relationship Id="rId12" Type="http://schemas.openxmlformats.org/officeDocument/2006/relationships/image" Target="../media/image62.jpeg"/><Relationship Id="rId17" Type="http://schemas.openxmlformats.org/officeDocument/2006/relationships/image" Target="../media/image67.jpeg"/><Relationship Id="rId25" Type="http://schemas.openxmlformats.org/officeDocument/2006/relationships/image" Target="../media/image75.jpeg"/><Relationship Id="rId2" Type="http://schemas.openxmlformats.org/officeDocument/2006/relationships/image" Target="../media/image52.jpeg"/><Relationship Id="rId16" Type="http://schemas.openxmlformats.org/officeDocument/2006/relationships/image" Target="../media/image66.jpeg"/><Relationship Id="rId20" Type="http://schemas.openxmlformats.org/officeDocument/2006/relationships/image" Target="../media/image7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24" Type="http://schemas.openxmlformats.org/officeDocument/2006/relationships/image" Target="../media/image74.jpeg"/><Relationship Id="rId5" Type="http://schemas.openxmlformats.org/officeDocument/2006/relationships/image" Target="../media/image55.jpeg"/><Relationship Id="rId15" Type="http://schemas.openxmlformats.org/officeDocument/2006/relationships/image" Target="../media/image65.jpeg"/><Relationship Id="rId23" Type="http://schemas.openxmlformats.org/officeDocument/2006/relationships/image" Target="../media/image73.jpeg"/><Relationship Id="rId10" Type="http://schemas.openxmlformats.org/officeDocument/2006/relationships/image" Target="../media/image60.jpeg"/><Relationship Id="rId19" Type="http://schemas.openxmlformats.org/officeDocument/2006/relationships/image" Target="../media/image69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Relationship Id="rId14" Type="http://schemas.openxmlformats.org/officeDocument/2006/relationships/image" Target="../media/image64.jpeg"/><Relationship Id="rId22" Type="http://schemas.openxmlformats.org/officeDocument/2006/relationships/image" Target="../media/image7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3.jpeg"/><Relationship Id="rId4" Type="http://schemas.openxmlformats.org/officeDocument/2006/relationships/image" Target="../media/image8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gif"/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8.gif"/><Relationship Id="rId5" Type="http://schemas.openxmlformats.org/officeDocument/2006/relationships/image" Target="../media/image87.gif"/><Relationship Id="rId4" Type="http://schemas.openxmlformats.org/officeDocument/2006/relationships/image" Target="../media/image8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gif"/><Relationship Id="rId2" Type="http://schemas.openxmlformats.org/officeDocument/2006/relationships/image" Target="../media/image89.gi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5.pn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13" Type="http://schemas.openxmlformats.org/officeDocument/2006/relationships/image" Target="../media/image108.jpeg"/><Relationship Id="rId3" Type="http://schemas.openxmlformats.org/officeDocument/2006/relationships/image" Target="../media/image98.jpeg"/><Relationship Id="rId7" Type="http://schemas.openxmlformats.org/officeDocument/2006/relationships/image" Target="../media/image102.jpeg"/><Relationship Id="rId12" Type="http://schemas.openxmlformats.org/officeDocument/2006/relationships/image" Target="../media/image107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eg"/><Relationship Id="rId11" Type="http://schemas.openxmlformats.org/officeDocument/2006/relationships/image" Target="../media/image106.jpeg"/><Relationship Id="rId5" Type="http://schemas.openxmlformats.org/officeDocument/2006/relationships/image" Target="../media/image100.jpeg"/><Relationship Id="rId10" Type="http://schemas.openxmlformats.org/officeDocument/2006/relationships/image" Target="../media/image105.jpeg"/><Relationship Id="rId4" Type="http://schemas.openxmlformats.org/officeDocument/2006/relationships/image" Target="../media/image99.jpeg"/><Relationship Id="rId9" Type="http://schemas.openxmlformats.org/officeDocument/2006/relationships/image" Target="../media/image10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jpeg"/><Relationship Id="rId3" Type="http://schemas.openxmlformats.org/officeDocument/2006/relationships/image" Target="../media/image114.gif"/><Relationship Id="rId7" Type="http://schemas.openxmlformats.org/officeDocument/2006/relationships/image" Target="../media/image117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jpeg"/><Relationship Id="rId5" Type="http://schemas.openxmlformats.org/officeDocument/2006/relationships/image" Target="../media/image116.jpeg"/><Relationship Id="rId4" Type="http://schemas.openxmlformats.org/officeDocument/2006/relationships/image" Target="../media/image115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gif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4.gif"/><Relationship Id="rId4" Type="http://schemas.openxmlformats.org/officeDocument/2006/relationships/image" Target="../media/image1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gi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gif"/><Relationship Id="rId2" Type="http://schemas.openxmlformats.org/officeDocument/2006/relationships/image" Target="../media/image12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9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1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jpeg"/><Relationship Id="rId3" Type="http://schemas.openxmlformats.org/officeDocument/2006/relationships/image" Target="../media/image133.jpeg"/><Relationship Id="rId7" Type="http://schemas.openxmlformats.org/officeDocument/2006/relationships/image" Target="../media/image137.jpe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6.jpeg"/><Relationship Id="rId11" Type="http://schemas.openxmlformats.org/officeDocument/2006/relationships/image" Target="../media/image83.jpeg"/><Relationship Id="rId5" Type="http://schemas.openxmlformats.org/officeDocument/2006/relationships/image" Target="../media/image135.jpeg"/><Relationship Id="rId10" Type="http://schemas.openxmlformats.org/officeDocument/2006/relationships/image" Target="../media/image140.png"/><Relationship Id="rId4" Type="http://schemas.openxmlformats.org/officeDocument/2006/relationships/image" Target="../media/image134.jpeg"/><Relationship Id="rId9" Type="http://schemas.openxmlformats.org/officeDocument/2006/relationships/image" Target="../media/image139.gi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jpeg"/><Relationship Id="rId3" Type="http://schemas.openxmlformats.org/officeDocument/2006/relationships/image" Target="../media/image142.jpeg"/><Relationship Id="rId7" Type="http://schemas.openxmlformats.org/officeDocument/2006/relationships/image" Target="../media/image146.pn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5.jpeg"/><Relationship Id="rId11" Type="http://schemas.openxmlformats.org/officeDocument/2006/relationships/image" Target="../media/image150.gif"/><Relationship Id="rId5" Type="http://schemas.openxmlformats.org/officeDocument/2006/relationships/image" Target="../media/image144.jpeg"/><Relationship Id="rId10" Type="http://schemas.openxmlformats.org/officeDocument/2006/relationships/image" Target="../media/image149.gif"/><Relationship Id="rId4" Type="http://schemas.openxmlformats.org/officeDocument/2006/relationships/image" Target="../media/image143.jpeg"/><Relationship Id="rId9" Type="http://schemas.openxmlformats.org/officeDocument/2006/relationships/image" Target="../media/image148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jpeg"/><Relationship Id="rId3" Type="http://schemas.openxmlformats.org/officeDocument/2006/relationships/image" Target="../media/image152.jpeg"/><Relationship Id="rId7" Type="http://schemas.openxmlformats.org/officeDocument/2006/relationships/image" Target="../media/image155.jpeg"/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4.jpeg"/><Relationship Id="rId11" Type="http://schemas.openxmlformats.org/officeDocument/2006/relationships/image" Target="../media/image159.gif"/><Relationship Id="rId5" Type="http://schemas.openxmlformats.org/officeDocument/2006/relationships/image" Target="../media/image153.jpeg"/><Relationship Id="rId10" Type="http://schemas.openxmlformats.org/officeDocument/2006/relationships/image" Target="../media/image158.gif"/><Relationship Id="rId4" Type="http://schemas.openxmlformats.org/officeDocument/2006/relationships/image" Target="../media/image146.png"/><Relationship Id="rId9" Type="http://schemas.openxmlformats.org/officeDocument/2006/relationships/image" Target="../media/image157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160.jpeg"/><Relationship Id="rId7" Type="http://schemas.openxmlformats.org/officeDocument/2006/relationships/image" Target="../media/image154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3.jpeg"/><Relationship Id="rId5" Type="http://schemas.openxmlformats.org/officeDocument/2006/relationships/image" Target="../media/image162.jpeg"/><Relationship Id="rId10" Type="http://schemas.openxmlformats.org/officeDocument/2006/relationships/image" Target="../media/image165.jpeg"/><Relationship Id="rId4" Type="http://schemas.openxmlformats.org/officeDocument/2006/relationships/image" Target="../media/image161.jpeg"/><Relationship Id="rId9" Type="http://schemas.openxmlformats.org/officeDocument/2006/relationships/image" Target="../media/image164.gi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gif"/><Relationship Id="rId3" Type="http://schemas.openxmlformats.org/officeDocument/2006/relationships/image" Target="../media/image167.jpeg"/><Relationship Id="rId7" Type="http://schemas.openxmlformats.org/officeDocument/2006/relationships/image" Target="../media/image171.jpeg"/><Relationship Id="rId2" Type="http://schemas.openxmlformats.org/officeDocument/2006/relationships/image" Target="../media/image166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0.jpeg"/><Relationship Id="rId5" Type="http://schemas.openxmlformats.org/officeDocument/2006/relationships/image" Target="../media/image169.jpeg"/><Relationship Id="rId4" Type="http://schemas.openxmlformats.org/officeDocument/2006/relationships/image" Target="../media/image168.jpeg"/><Relationship Id="rId9" Type="http://schemas.openxmlformats.org/officeDocument/2006/relationships/image" Target="../media/image150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jpeg"/><Relationship Id="rId7" Type="http://schemas.openxmlformats.org/officeDocument/2006/relationships/image" Target="../media/image108.jpeg"/><Relationship Id="rId2" Type="http://schemas.openxmlformats.org/officeDocument/2006/relationships/image" Target="../media/image173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7.jpeg"/><Relationship Id="rId5" Type="http://schemas.openxmlformats.org/officeDocument/2006/relationships/image" Target="../media/image176.jpeg"/><Relationship Id="rId4" Type="http://schemas.openxmlformats.org/officeDocument/2006/relationships/image" Target="../media/image17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gi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jpeg"/><Relationship Id="rId3" Type="http://schemas.openxmlformats.org/officeDocument/2006/relationships/image" Target="../media/image180.jpeg"/><Relationship Id="rId7" Type="http://schemas.openxmlformats.org/officeDocument/2006/relationships/image" Target="../media/image184.gif"/><Relationship Id="rId2" Type="http://schemas.openxmlformats.org/officeDocument/2006/relationships/image" Target="../media/image17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3.jpeg"/><Relationship Id="rId5" Type="http://schemas.openxmlformats.org/officeDocument/2006/relationships/image" Target="../media/image182.jpeg"/><Relationship Id="rId4" Type="http://schemas.openxmlformats.org/officeDocument/2006/relationships/image" Target="../media/image18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gi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C:\Users\Пользователь\AppData\Local\Microsoft\Windows\Temporary Internet Files\Content.Word\Рисунок (7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571744"/>
            <a:ext cx="3143272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285728"/>
            <a:ext cx="8501122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КГУ «Многопрофильная школа-лицей №3 имени А.С. Пушкина»</a:t>
            </a:r>
          </a:p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Музыкально-дидактические 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игры.</a:t>
            </a:r>
            <a:endParaRPr lang="ru-RU" sz="44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«Музыкальные </a:t>
            </a:r>
            <a:r>
              <a:rPr lang="ru-RU" sz="4400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занимашки</a:t>
            </a:r>
            <a:r>
              <a:rPr lang="ru-RU" sz="4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Сухова Елена Александровна</a:t>
            </a: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 музыки</a:t>
            </a:r>
          </a:p>
          <a:p>
            <a:pPr algn="ctr"/>
            <a:endParaRPr lang="ru-RU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Казахстан</a:t>
            </a:r>
          </a:p>
          <a:p>
            <a:pPr algn="ctr"/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г.Степногорск</a:t>
            </a:r>
            <a:endParaRPr lang="ru-RU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meto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428736"/>
            <a:ext cx="1395379" cy="13573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43956" cy="200024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accent1"/>
                </a:solidFill>
              </a:rPr>
              <a:t>                         </a:t>
            </a:r>
            <a:r>
              <a:rPr lang="ru-RU" sz="2200" b="1" dirty="0" smtClean="0">
                <a:solidFill>
                  <a:srgbClr val="FF3399"/>
                </a:solidFill>
              </a:rPr>
              <a:t>7</a:t>
            </a:r>
            <a:r>
              <a:rPr lang="ru-RU" sz="2200" dirty="0" smtClean="0">
                <a:solidFill>
                  <a:srgbClr val="FF3399"/>
                </a:solidFill>
              </a:rPr>
              <a:t>.</a:t>
            </a:r>
            <a:r>
              <a:rPr lang="ru-RU" sz="2200" b="1" dirty="0" smtClean="0">
                <a:solidFill>
                  <a:srgbClr val="FF0066"/>
                </a:solidFill>
              </a:rPr>
              <a:t>Музыкально- математическая задачка.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Нужно решить примеры, но правильно музыкально ответить. Например: 1 солист, 2 дуэт, три- трио.  Решить пример,   по ответам найти букву  и собрать по порядку.</a:t>
            </a:r>
            <a:r>
              <a:rPr lang="ru-RU" sz="2000" dirty="0" smtClean="0">
                <a:solidFill>
                  <a:srgbClr val="00FFFF"/>
                </a:solidFill>
              </a:rPr>
              <a:t/>
            </a:r>
            <a:br>
              <a:rPr lang="ru-RU" sz="2000" dirty="0" smtClean="0">
                <a:solidFill>
                  <a:srgbClr val="00FFFF"/>
                </a:solidFill>
              </a:rPr>
            </a:br>
            <a:endParaRPr lang="ru-RU" dirty="0">
              <a:solidFill>
                <a:srgbClr val="00FF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4786322"/>
            <a:ext cx="5715040" cy="197166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7+3-5=                9-2-1=            2+7-8=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1+3+6=               8-4-2=             3+3+5=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7-4+1=                3+6-1=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1+4+2=               10- 5-2=</a:t>
            </a: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1785926"/>
            <a:ext cx="31432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B98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1.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E4005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43702" y="2143116"/>
            <a:ext cx="142876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72002C"/>
                </a:solidFill>
                <a:latin typeface="Times New Roman"/>
                <a:ea typeface="Calibri"/>
                <a:cs typeface="Times New Roman"/>
              </a:rPr>
              <a:t>   11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. </a:t>
            </a:r>
            <a:r>
              <a:rPr lang="ru-RU" sz="2800" b="1" dirty="0" smtClean="0">
                <a:solidFill>
                  <a:srgbClr val="00439E"/>
                </a:solidFill>
                <a:latin typeface="Times New Roman"/>
                <a:ea typeface="Calibri"/>
                <a:cs typeface="Times New Roman"/>
              </a:rPr>
              <a:t>З</a:t>
            </a:r>
            <a:endParaRPr lang="ru-RU" sz="1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857496"/>
            <a:ext cx="2857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4005E"/>
                </a:solidFill>
                <a:latin typeface="Times New Roman"/>
                <a:ea typeface="Calibri"/>
              </a:rPr>
              <a:t>6.</a:t>
            </a:r>
            <a:r>
              <a:rPr lang="ru-RU" sz="2800" b="1" dirty="0" smtClean="0">
                <a:solidFill>
                  <a:srgbClr val="00B050"/>
                </a:solidFill>
                <a:latin typeface="Times New Roman"/>
                <a:ea typeface="Calibri"/>
              </a:rPr>
              <a:t>Т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2714620"/>
            <a:ext cx="2643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5597"/>
                </a:solidFill>
                <a:latin typeface="Times New Roman"/>
                <a:ea typeface="Calibri"/>
                <a:cs typeface="Times New Roman"/>
              </a:rPr>
              <a:t>     </a:t>
            </a:r>
            <a:r>
              <a:rPr lang="ru-RU" sz="2800" b="1" dirty="0" smtClean="0">
                <a:solidFill>
                  <a:srgbClr val="FF5597"/>
                </a:solidFill>
                <a:latin typeface="Times New Roman"/>
                <a:ea typeface="Calibri"/>
                <a:cs typeface="Times New Roman"/>
              </a:rPr>
              <a:t>5.</a:t>
            </a:r>
            <a:r>
              <a:rPr lang="ru-RU" sz="2800" b="1" dirty="0" smtClean="0">
                <a:solidFill>
                  <a:srgbClr val="00833B"/>
                </a:solidFill>
                <a:latin typeface="Times New Roman"/>
                <a:ea typeface="Calibri"/>
                <a:cs typeface="Times New Roman"/>
              </a:rPr>
              <a:t>10.</a:t>
            </a:r>
            <a:r>
              <a:rPr lang="ru-RU" sz="28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928934"/>
            <a:ext cx="1812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3.</a:t>
            </a:r>
            <a:r>
              <a:rPr lang="ru-RU" sz="2800" b="1" dirty="0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Р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2214554"/>
            <a:ext cx="1643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439E"/>
                </a:solidFill>
                <a:latin typeface="Times New Roman"/>
                <a:ea typeface="Calibri"/>
              </a:rPr>
              <a:t>             </a:t>
            </a:r>
            <a:r>
              <a:rPr lang="ru-RU" sz="2800" b="1" dirty="0" smtClean="0">
                <a:solidFill>
                  <a:srgbClr val="00439E"/>
                </a:solidFill>
                <a:latin typeface="Times New Roman"/>
                <a:ea typeface="Calibri"/>
              </a:rPr>
              <a:t>2</a:t>
            </a:r>
            <a:r>
              <a:rPr lang="ru-RU" sz="2800" b="1" dirty="0" smtClean="0">
                <a:latin typeface="Times New Roman"/>
                <a:ea typeface="Calibri"/>
              </a:rPr>
              <a:t>.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Calibri"/>
              </a:rPr>
              <a:t>О</a:t>
            </a: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3500438"/>
            <a:ext cx="1714512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E80061"/>
                </a:solidFill>
                <a:latin typeface="Times New Roman"/>
                <a:ea typeface="Calibri"/>
                <a:cs typeface="Times New Roman"/>
              </a:rPr>
              <a:t>9.</a:t>
            </a:r>
            <a:r>
              <a:rPr lang="ru-RU" sz="2800" b="1" dirty="0" smtClean="0">
                <a:solidFill>
                  <a:srgbClr val="87BAFF"/>
                </a:solidFill>
                <a:latin typeface="Times New Roman"/>
                <a:ea typeface="Calibri"/>
                <a:cs typeface="Times New Roman"/>
              </a:rPr>
              <a:t>Б    </a:t>
            </a:r>
            <a:r>
              <a:rPr lang="ru-RU" sz="2000" b="1" dirty="0" smtClean="0">
                <a:solidFill>
                  <a:srgbClr val="87BAFF"/>
                </a:solidFill>
                <a:latin typeface="Times New Roman"/>
                <a:ea typeface="Calibri"/>
                <a:cs typeface="Times New Roman"/>
              </a:rPr>
              <a:t>                                 </a:t>
            </a:r>
            <a:endParaRPr lang="ru-RU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72330" y="3500438"/>
            <a:ext cx="1357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</a:rPr>
              <a:t>8.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Calibri"/>
              </a:rPr>
              <a:t>О</a:t>
            </a:r>
            <a:endParaRPr lang="ru-RU" sz="2400" dirty="0"/>
          </a:p>
        </p:txBody>
      </p:sp>
      <p:pic>
        <p:nvPicPr>
          <p:cNvPr id="12" name="Рисунок 11" descr="3459489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19" y="4214818"/>
            <a:ext cx="1488285" cy="1785942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857364"/>
            <a:ext cx="7221170" cy="40005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42976" y="5143512"/>
            <a:ext cx="6143668" cy="628648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786742" cy="50004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9900"/>
                </a:solidFill>
                <a:latin typeface="Monotype Corsiva" pitchFamily="66" charset="0"/>
              </a:rPr>
              <a:t>                              </a:t>
            </a:r>
            <a:r>
              <a:rPr lang="ru-RU" sz="2400" dirty="0" smtClean="0">
                <a:solidFill>
                  <a:srgbClr val="FF3399"/>
                </a:solidFill>
                <a:latin typeface="Monotype Corsiva" pitchFamily="66" charset="0"/>
              </a:rPr>
              <a:t>8.</a:t>
            </a:r>
            <a:r>
              <a:rPr lang="ru-RU" sz="2400" b="1" dirty="0" smtClean="0">
                <a:solidFill>
                  <a:srgbClr val="FF3399"/>
                </a:solidFill>
                <a:latin typeface="Monotype Corsiva" pitchFamily="66" charset="0"/>
              </a:rPr>
              <a:t>«</a:t>
            </a:r>
            <a:r>
              <a:rPr lang="ru-RU" sz="2400" b="1" dirty="0" smtClean="0">
                <a:solidFill>
                  <a:srgbClr val="D60093"/>
                </a:solidFill>
                <a:latin typeface="Monotype Corsiva" pitchFamily="66" charset="0"/>
              </a:rPr>
              <a:t>Музыкальные пары».</a:t>
            </a:r>
            <a:endParaRPr lang="ru-RU" sz="2400" b="1" dirty="0">
              <a:solidFill>
                <a:srgbClr val="D60093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14356"/>
            <a:ext cx="8786874" cy="58579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D60093"/>
                </a:solidFill>
              </a:rPr>
              <a:t>       </a:t>
            </a:r>
            <a:r>
              <a:rPr lang="ru-RU" sz="2000" b="1" dirty="0" smtClean="0">
                <a:solidFill>
                  <a:srgbClr val="FF0000"/>
                </a:solidFill>
              </a:rPr>
              <a:t>Объедините слова в пары и объясните принцип подбора:</a:t>
            </a:r>
          </a:p>
          <a:p>
            <a:pPr>
              <a:buNone/>
            </a:pPr>
            <a:endParaRPr lang="ru-RU" sz="20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00FF"/>
                </a:solidFill>
              </a:rPr>
              <a:t>а) смычок, педаль, песня, скрипка, голос, рояль.</a:t>
            </a:r>
            <a:endParaRPr lang="ru-RU" sz="2000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00FF"/>
                </a:solidFill>
              </a:rPr>
              <a:t>б) виолончель, флейта, литавры, труба, гобой, барабан, тромбон, контрабас.</a:t>
            </a:r>
            <a:endParaRPr lang="ru-RU" sz="2000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00FF"/>
                </a:solidFill>
              </a:rPr>
              <a:t>в) баритон, альт, тенор, сопрано, дискант, контральто.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  <a:r>
              <a:rPr lang="ru-RU" sz="1800" b="1" dirty="0" smtClean="0">
                <a:solidFill>
                  <a:srgbClr val="009999"/>
                </a:solidFill>
              </a:rPr>
              <a:t>Распределите фамилии известных композиторов и художников в две группы: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Глинка,    Мусоргский,   Васнецов,  </a:t>
            </a:r>
            <a:r>
              <a:rPr lang="ru-RU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Билибин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 Шопен,  Чайковский,      Мендельсон, Суриков, Левитан, Рахманинов.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  <a:p>
            <a:pPr>
              <a:buNone/>
            </a:pPr>
            <a:r>
              <a:rPr lang="ru-RU" sz="1800" b="1" dirty="0" smtClean="0"/>
              <a:t>                   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                     </a:t>
            </a:r>
          </a:p>
          <a:p>
            <a:pPr>
              <a:buNone/>
            </a:pPr>
            <a:r>
              <a:rPr lang="ru-RU" sz="1800" b="1" dirty="0" smtClean="0"/>
              <a:t>                                    </a:t>
            </a:r>
            <a:r>
              <a:rPr lang="ru-RU" sz="1800" b="1" dirty="0" smtClean="0">
                <a:solidFill>
                  <a:srgbClr val="0000FF"/>
                </a:solidFill>
              </a:rPr>
              <a:t>Композиторы       </a:t>
            </a:r>
            <a:r>
              <a:rPr lang="ru-RU" sz="1800" b="1" dirty="0" smtClean="0">
                <a:solidFill>
                  <a:srgbClr val="FFFF00"/>
                </a:solidFill>
              </a:rPr>
              <a:t>                                           Художники</a:t>
            </a:r>
            <a:endParaRPr lang="ru-RU" sz="18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pPr>
              <a:buNone/>
            </a:pPr>
            <a:r>
              <a:rPr lang="ru-RU" sz="1800" b="1" dirty="0" smtClean="0"/>
              <a:t>                                                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3900486" y="5457836"/>
            <a:ext cx="62864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086724" cy="92867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2060"/>
                </a:solidFill>
              </a:rPr>
              <a:t>                    </a:t>
            </a:r>
            <a:r>
              <a:rPr lang="ru-RU" sz="3100" i="1" dirty="0" smtClean="0">
                <a:solidFill>
                  <a:srgbClr val="A50021"/>
                </a:solidFill>
              </a:rPr>
              <a:t>9</a:t>
            </a:r>
            <a:r>
              <a:rPr lang="ru-RU" sz="3200" i="1" dirty="0" smtClean="0">
                <a:solidFill>
                  <a:srgbClr val="A50021"/>
                </a:solidFill>
              </a:rPr>
              <a:t>.</a:t>
            </a:r>
            <a:r>
              <a:rPr lang="ru-RU" sz="3200" b="1" i="1" dirty="0" smtClean="0">
                <a:solidFill>
                  <a:srgbClr val="A50021"/>
                </a:solidFill>
                <a:latin typeface="Monotype Corsiva" pitchFamily="66" charset="0"/>
                <a:ea typeface="Batang" pitchFamily="18" charset="-127"/>
              </a:rPr>
              <a:t>Струнные инструменты.</a:t>
            </a:r>
            <a:br>
              <a:rPr lang="ru-RU" sz="3200" b="1" i="1" dirty="0" smtClean="0">
                <a:solidFill>
                  <a:srgbClr val="A50021"/>
                </a:solidFill>
                <a:latin typeface="Monotype Corsiva" pitchFamily="66" charset="0"/>
                <a:ea typeface="Batang" pitchFamily="18" charset="-127"/>
              </a:rPr>
            </a:br>
            <a:endParaRPr lang="ru-RU" sz="3200" b="1" i="1" dirty="0">
              <a:solidFill>
                <a:srgbClr val="A50021"/>
              </a:solidFill>
              <a:latin typeface="Monotype Corsiva" pitchFamily="66" charset="0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8858312" cy="5357850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      Назовите , сколько струн имеют музыкальные инструменты:</a:t>
            </a:r>
          </a:p>
          <a:p>
            <a:pPr>
              <a:buNone/>
            </a:pPr>
            <a:r>
              <a:rPr lang="ru-RU" sz="3600" dirty="0" smtClean="0">
                <a:solidFill>
                  <a:srgbClr val="0000FF"/>
                </a:solidFill>
                <a:latin typeface="Sylfaen" pitchFamily="18" charset="0"/>
              </a:rPr>
              <a:t>  </a:t>
            </a:r>
            <a:r>
              <a:rPr lang="ru-RU" sz="3600" i="1" dirty="0" smtClean="0">
                <a:solidFill>
                  <a:srgbClr val="0000FF"/>
                </a:solidFill>
                <a:latin typeface="Sylfaen" pitchFamily="18" charset="0"/>
              </a:rPr>
              <a:t>Скрипка                                       Арфа</a:t>
            </a:r>
            <a:endParaRPr lang="ru-RU" sz="3600" b="1" i="1" dirty="0" smtClean="0">
              <a:solidFill>
                <a:srgbClr val="0000FF"/>
              </a:solidFill>
              <a:latin typeface="Sylfaen" pitchFamily="18" charset="0"/>
            </a:endParaRPr>
          </a:p>
          <a:p>
            <a:pPr>
              <a:buNone/>
            </a:pPr>
            <a:r>
              <a:rPr lang="ru-RU" sz="3600" i="1" dirty="0" smtClean="0">
                <a:solidFill>
                  <a:srgbClr val="0000FF"/>
                </a:solidFill>
                <a:latin typeface="Sylfaen" pitchFamily="18" charset="0"/>
              </a:rPr>
              <a:t>Домра                                          </a:t>
            </a:r>
            <a:r>
              <a:rPr lang="ru-RU" sz="3600" i="1" dirty="0" err="1" smtClean="0">
                <a:solidFill>
                  <a:srgbClr val="0000FF"/>
                </a:solidFill>
                <a:latin typeface="Sylfaen" pitchFamily="18" charset="0"/>
              </a:rPr>
              <a:t>Кобыз</a:t>
            </a:r>
            <a:endParaRPr lang="ru-RU" sz="3600" b="1" i="1" dirty="0" smtClean="0">
              <a:solidFill>
                <a:srgbClr val="0000FF"/>
              </a:solidFill>
              <a:latin typeface="Sylfaen" pitchFamily="18" charset="0"/>
            </a:endParaRPr>
          </a:p>
          <a:p>
            <a:pPr>
              <a:buNone/>
            </a:pPr>
            <a:r>
              <a:rPr lang="ru-RU" sz="3600" i="1" dirty="0" smtClean="0">
                <a:solidFill>
                  <a:srgbClr val="0000FF"/>
                </a:solidFill>
                <a:latin typeface="Sylfaen" pitchFamily="18" charset="0"/>
              </a:rPr>
              <a:t>  Балалайка                                   </a:t>
            </a:r>
            <a:r>
              <a:rPr lang="ru-RU" sz="3600" i="1" dirty="0" err="1" smtClean="0">
                <a:solidFill>
                  <a:srgbClr val="0000FF"/>
                </a:solidFill>
                <a:latin typeface="Sylfaen" pitchFamily="18" charset="0"/>
              </a:rPr>
              <a:t>Жетыген</a:t>
            </a:r>
            <a:endParaRPr lang="ru-RU" sz="3600" b="1" i="1" dirty="0" smtClean="0">
              <a:solidFill>
                <a:srgbClr val="0000FF"/>
              </a:solidFill>
              <a:latin typeface="Sylfaen" pitchFamily="18" charset="0"/>
            </a:endParaRPr>
          </a:p>
          <a:p>
            <a:pPr>
              <a:buNone/>
            </a:pPr>
            <a:r>
              <a:rPr lang="ru-RU" sz="3600" i="1" dirty="0" smtClean="0">
                <a:solidFill>
                  <a:srgbClr val="0000FF"/>
                </a:solidFill>
                <a:latin typeface="Sylfaen" pitchFamily="18" charset="0"/>
              </a:rPr>
              <a:t> Гитара                                        Бандура                                </a:t>
            </a:r>
            <a:endParaRPr lang="ru-RU" sz="3600" b="1" i="1" dirty="0" smtClean="0">
              <a:solidFill>
                <a:srgbClr val="0000FF"/>
              </a:solidFill>
              <a:latin typeface="Sylfaen" pitchFamily="18" charset="0"/>
            </a:endParaRPr>
          </a:p>
          <a:p>
            <a:pPr>
              <a:buNone/>
            </a:pPr>
            <a:r>
              <a:rPr lang="ru-RU" sz="3600" i="1" dirty="0" smtClean="0">
                <a:solidFill>
                  <a:srgbClr val="0000FF"/>
                </a:solidFill>
                <a:latin typeface="Sylfaen" pitchFamily="18" charset="0"/>
              </a:rPr>
              <a:t>Виолончель                                </a:t>
            </a:r>
            <a:r>
              <a:rPr lang="ru-RU" sz="3600" i="1" dirty="0" err="1" smtClean="0">
                <a:solidFill>
                  <a:srgbClr val="0000FF"/>
                </a:solidFill>
                <a:latin typeface="Sylfaen" pitchFamily="18" charset="0"/>
              </a:rPr>
              <a:t>Кобыз</a:t>
            </a:r>
            <a:endParaRPr lang="ru-RU" sz="3600" b="1" i="1" dirty="0" smtClean="0">
              <a:solidFill>
                <a:srgbClr val="0000FF"/>
              </a:solidFill>
              <a:latin typeface="Sylfaen" pitchFamily="18" charset="0"/>
            </a:endParaRPr>
          </a:p>
          <a:p>
            <a:pPr>
              <a:buNone/>
            </a:pPr>
            <a:r>
              <a:rPr lang="ru-RU" sz="3600" i="1" dirty="0" smtClean="0">
                <a:solidFill>
                  <a:srgbClr val="0000FF"/>
                </a:solidFill>
                <a:latin typeface="Sylfaen" pitchFamily="18" charset="0"/>
              </a:rPr>
              <a:t>   Альт                                         Мандолина</a:t>
            </a:r>
            <a:endParaRPr lang="ru-RU" sz="3600" b="1" i="1" dirty="0" smtClean="0">
              <a:solidFill>
                <a:srgbClr val="0000FF"/>
              </a:solidFill>
              <a:latin typeface="Sylfaen" pitchFamily="18" charset="0"/>
            </a:endParaRPr>
          </a:p>
          <a:p>
            <a:pPr>
              <a:buNone/>
            </a:pP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Рисунок 3" descr="193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68" y="5429264"/>
            <a:ext cx="1453840" cy="1166948"/>
          </a:xfrm>
          <a:prstGeom prst="rect">
            <a:avLst/>
          </a:prstGeom>
        </p:spPr>
      </p:pic>
      <p:pic>
        <p:nvPicPr>
          <p:cNvPr id="7" name="Рисунок 6" descr="iw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1571612"/>
            <a:ext cx="3000396" cy="3643338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143932" cy="1170010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             10.Кроссворд.</a:t>
            </a:r>
            <a:r>
              <a:rPr lang="ru-RU" sz="4400" i="1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4400" i="1" dirty="0" smtClean="0">
                <a:latin typeface="Calibri"/>
                <a:ea typeface="Calibri"/>
                <a:cs typeface="Times New Roman"/>
              </a:rPr>
            </a:br>
            <a:endParaRPr lang="ru-RU" sz="4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42918"/>
            <a:ext cx="4757774" cy="1595438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latin typeface="Monotype Corsiva" pitchFamily="66" charset="0"/>
              </a:rPr>
              <a:t>Отгадав все слова,  у вас должно получится ключевое слово, а именно: приятное на слух, согласованное звучание несколько музыкальных звуков.</a:t>
            </a:r>
          </a:p>
          <a:p>
            <a:endParaRPr lang="ru-RU" sz="2800" dirty="0"/>
          </a:p>
        </p:txBody>
      </p:sp>
      <p:grpSp>
        <p:nvGrpSpPr>
          <p:cNvPr id="69" name="Группа 68"/>
          <p:cNvGrpSpPr/>
          <p:nvPr/>
        </p:nvGrpSpPr>
        <p:grpSpPr>
          <a:xfrm>
            <a:off x="1000100" y="3000372"/>
            <a:ext cx="6215106" cy="3571900"/>
            <a:chOff x="785786" y="2428868"/>
            <a:chExt cx="7072362" cy="428628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85786" y="2428868"/>
              <a:ext cx="785818" cy="28575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1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072330" y="2428868"/>
              <a:ext cx="785818" cy="28575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2"/>
                  </a:solidFill>
                </a:rPr>
                <a:t>9</a:t>
              </a:r>
              <a:endParaRPr lang="ru-RU" dirty="0">
                <a:solidFill>
                  <a:schemeClr val="bg2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286512" y="2428868"/>
              <a:ext cx="785818" cy="28575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2"/>
                  </a:solidFill>
                </a:rPr>
                <a:t>8</a:t>
              </a:r>
              <a:endParaRPr lang="ru-RU" dirty="0">
                <a:solidFill>
                  <a:schemeClr val="bg2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500694" y="2428868"/>
              <a:ext cx="785818" cy="28575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2"/>
                  </a:solidFill>
                </a:rPr>
                <a:t>7</a:t>
              </a:r>
              <a:endParaRPr lang="ru-RU" dirty="0">
                <a:solidFill>
                  <a:schemeClr val="bg2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714876" y="2428868"/>
              <a:ext cx="785818" cy="28575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2"/>
                  </a:solidFill>
                </a:rPr>
                <a:t>6</a:t>
              </a:r>
              <a:endParaRPr lang="ru-RU" dirty="0">
                <a:solidFill>
                  <a:schemeClr val="bg2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929058" y="2428868"/>
              <a:ext cx="785818" cy="28575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2"/>
                  </a:solidFill>
                </a:rPr>
                <a:t>5</a:t>
              </a:r>
              <a:endParaRPr lang="ru-RU" dirty="0">
                <a:solidFill>
                  <a:schemeClr val="bg2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143240" y="2428868"/>
              <a:ext cx="785818" cy="28575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2"/>
                  </a:solidFill>
                </a:rPr>
                <a:t>4</a:t>
              </a:r>
              <a:endParaRPr lang="ru-RU" dirty="0">
                <a:solidFill>
                  <a:schemeClr val="bg2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357422" y="2428868"/>
              <a:ext cx="785818" cy="28575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3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571604" y="2428868"/>
              <a:ext cx="785818" cy="28575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2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85786" y="2714620"/>
              <a:ext cx="785818" cy="57150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571604" y="2714620"/>
              <a:ext cx="785818" cy="57150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357422" y="2714620"/>
              <a:ext cx="785818" cy="57150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143240" y="2714620"/>
              <a:ext cx="785818" cy="57150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929058" y="2714620"/>
              <a:ext cx="785818" cy="57150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714876" y="2714620"/>
              <a:ext cx="785818" cy="57150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500694" y="2714620"/>
              <a:ext cx="785818" cy="57150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6286512" y="2714620"/>
              <a:ext cx="785818" cy="57150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7072330" y="2714620"/>
              <a:ext cx="785818" cy="57150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85786" y="3286124"/>
              <a:ext cx="785818" cy="57150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85786" y="3857628"/>
              <a:ext cx="785818" cy="57150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785786" y="4429132"/>
              <a:ext cx="785818" cy="57150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785786" y="5000636"/>
              <a:ext cx="785818" cy="57150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85786" y="5572140"/>
              <a:ext cx="785818" cy="57150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571604" y="3286124"/>
              <a:ext cx="785818" cy="571504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571604" y="3857628"/>
              <a:ext cx="785818" cy="571504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571604" y="4429132"/>
              <a:ext cx="785818" cy="571504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571604" y="5000636"/>
              <a:ext cx="785818" cy="571504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357422" y="3286124"/>
              <a:ext cx="785818" cy="571504"/>
            </a:xfrm>
            <a:prstGeom prst="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357422" y="3857628"/>
              <a:ext cx="785818" cy="571504"/>
            </a:xfrm>
            <a:prstGeom prst="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2357422" y="5000636"/>
              <a:ext cx="785818" cy="571504"/>
            </a:xfrm>
            <a:prstGeom prst="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2357422" y="4429132"/>
              <a:ext cx="785818" cy="571504"/>
            </a:xfrm>
            <a:prstGeom prst="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143240" y="3286124"/>
              <a:ext cx="785818" cy="571504"/>
            </a:xfrm>
            <a:prstGeom prst="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143240" y="3857628"/>
              <a:ext cx="785818" cy="571504"/>
            </a:xfrm>
            <a:prstGeom prst="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143240" y="4429132"/>
              <a:ext cx="785818" cy="571504"/>
            </a:xfrm>
            <a:prstGeom prst="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3143240" y="5000636"/>
              <a:ext cx="785818" cy="571504"/>
            </a:xfrm>
            <a:prstGeom prst="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143240" y="5572140"/>
              <a:ext cx="785818" cy="571504"/>
            </a:xfrm>
            <a:prstGeom prst="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143240" y="6143644"/>
              <a:ext cx="785818" cy="571504"/>
            </a:xfrm>
            <a:prstGeom prst="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 descr="images.jpeggg.jpe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7356" y="5857892"/>
              <a:ext cx="1047750" cy="749300"/>
            </a:xfrm>
            <a:prstGeom prst="rect">
              <a:avLst/>
            </a:prstGeom>
          </p:spPr>
        </p:pic>
        <p:sp>
          <p:nvSpPr>
            <p:cNvPr id="44" name="Прямоугольник 43"/>
            <p:cNvSpPr/>
            <p:nvPr/>
          </p:nvSpPr>
          <p:spPr>
            <a:xfrm>
              <a:off x="3929058" y="3286124"/>
              <a:ext cx="785818" cy="571504"/>
            </a:xfrm>
            <a:prstGeom prst="rect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929058" y="3857628"/>
              <a:ext cx="785818" cy="571504"/>
            </a:xfrm>
            <a:prstGeom prst="rect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3929058" y="4429132"/>
              <a:ext cx="785818" cy="571504"/>
            </a:xfrm>
            <a:prstGeom prst="rect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929058" y="5000636"/>
              <a:ext cx="785818" cy="571504"/>
            </a:xfrm>
            <a:prstGeom prst="rect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929058" y="5572140"/>
              <a:ext cx="785818" cy="571504"/>
            </a:xfrm>
            <a:prstGeom prst="rect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3929058" y="6143644"/>
              <a:ext cx="785818" cy="571504"/>
            </a:xfrm>
            <a:prstGeom prst="rect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4714876" y="6143644"/>
              <a:ext cx="785818" cy="57150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4714876" y="5572140"/>
              <a:ext cx="785818" cy="57150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4714876" y="5000636"/>
              <a:ext cx="785818" cy="57150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4714876" y="4429132"/>
              <a:ext cx="785818" cy="57150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4714876" y="3857628"/>
              <a:ext cx="785818" cy="57150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4714876" y="3286124"/>
              <a:ext cx="785818" cy="57150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5500694" y="4429132"/>
              <a:ext cx="785818" cy="571504"/>
            </a:xfrm>
            <a:prstGeom prst="rect">
              <a:avLst/>
            </a:prstGeom>
            <a:solidFill>
              <a:srgbClr val="FF99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5500694" y="3857628"/>
              <a:ext cx="785818" cy="571504"/>
            </a:xfrm>
            <a:prstGeom prst="rect">
              <a:avLst/>
            </a:prstGeom>
            <a:solidFill>
              <a:srgbClr val="FF99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5500694" y="3286124"/>
              <a:ext cx="785818" cy="571504"/>
            </a:xfrm>
            <a:prstGeom prst="rect">
              <a:avLst/>
            </a:prstGeom>
            <a:solidFill>
              <a:srgbClr val="FF99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6286512" y="4429132"/>
              <a:ext cx="785818" cy="571504"/>
            </a:xfrm>
            <a:prstGeom prst="rect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6286512" y="3857628"/>
              <a:ext cx="785818" cy="571504"/>
            </a:xfrm>
            <a:prstGeom prst="rect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6286512" y="3286124"/>
              <a:ext cx="785818" cy="571504"/>
            </a:xfrm>
            <a:prstGeom prst="rect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7072330" y="3286124"/>
              <a:ext cx="785818" cy="571504"/>
            </a:xfrm>
            <a:prstGeom prst="rect">
              <a:avLst/>
            </a:prstGeom>
            <a:solidFill>
              <a:srgbClr val="CC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7072330" y="5572140"/>
              <a:ext cx="785818" cy="571504"/>
            </a:xfrm>
            <a:prstGeom prst="rect">
              <a:avLst/>
            </a:prstGeom>
            <a:solidFill>
              <a:srgbClr val="CC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7072330" y="5000636"/>
              <a:ext cx="785818" cy="571504"/>
            </a:xfrm>
            <a:prstGeom prst="rect">
              <a:avLst/>
            </a:prstGeom>
            <a:solidFill>
              <a:srgbClr val="CC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7072330" y="4429132"/>
              <a:ext cx="785818" cy="571504"/>
            </a:xfrm>
            <a:prstGeom prst="rect">
              <a:avLst/>
            </a:prstGeom>
            <a:solidFill>
              <a:srgbClr val="CC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7072330" y="3857628"/>
              <a:ext cx="785818" cy="571504"/>
            </a:xfrm>
            <a:prstGeom prst="rect">
              <a:avLst/>
            </a:prstGeom>
            <a:solidFill>
              <a:srgbClr val="CC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7" name="Рисунок 66" descr="images.jpeg754.jpe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7884" y="5214950"/>
              <a:ext cx="895350" cy="901700"/>
            </a:xfrm>
            <a:prstGeom prst="rect">
              <a:avLst/>
            </a:prstGeom>
          </p:spPr>
        </p:pic>
      </p:grpSp>
      <p:sp>
        <p:nvSpPr>
          <p:cNvPr id="68" name="Прямоугольник 67"/>
          <p:cNvSpPr/>
          <p:nvPr/>
        </p:nvSpPr>
        <p:spPr>
          <a:xfrm>
            <a:off x="4786314" y="214290"/>
            <a:ext cx="3929090" cy="2627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i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1.Часть песни, в которой изменяются слова, а  мелодия остаётся постоянной</a:t>
            </a:r>
            <a:endParaRPr lang="ru-RU" sz="1200" i="1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i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2.Музыкальный спектакль</a:t>
            </a:r>
            <a:endParaRPr lang="ru-RU" sz="1200" i="1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i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3.Ансамбль из 9 исполнителей</a:t>
            </a:r>
            <a:endParaRPr lang="ru-RU" sz="1200" i="1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i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4.Высокий женский голос</a:t>
            </a:r>
            <a:endParaRPr lang="ru-RU" sz="1200" i="1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i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5.Коллектив музыкантов, играющих на различных инструментах</a:t>
            </a:r>
            <a:endParaRPr lang="ru-RU" sz="1200" i="1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i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6.Произведение, изображающее картины ночной природы</a:t>
            </a:r>
            <a:endParaRPr lang="ru-RU" sz="1200" i="1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i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7.Сольное пение в опере</a:t>
            </a:r>
            <a:endParaRPr lang="ru-RU" sz="1200" i="1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i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8.Графический знак</a:t>
            </a:r>
            <a:endParaRPr lang="ru-RU" sz="1200" i="1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i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9.Главный исполнитель хора , оркестра</a:t>
            </a:r>
            <a:endParaRPr lang="ru-RU" sz="1200" i="1" dirty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72" name="Рисунок 71" descr="1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571612"/>
            <a:ext cx="1895685" cy="1285884"/>
          </a:xfrm>
          <a:prstGeom prst="rect">
            <a:avLst/>
          </a:prstGeom>
        </p:spPr>
      </p:pic>
      <p:pic>
        <p:nvPicPr>
          <p:cNvPr id="73" name="Рисунок 72" descr="69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6644" y="3071810"/>
            <a:ext cx="1611027" cy="1357322"/>
          </a:xfrm>
          <a:prstGeom prst="rect">
            <a:avLst/>
          </a:prstGeom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357190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rgbClr val="FF0000"/>
                </a:solidFill>
                <a:latin typeface="Times New Roman"/>
                <a:ea typeface="Calibri"/>
              </a:rPr>
              <a:t>11.Кроссворд   «Жанры вокальной музыки».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14554"/>
            <a:ext cx="3071834" cy="1738314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i="1" dirty="0" smtClean="0">
                <a:solidFill>
                  <a:srgbClr val="006600"/>
                </a:solidFill>
                <a:latin typeface="Times New Roman"/>
                <a:ea typeface="Calibri"/>
                <a:cs typeface="Times New Roman"/>
              </a:rPr>
              <a:t>1.Жанр музыки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i="1" dirty="0" smtClean="0">
                <a:solidFill>
                  <a:srgbClr val="006600"/>
                </a:solidFill>
                <a:latin typeface="Times New Roman"/>
                <a:ea typeface="Calibri"/>
                <a:cs typeface="Times New Roman"/>
              </a:rPr>
              <a:t> 2.Маленькая соната.</a:t>
            </a:r>
            <a:endParaRPr lang="ru-RU" sz="2000" b="1" i="1" dirty="0" smtClean="0">
              <a:solidFill>
                <a:srgbClr val="00660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i="1" dirty="0" smtClean="0">
                <a:solidFill>
                  <a:srgbClr val="006600"/>
                </a:solidFill>
                <a:latin typeface="Times New Roman"/>
                <a:ea typeface="Calibri"/>
                <a:cs typeface="Times New Roman"/>
              </a:rPr>
              <a:t>3.Сольный номер в опере.</a:t>
            </a:r>
            <a:endParaRPr lang="ru-RU" sz="2000" b="1" i="1" dirty="0" smtClean="0">
              <a:solidFill>
                <a:srgbClr val="00660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i="1" dirty="0" smtClean="0">
                <a:solidFill>
                  <a:srgbClr val="006600"/>
                </a:solidFill>
                <a:latin typeface="Times New Roman"/>
                <a:ea typeface="Calibri"/>
                <a:cs typeface="Times New Roman"/>
              </a:rPr>
              <a:t>4.Русский композитор ,автор «Детского альбома»</a:t>
            </a:r>
            <a:endParaRPr lang="ru-RU" sz="2000" b="1" i="1" dirty="0" smtClean="0">
              <a:solidFill>
                <a:srgbClr val="00660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i="1" dirty="0" smtClean="0">
                <a:solidFill>
                  <a:srgbClr val="006600"/>
                </a:solidFill>
                <a:latin typeface="Times New Roman"/>
                <a:ea typeface="Calibri"/>
                <a:cs typeface="Times New Roman"/>
              </a:rPr>
              <a:t>5.Заключительная часть сонатной формы</a:t>
            </a:r>
            <a:endParaRPr lang="ru-RU" sz="2000" b="1" i="1" dirty="0" smtClean="0">
              <a:solidFill>
                <a:srgbClr val="006600"/>
              </a:solidFill>
              <a:latin typeface="Calibri"/>
              <a:ea typeface="Calibri"/>
              <a:cs typeface="Times New Roman"/>
            </a:endParaRPr>
          </a:p>
          <a:p>
            <a:pPr>
              <a:buNone/>
            </a:pP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1571612"/>
            <a:ext cx="714380" cy="571504"/>
          </a:xfrm>
          <a:prstGeom prst="rect">
            <a:avLst/>
          </a:prstGeom>
          <a:solidFill>
            <a:schemeClr val="accent4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1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1571612"/>
            <a:ext cx="714380" cy="571504"/>
          </a:xfrm>
          <a:prstGeom prst="rect">
            <a:avLst/>
          </a:prstGeom>
          <a:solidFill>
            <a:schemeClr val="accent4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1571612"/>
            <a:ext cx="714380" cy="571504"/>
          </a:xfrm>
          <a:prstGeom prst="rect">
            <a:avLst/>
          </a:prstGeom>
          <a:solidFill>
            <a:schemeClr val="accent4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1571612"/>
            <a:ext cx="714380" cy="571504"/>
          </a:xfrm>
          <a:prstGeom prst="rect">
            <a:avLst/>
          </a:prstGeom>
          <a:solidFill>
            <a:schemeClr val="accent4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00FF"/>
                </a:solidFill>
              </a:rPr>
              <a:t>2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1571612"/>
            <a:ext cx="714380" cy="571504"/>
          </a:xfrm>
          <a:prstGeom prst="rect">
            <a:avLst/>
          </a:prstGeom>
          <a:solidFill>
            <a:schemeClr val="accent4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3286124"/>
            <a:ext cx="714380" cy="571504"/>
          </a:xfrm>
          <a:prstGeom prst="rect">
            <a:avLst/>
          </a:prstGeom>
          <a:solidFill>
            <a:srgbClr val="FF9900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3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86116" y="2143116"/>
            <a:ext cx="714380" cy="571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286116" y="5000636"/>
            <a:ext cx="714380" cy="571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286116" y="4429132"/>
            <a:ext cx="714380" cy="571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86116" y="3857628"/>
            <a:ext cx="714380" cy="571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286116" y="2714620"/>
            <a:ext cx="714380" cy="571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286116" y="5572140"/>
            <a:ext cx="714380" cy="571504"/>
          </a:xfrm>
          <a:prstGeom prst="rect">
            <a:avLst/>
          </a:prstGeom>
          <a:solidFill>
            <a:srgbClr val="00FF00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429256" y="3286124"/>
            <a:ext cx="714380" cy="571504"/>
          </a:xfrm>
          <a:prstGeom prst="rect">
            <a:avLst/>
          </a:prstGeom>
          <a:solidFill>
            <a:srgbClr val="FF9900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00496" y="3286124"/>
            <a:ext cx="714380" cy="571504"/>
          </a:xfrm>
          <a:prstGeom prst="rect">
            <a:avLst/>
          </a:prstGeom>
          <a:solidFill>
            <a:srgbClr val="FF9900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14876" y="3286124"/>
            <a:ext cx="714380" cy="571504"/>
          </a:xfrm>
          <a:prstGeom prst="rect">
            <a:avLst/>
          </a:prstGeom>
          <a:solidFill>
            <a:srgbClr val="FF9900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571736" y="5572140"/>
            <a:ext cx="714380" cy="571504"/>
          </a:xfrm>
          <a:prstGeom prst="rect">
            <a:avLst/>
          </a:prstGeom>
          <a:solidFill>
            <a:srgbClr val="00FF00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4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572396" y="5572140"/>
            <a:ext cx="714380" cy="571504"/>
          </a:xfrm>
          <a:prstGeom prst="rect">
            <a:avLst/>
          </a:prstGeom>
          <a:solidFill>
            <a:srgbClr val="00FF00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858016" y="5572140"/>
            <a:ext cx="714380" cy="571504"/>
          </a:xfrm>
          <a:prstGeom prst="rect">
            <a:avLst/>
          </a:prstGeom>
          <a:solidFill>
            <a:srgbClr val="00FF00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143636" y="5572140"/>
            <a:ext cx="714380" cy="571504"/>
          </a:xfrm>
          <a:prstGeom prst="rect">
            <a:avLst/>
          </a:prstGeom>
          <a:solidFill>
            <a:srgbClr val="00FF00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429256" y="5572140"/>
            <a:ext cx="714380" cy="571504"/>
          </a:xfrm>
          <a:prstGeom prst="rect">
            <a:avLst/>
          </a:prstGeom>
          <a:solidFill>
            <a:srgbClr val="00FF00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14876" y="5572140"/>
            <a:ext cx="714380" cy="571504"/>
          </a:xfrm>
          <a:prstGeom prst="rect">
            <a:avLst/>
          </a:prstGeom>
          <a:solidFill>
            <a:srgbClr val="D60093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000496" y="5572140"/>
            <a:ext cx="714380" cy="571504"/>
          </a:xfrm>
          <a:prstGeom prst="rect">
            <a:avLst/>
          </a:prstGeom>
          <a:solidFill>
            <a:srgbClr val="00FF00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714876" y="5000636"/>
            <a:ext cx="714380" cy="571504"/>
          </a:xfrm>
          <a:prstGeom prst="rect">
            <a:avLst/>
          </a:prstGeom>
          <a:solidFill>
            <a:srgbClr val="D60093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714876" y="6143644"/>
            <a:ext cx="714380" cy="571504"/>
          </a:xfrm>
          <a:prstGeom prst="rect">
            <a:avLst/>
          </a:prstGeom>
          <a:solidFill>
            <a:srgbClr val="D60093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714876" y="4429132"/>
            <a:ext cx="714380" cy="571504"/>
          </a:xfrm>
          <a:prstGeom prst="rect">
            <a:avLst/>
          </a:prstGeom>
          <a:solidFill>
            <a:srgbClr val="D60093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5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33" name="Рисунок 32" descr="q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785794"/>
            <a:ext cx="2148961" cy="2214578"/>
          </a:xfrm>
          <a:prstGeom prst="rect">
            <a:avLst/>
          </a:prstGeom>
        </p:spPr>
      </p:pic>
      <p:pic>
        <p:nvPicPr>
          <p:cNvPr id="34" name="Рисунок 33" descr="счвукп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929198"/>
            <a:ext cx="1383040" cy="1428760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37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4214818"/>
            <a:ext cx="1526175" cy="178595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229600" cy="135732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                        12. Кроссворд «Опера».</a:t>
            </a: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2643174" y="1000108"/>
            <a:ext cx="495300" cy="587375"/>
          </a:xfrm>
          <a:prstGeom prst="star16">
            <a:avLst>
              <a:gd name="adj" fmla="val 37500"/>
            </a:avLst>
          </a:prstGeom>
          <a:solidFill>
            <a:srgbClr val="FFFFFF"/>
          </a:solidFill>
          <a:ln w="63500" cmpd="thickThin">
            <a:solidFill>
              <a:srgbClr val="9C007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2643174" y="3286124"/>
            <a:ext cx="495300" cy="587375"/>
          </a:xfrm>
          <a:prstGeom prst="star16">
            <a:avLst>
              <a:gd name="adj" fmla="val 37500"/>
            </a:avLst>
          </a:prstGeom>
          <a:solidFill>
            <a:srgbClr val="FFFFFF"/>
          </a:solidFill>
          <a:ln w="63500" cmpd="thickThin">
            <a:solidFill>
              <a:srgbClr val="9C007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2643174" y="1571612"/>
            <a:ext cx="495300" cy="587375"/>
          </a:xfrm>
          <a:prstGeom prst="star16">
            <a:avLst>
              <a:gd name="adj" fmla="val 37500"/>
            </a:avLst>
          </a:prstGeom>
          <a:solidFill>
            <a:srgbClr val="FFFFFF"/>
          </a:solidFill>
          <a:ln w="63500" cmpd="thickThin">
            <a:solidFill>
              <a:srgbClr val="9C007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2643174" y="2143116"/>
            <a:ext cx="495300" cy="587375"/>
          </a:xfrm>
          <a:prstGeom prst="star16">
            <a:avLst>
              <a:gd name="adj" fmla="val 37500"/>
            </a:avLst>
          </a:prstGeom>
          <a:solidFill>
            <a:srgbClr val="FFFFFF"/>
          </a:solidFill>
          <a:ln w="63500" cmpd="thickThin">
            <a:solidFill>
              <a:srgbClr val="9C007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2643174" y="2643182"/>
            <a:ext cx="495300" cy="587375"/>
          </a:xfrm>
          <a:prstGeom prst="star16">
            <a:avLst>
              <a:gd name="adj" fmla="val 37500"/>
            </a:avLst>
          </a:prstGeom>
          <a:solidFill>
            <a:srgbClr val="FFFFFF"/>
          </a:solidFill>
          <a:ln w="63500" cmpd="thickThin">
            <a:solidFill>
              <a:srgbClr val="9C007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14348" y="4071942"/>
            <a:ext cx="3571900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FF6600"/>
                </a:solidFill>
                <a:latin typeface="Times New Roman"/>
                <a:ea typeface="Calibri"/>
                <a:cs typeface="Times New Roman"/>
              </a:rPr>
              <a:t>1.Коллективное  пение в опере.</a:t>
            </a:r>
            <a:endParaRPr lang="ru-RU" sz="1400" b="1" i="1" dirty="0" smtClean="0">
              <a:solidFill>
                <a:srgbClr val="FF660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FF6600"/>
                </a:solidFill>
                <a:latin typeface="Times New Roman"/>
                <a:ea typeface="Calibri"/>
                <a:cs typeface="Times New Roman"/>
              </a:rPr>
              <a:t>2.В опере присутствует хоровое и сольное…</a:t>
            </a:r>
            <a:endParaRPr lang="ru-RU" sz="1400" b="1" i="1" dirty="0" smtClean="0">
              <a:solidFill>
                <a:srgbClr val="FF66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FF6600"/>
                </a:solidFill>
                <a:latin typeface="Times New Roman"/>
                <a:ea typeface="Calibri"/>
                <a:cs typeface="Times New Roman"/>
              </a:rPr>
              <a:t>3.Орестровое выступление.</a:t>
            </a:r>
            <a:endParaRPr lang="ru-RU" sz="1400" b="1" i="1" dirty="0" smtClean="0">
              <a:solidFill>
                <a:srgbClr val="FF66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FF6600"/>
                </a:solidFill>
                <a:latin typeface="Times New Roman"/>
                <a:ea typeface="Calibri"/>
                <a:cs typeface="Times New Roman"/>
              </a:rPr>
              <a:t>4.Сольный номер в опере.</a:t>
            </a:r>
            <a:endParaRPr lang="ru-RU" sz="1400" b="1" i="1" dirty="0" smtClean="0">
              <a:solidFill>
                <a:srgbClr val="FF66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FF6600"/>
                </a:solidFill>
                <a:latin typeface="Times New Roman"/>
                <a:ea typeface="Calibri"/>
                <a:cs typeface="Times New Roman"/>
              </a:rPr>
              <a:t>5.Хореографический жанр.</a:t>
            </a:r>
            <a:endParaRPr lang="ru-RU" sz="1400" b="1" i="1" dirty="0">
              <a:solidFill>
                <a:srgbClr val="FF66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37" name="Рисунок 36" descr="0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928670"/>
            <a:ext cx="952500" cy="1428750"/>
          </a:xfrm>
          <a:prstGeom prst="rect">
            <a:avLst/>
          </a:prstGeom>
        </p:spPr>
      </p:pic>
      <p:pic>
        <p:nvPicPr>
          <p:cNvPr id="39" name="Рисунок 38" descr="rw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714356"/>
            <a:ext cx="2046275" cy="1857388"/>
          </a:xfrm>
          <a:prstGeom prst="rect">
            <a:avLst/>
          </a:prstGeom>
        </p:spPr>
      </p:pic>
      <p:sp>
        <p:nvSpPr>
          <p:cNvPr id="42" name="Правильный пятиугольник 41"/>
          <p:cNvSpPr/>
          <p:nvPr/>
        </p:nvSpPr>
        <p:spPr>
          <a:xfrm>
            <a:off x="3214678" y="857232"/>
            <a:ext cx="714380" cy="642942"/>
          </a:xfrm>
          <a:prstGeom prst="pen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авильный пятиугольник 42"/>
          <p:cNvSpPr/>
          <p:nvPr/>
        </p:nvSpPr>
        <p:spPr>
          <a:xfrm>
            <a:off x="1857356" y="928670"/>
            <a:ext cx="714380" cy="642942"/>
          </a:xfrm>
          <a:prstGeom prst="pen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4" name="Правильный пятиугольник 43"/>
          <p:cNvSpPr/>
          <p:nvPr/>
        </p:nvSpPr>
        <p:spPr>
          <a:xfrm>
            <a:off x="3929058" y="1500174"/>
            <a:ext cx="714380" cy="642942"/>
          </a:xfrm>
          <a:prstGeom prst="pentagon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авильный пятиугольник 44"/>
          <p:cNvSpPr/>
          <p:nvPr/>
        </p:nvSpPr>
        <p:spPr>
          <a:xfrm>
            <a:off x="3214678" y="1500174"/>
            <a:ext cx="714380" cy="642942"/>
          </a:xfrm>
          <a:prstGeom prst="pentagon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равильный пятиугольник 45"/>
          <p:cNvSpPr/>
          <p:nvPr/>
        </p:nvSpPr>
        <p:spPr>
          <a:xfrm>
            <a:off x="4643438" y="1500174"/>
            <a:ext cx="714380" cy="642942"/>
          </a:xfrm>
          <a:prstGeom prst="pentagon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авильный пятиугольник 46"/>
          <p:cNvSpPr/>
          <p:nvPr/>
        </p:nvSpPr>
        <p:spPr>
          <a:xfrm>
            <a:off x="5357818" y="1500174"/>
            <a:ext cx="714380" cy="642942"/>
          </a:xfrm>
          <a:prstGeom prst="pentagon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авильный пятиугольник 48"/>
          <p:cNvSpPr/>
          <p:nvPr/>
        </p:nvSpPr>
        <p:spPr>
          <a:xfrm>
            <a:off x="1214414" y="2071678"/>
            <a:ext cx="714380" cy="642942"/>
          </a:xfrm>
          <a:prstGeom prst="pentagon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3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1" name="Правильный пятиугольник 50"/>
          <p:cNvSpPr/>
          <p:nvPr/>
        </p:nvSpPr>
        <p:spPr>
          <a:xfrm>
            <a:off x="1928794" y="2071678"/>
            <a:ext cx="714380" cy="642942"/>
          </a:xfrm>
          <a:prstGeom prst="pentagon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авильный пятиугольник 51"/>
          <p:cNvSpPr/>
          <p:nvPr/>
        </p:nvSpPr>
        <p:spPr>
          <a:xfrm>
            <a:off x="6072198" y="2143116"/>
            <a:ext cx="714380" cy="642942"/>
          </a:xfrm>
          <a:prstGeom prst="pentagon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авильный пятиугольник 52"/>
          <p:cNvSpPr/>
          <p:nvPr/>
        </p:nvSpPr>
        <p:spPr>
          <a:xfrm>
            <a:off x="4643438" y="2143116"/>
            <a:ext cx="714380" cy="642942"/>
          </a:xfrm>
          <a:prstGeom prst="pentagon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Правильный пятиугольник 53"/>
          <p:cNvSpPr/>
          <p:nvPr/>
        </p:nvSpPr>
        <p:spPr>
          <a:xfrm>
            <a:off x="3929058" y="2143116"/>
            <a:ext cx="714380" cy="642942"/>
          </a:xfrm>
          <a:prstGeom prst="pentagon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Правильный пятиугольник 54"/>
          <p:cNvSpPr/>
          <p:nvPr/>
        </p:nvSpPr>
        <p:spPr>
          <a:xfrm>
            <a:off x="3214678" y="2143116"/>
            <a:ext cx="714380" cy="642942"/>
          </a:xfrm>
          <a:prstGeom prst="pentagon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Правильный пятиугольник 55"/>
          <p:cNvSpPr/>
          <p:nvPr/>
        </p:nvSpPr>
        <p:spPr>
          <a:xfrm>
            <a:off x="5357818" y="2143116"/>
            <a:ext cx="714380" cy="642942"/>
          </a:xfrm>
          <a:prstGeom prst="pentagon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Правильный пятиугольник 56"/>
          <p:cNvSpPr/>
          <p:nvPr/>
        </p:nvSpPr>
        <p:spPr>
          <a:xfrm>
            <a:off x="1857356" y="2714620"/>
            <a:ext cx="714380" cy="642942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4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8" name="Правильный пятиугольник 57"/>
          <p:cNvSpPr/>
          <p:nvPr/>
        </p:nvSpPr>
        <p:spPr>
          <a:xfrm>
            <a:off x="3214678" y="2786058"/>
            <a:ext cx="714380" cy="642942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равильный пятиугольник 58"/>
          <p:cNvSpPr/>
          <p:nvPr/>
        </p:nvSpPr>
        <p:spPr>
          <a:xfrm>
            <a:off x="3929058" y="2786058"/>
            <a:ext cx="714380" cy="642942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Правильный пятиугольник 59"/>
          <p:cNvSpPr/>
          <p:nvPr/>
        </p:nvSpPr>
        <p:spPr>
          <a:xfrm>
            <a:off x="4643438" y="2786058"/>
            <a:ext cx="714380" cy="642942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Правильный пятиугольник 60"/>
          <p:cNvSpPr/>
          <p:nvPr/>
        </p:nvSpPr>
        <p:spPr>
          <a:xfrm>
            <a:off x="5357818" y="2786058"/>
            <a:ext cx="714380" cy="642942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равильный пятиугольник 62"/>
          <p:cNvSpPr/>
          <p:nvPr/>
        </p:nvSpPr>
        <p:spPr>
          <a:xfrm>
            <a:off x="1928794" y="3357562"/>
            <a:ext cx="714380" cy="642942"/>
          </a:xfrm>
          <a:prstGeom prst="pentagon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5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5" name="Правильный пятиугольник 64"/>
          <p:cNvSpPr/>
          <p:nvPr/>
        </p:nvSpPr>
        <p:spPr>
          <a:xfrm>
            <a:off x="3214678" y="3429000"/>
            <a:ext cx="714380" cy="642942"/>
          </a:xfrm>
          <a:prstGeom prst="pentagon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Правильный пятиугольник 65"/>
          <p:cNvSpPr/>
          <p:nvPr/>
        </p:nvSpPr>
        <p:spPr>
          <a:xfrm>
            <a:off x="3929058" y="3429000"/>
            <a:ext cx="714380" cy="642942"/>
          </a:xfrm>
          <a:prstGeom prst="pentagon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равильный пятиугольник 66"/>
          <p:cNvSpPr/>
          <p:nvPr/>
        </p:nvSpPr>
        <p:spPr>
          <a:xfrm>
            <a:off x="4643438" y="3429000"/>
            <a:ext cx="714380" cy="642942"/>
          </a:xfrm>
          <a:prstGeom prst="pentagon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 descr="9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643182"/>
            <a:ext cx="1500198" cy="21238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08074"/>
          </a:xfrm>
        </p:spPr>
        <p:txBody>
          <a:bodyPr/>
          <a:lstStyle/>
          <a:p>
            <a:r>
              <a:rPr lang="ru-RU" sz="3600" i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                       </a:t>
            </a:r>
            <a:r>
              <a:rPr lang="ru-RU" sz="3600" i="1" dirty="0" smtClean="0">
                <a:solidFill>
                  <a:srgbClr val="008000"/>
                </a:solidFill>
                <a:latin typeface="Times New Roman"/>
                <a:ea typeface="Calibri"/>
                <a:cs typeface="Times New Roman"/>
              </a:rPr>
              <a:t>13. </a:t>
            </a:r>
            <a:r>
              <a:rPr lang="ru-RU" sz="3200" b="1" i="1" dirty="0" smtClean="0">
                <a:solidFill>
                  <a:srgbClr val="008000"/>
                </a:solidFill>
                <a:latin typeface="Times New Roman"/>
                <a:ea typeface="Calibri"/>
                <a:cs typeface="Times New Roman"/>
              </a:rPr>
              <a:t>Кроссворд «Голоса»</a:t>
            </a:r>
            <a:r>
              <a:rPr lang="ru-RU" sz="3200" b="1" i="1" dirty="0" smtClean="0">
                <a:solidFill>
                  <a:srgbClr val="008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200" b="1" i="1" dirty="0" smtClean="0">
                <a:solidFill>
                  <a:srgbClr val="008000"/>
                </a:solidFill>
                <a:latin typeface="Calibri"/>
                <a:ea typeface="Calibri"/>
                <a:cs typeface="Times New Roman"/>
              </a:rPr>
            </a:br>
            <a:endParaRPr lang="ru-RU" sz="3600" b="1" i="1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3929066"/>
            <a:ext cx="4000496" cy="21431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1.Высокий мужской голос.</a:t>
            </a:r>
          </a:p>
          <a:p>
            <a:pPr algn="ctr">
              <a:buNone/>
            </a:pPr>
            <a:r>
              <a:rPr lang="ru-RU" sz="2000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2.Низкий женский голос</a:t>
            </a:r>
          </a:p>
          <a:p>
            <a:pPr algn="ctr">
              <a:buNone/>
            </a:pPr>
            <a:r>
              <a:rPr lang="ru-RU" sz="2000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3.Высокий женский голос.</a:t>
            </a:r>
          </a:p>
          <a:p>
            <a:pPr algn="ctr">
              <a:buNone/>
            </a:pPr>
            <a:r>
              <a:rPr lang="ru-RU" sz="2000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4.Низкий мужской голос</a:t>
            </a:r>
          </a:p>
          <a:p>
            <a:pPr algn="ctr">
              <a:buNone/>
            </a:pPr>
            <a:r>
              <a:rPr lang="ru-RU" sz="2000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5.Средний мужской голос.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/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2506663" y="2736850"/>
            <a:ext cx="406400" cy="715963"/>
          </a:xfrm>
          <a:prstGeom prst="rect">
            <a:avLst/>
          </a:prstGeom>
          <a:gradFill rotWithShape="0">
            <a:gsLst>
              <a:gs pos="0">
                <a:srgbClr val="E40059"/>
              </a:gs>
              <a:gs pos="100000">
                <a:srgbClr val="71002C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FF8EB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2506663" y="2020888"/>
            <a:ext cx="406400" cy="715962"/>
          </a:xfrm>
          <a:prstGeom prst="rect">
            <a:avLst/>
          </a:prstGeom>
          <a:gradFill rotWithShape="0">
            <a:gsLst>
              <a:gs pos="0">
                <a:srgbClr val="E40059"/>
              </a:gs>
              <a:gs pos="100000">
                <a:srgbClr val="71002C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FF8EB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2506663" y="1304925"/>
            <a:ext cx="406400" cy="715963"/>
          </a:xfrm>
          <a:prstGeom prst="rect">
            <a:avLst/>
          </a:prstGeom>
          <a:gradFill rotWithShape="0">
            <a:gsLst>
              <a:gs pos="0">
                <a:srgbClr val="E40059"/>
              </a:gs>
              <a:gs pos="100000">
                <a:srgbClr val="71002C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FF8EB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2506663" y="3452813"/>
            <a:ext cx="406400" cy="715962"/>
          </a:xfrm>
          <a:prstGeom prst="rect">
            <a:avLst/>
          </a:prstGeom>
          <a:gradFill rotWithShape="0">
            <a:gsLst>
              <a:gs pos="0">
                <a:srgbClr val="E40059"/>
              </a:gs>
              <a:gs pos="100000">
                <a:srgbClr val="71002C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FF8EB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2100263" y="3452813"/>
            <a:ext cx="406400" cy="715962"/>
          </a:xfrm>
          <a:prstGeom prst="rect">
            <a:avLst/>
          </a:prstGeom>
          <a:solidFill>
            <a:srgbClr val="FF2AD6"/>
          </a:soli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99999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1693863" y="3452813"/>
            <a:ext cx="406400" cy="715962"/>
          </a:xfrm>
          <a:prstGeom prst="rect">
            <a:avLst/>
          </a:prstGeom>
          <a:solidFill>
            <a:srgbClr val="FF2AD6"/>
          </a:soli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99999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2100263" y="1304925"/>
            <a:ext cx="406400" cy="715963"/>
          </a:xfrm>
          <a:prstGeom prst="rect">
            <a:avLst/>
          </a:prstGeom>
          <a:solidFill>
            <a:srgbClr val="FF2AD6"/>
          </a:soli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99999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1287463" y="2020888"/>
            <a:ext cx="406400" cy="715962"/>
          </a:xfrm>
          <a:prstGeom prst="rect">
            <a:avLst/>
          </a:prstGeom>
          <a:solidFill>
            <a:srgbClr val="FF2AD6"/>
          </a:soli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99999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2913063" y="1304925"/>
            <a:ext cx="406400" cy="715963"/>
          </a:xfrm>
          <a:prstGeom prst="rect">
            <a:avLst/>
          </a:prstGeom>
          <a:solidFill>
            <a:srgbClr val="FF2AD6"/>
          </a:soli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99999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881063" y="2020888"/>
            <a:ext cx="406400" cy="715962"/>
          </a:xfrm>
          <a:prstGeom prst="rect">
            <a:avLst/>
          </a:prstGeom>
          <a:solidFill>
            <a:srgbClr val="FF2AD6"/>
          </a:soli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99999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1693863" y="2020888"/>
            <a:ext cx="406400" cy="715962"/>
          </a:xfrm>
          <a:prstGeom prst="rect">
            <a:avLst/>
          </a:prstGeom>
          <a:solidFill>
            <a:srgbClr val="FF2AD6"/>
          </a:soli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99999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2100263" y="2020888"/>
            <a:ext cx="406400" cy="715962"/>
          </a:xfrm>
          <a:prstGeom prst="rect">
            <a:avLst/>
          </a:prstGeom>
          <a:solidFill>
            <a:srgbClr val="FF2AD6"/>
          </a:soli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99999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2913063" y="2020888"/>
            <a:ext cx="406400" cy="715962"/>
          </a:xfrm>
          <a:prstGeom prst="rect">
            <a:avLst/>
          </a:prstGeom>
          <a:solidFill>
            <a:srgbClr val="FF2AD6"/>
          </a:solidFill>
          <a:ln w="12700">
            <a:solidFill>
              <a:srgbClr val="FFC000"/>
            </a:solidFill>
            <a:miter lim="800000"/>
            <a:headEnd/>
            <a:tailEnd/>
          </a:ln>
          <a:effectLst>
            <a:outerShdw sy="50000" kx="-2453608" rotWithShape="0">
              <a:srgbClr val="99999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3725863" y="2020888"/>
            <a:ext cx="406400" cy="715962"/>
          </a:xfrm>
          <a:prstGeom prst="rect">
            <a:avLst/>
          </a:prstGeom>
          <a:solidFill>
            <a:srgbClr val="FF2AD6"/>
          </a:soli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99999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3286116" y="2000240"/>
            <a:ext cx="406400" cy="715962"/>
          </a:xfrm>
          <a:prstGeom prst="rect">
            <a:avLst/>
          </a:prstGeom>
          <a:solidFill>
            <a:srgbClr val="FF2AD6"/>
          </a:soli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99999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474663" y="2020888"/>
            <a:ext cx="406400" cy="715962"/>
          </a:xfrm>
          <a:prstGeom prst="rect">
            <a:avLst/>
          </a:prstGeom>
          <a:solidFill>
            <a:srgbClr val="FF2AD6"/>
          </a:soli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99999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1287463" y="1304925"/>
            <a:ext cx="406400" cy="715963"/>
          </a:xfrm>
          <a:prstGeom prst="rect">
            <a:avLst/>
          </a:prstGeom>
          <a:solidFill>
            <a:srgbClr val="FF2AD6"/>
          </a:soli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99999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1693863" y="1304925"/>
            <a:ext cx="406400" cy="715963"/>
          </a:xfrm>
          <a:prstGeom prst="rect">
            <a:avLst/>
          </a:prstGeom>
          <a:solidFill>
            <a:srgbClr val="FF2AD6"/>
          </a:soli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99999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2100263" y="2736850"/>
            <a:ext cx="406400" cy="715963"/>
          </a:xfrm>
          <a:prstGeom prst="rect">
            <a:avLst/>
          </a:prstGeom>
          <a:solidFill>
            <a:srgbClr val="FF2AD6"/>
          </a:soli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99999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4538663" y="2736850"/>
            <a:ext cx="406400" cy="715963"/>
          </a:xfrm>
          <a:prstGeom prst="rect">
            <a:avLst/>
          </a:prstGeom>
          <a:solidFill>
            <a:srgbClr val="FF2AD6"/>
          </a:soli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99999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132263" y="2736850"/>
            <a:ext cx="406400" cy="715963"/>
          </a:xfrm>
          <a:prstGeom prst="rect">
            <a:avLst/>
          </a:prstGeom>
          <a:solidFill>
            <a:srgbClr val="FF2AD6"/>
          </a:soli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99999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725863" y="2736850"/>
            <a:ext cx="406400" cy="715963"/>
          </a:xfrm>
          <a:prstGeom prst="rect">
            <a:avLst/>
          </a:prstGeom>
          <a:solidFill>
            <a:srgbClr val="FF2AD6"/>
          </a:soli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99999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319463" y="2736850"/>
            <a:ext cx="406400" cy="715963"/>
          </a:xfrm>
          <a:prstGeom prst="rect">
            <a:avLst/>
          </a:prstGeom>
          <a:solidFill>
            <a:srgbClr val="FF2AD6"/>
          </a:soli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99999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913063" y="2736850"/>
            <a:ext cx="406400" cy="715963"/>
          </a:xfrm>
          <a:prstGeom prst="rect">
            <a:avLst/>
          </a:prstGeom>
          <a:solidFill>
            <a:srgbClr val="FF2AD6"/>
          </a:soli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99999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8263" y="2020888"/>
            <a:ext cx="406400" cy="715962"/>
          </a:xfrm>
          <a:prstGeom prst="rect">
            <a:avLst/>
          </a:prstGeom>
          <a:solidFill>
            <a:srgbClr val="FF2AD6"/>
          </a:soli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99999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506663" y="587375"/>
            <a:ext cx="406400" cy="715963"/>
          </a:xfrm>
          <a:prstGeom prst="rect">
            <a:avLst/>
          </a:prstGeom>
          <a:gradFill rotWithShape="0">
            <a:gsLst>
              <a:gs pos="0">
                <a:srgbClr val="E40059"/>
              </a:gs>
              <a:gs pos="100000">
                <a:srgbClr val="71002C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FF8EB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9697" name="Рисунок 307" descr="images.jpegмт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785794"/>
            <a:ext cx="923925" cy="1143000"/>
          </a:xfrm>
          <a:prstGeom prst="rect">
            <a:avLst/>
          </a:prstGeom>
          <a:noFill/>
        </p:spPr>
      </p:pic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0" y="0"/>
            <a:ext cx="18473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44" name="Rectangle 4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78" name="Rectangle 82"/>
          <p:cNvSpPr>
            <a:spLocks noChangeArrowheads="1"/>
          </p:cNvSpPr>
          <p:nvPr/>
        </p:nvSpPr>
        <p:spPr bwMode="auto">
          <a:xfrm>
            <a:off x="2506663" y="2736850"/>
            <a:ext cx="406400" cy="715963"/>
          </a:xfrm>
          <a:prstGeom prst="rect">
            <a:avLst/>
          </a:prstGeom>
          <a:gradFill rotWithShape="0">
            <a:gsLst>
              <a:gs pos="0">
                <a:srgbClr val="E40059"/>
              </a:gs>
              <a:gs pos="100000">
                <a:srgbClr val="71002C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FF8EB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77" name="Rectangle 81"/>
          <p:cNvSpPr>
            <a:spLocks noChangeArrowheads="1"/>
          </p:cNvSpPr>
          <p:nvPr/>
        </p:nvSpPr>
        <p:spPr bwMode="auto">
          <a:xfrm>
            <a:off x="2506663" y="2020888"/>
            <a:ext cx="406400" cy="715962"/>
          </a:xfrm>
          <a:prstGeom prst="rect">
            <a:avLst/>
          </a:prstGeom>
          <a:gradFill rotWithShape="0">
            <a:gsLst>
              <a:gs pos="0">
                <a:srgbClr val="E40059"/>
              </a:gs>
              <a:gs pos="100000">
                <a:srgbClr val="71002C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FF8EB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76" name="Rectangle 80"/>
          <p:cNvSpPr>
            <a:spLocks noChangeArrowheads="1"/>
          </p:cNvSpPr>
          <p:nvPr/>
        </p:nvSpPr>
        <p:spPr bwMode="auto">
          <a:xfrm>
            <a:off x="2506663" y="1304925"/>
            <a:ext cx="406400" cy="715963"/>
          </a:xfrm>
          <a:prstGeom prst="rect">
            <a:avLst/>
          </a:prstGeom>
          <a:gradFill rotWithShape="0">
            <a:gsLst>
              <a:gs pos="0">
                <a:srgbClr val="E40059"/>
              </a:gs>
              <a:gs pos="100000">
                <a:srgbClr val="71002C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FF8EB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75" name="Rectangle 79"/>
          <p:cNvSpPr>
            <a:spLocks noChangeArrowheads="1"/>
          </p:cNvSpPr>
          <p:nvPr/>
        </p:nvSpPr>
        <p:spPr bwMode="auto">
          <a:xfrm>
            <a:off x="2506663" y="3452813"/>
            <a:ext cx="406400" cy="715962"/>
          </a:xfrm>
          <a:prstGeom prst="rect">
            <a:avLst/>
          </a:prstGeom>
          <a:gradFill rotWithShape="0">
            <a:gsLst>
              <a:gs pos="0">
                <a:srgbClr val="E40059"/>
              </a:gs>
              <a:gs pos="100000">
                <a:srgbClr val="71002C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FF8EB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74" name="Rectangle 78"/>
          <p:cNvSpPr>
            <a:spLocks noChangeArrowheads="1"/>
          </p:cNvSpPr>
          <p:nvPr/>
        </p:nvSpPr>
        <p:spPr bwMode="auto">
          <a:xfrm>
            <a:off x="2506663" y="4168775"/>
            <a:ext cx="406400" cy="715963"/>
          </a:xfrm>
          <a:prstGeom prst="rect">
            <a:avLst/>
          </a:prstGeom>
          <a:gradFill rotWithShape="0">
            <a:gsLst>
              <a:gs pos="0">
                <a:srgbClr val="E40059"/>
              </a:gs>
              <a:gs pos="100000">
                <a:srgbClr val="71002C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FF8EB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73" name="Rectangle 77"/>
          <p:cNvSpPr>
            <a:spLocks noChangeArrowheads="1"/>
          </p:cNvSpPr>
          <p:nvPr/>
        </p:nvSpPr>
        <p:spPr bwMode="auto">
          <a:xfrm>
            <a:off x="2913063" y="4168775"/>
            <a:ext cx="406400" cy="715963"/>
          </a:xfrm>
          <a:prstGeom prst="rect">
            <a:avLst/>
          </a:prstGeom>
          <a:solidFill>
            <a:srgbClr val="FF2AD6"/>
          </a:soli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99999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72" name="Rectangle 76"/>
          <p:cNvSpPr>
            <a:spLocks noChangeArrowheads="1"/>
          </p:cNvSpPr>
          <p:nvPr/>
        </p:nvSpPr>
        <p:spPr bwMode="auto">
          <a:xfrm>
            <a:off x="3319463" y="4168775"/>
            <a:ext cx="406400" cy="715963"/>
          </a:xfrm>
          <a:prstGeom prst="rect">
            <a:avLst/>
          </a:prstGeom>
          <a:solidFill>
            <a:srgbClr val="FF2AD6"/>
          </a:soli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99999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71" name="Rectangle 75"/>
          <p:cNvSpPr>
            <a:spLocks noChangeArrowheads="1"/>
          </p:cNvSpPr>
          <p:nvPr/>
        </p:nvSpPr>
        <p:spPr bwMode="auto">
          <a:xfrm>
            <a:off x="3725863" y="4168775"/>
            <a:ext cx="406400" cy="715963"/>
          </a:xfrm>
          <a:prstGeom prst="rect">
            <a:avLst/>
          </a:prstGeom>
          <a:solidFill>
            <a:srgbClr val="FF2AD6"/>
          </a:soli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99999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70" name="Rectangle 74"/>
          <p:cNvSpPr>
            <a:spLocks noChangeArrowheads="1"/>
          </p:cNvSpPr>
          <p:nvPr/>
        </p:nvSpPr>
        <p:spPr bwMode="auto">
          <a:xfrm>
            <a:off x="4132263" y="4168775"/>
            <a:ext cx="406400" cy="715963"/>
          </a:xfrm>
          <a:prstGeom prst="rect">
            <a:avLst/>
          </a:prstGeom>
          <a:solidFill>
            <a:srgbClr val="FF2AD6"/>
          </a:soli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99999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69" name="Rectangle 73"/>
          <p:cNvSpPr>
            <a:spLocks noChangeArrowheads="1"/>
          </p:cNvSpPr>
          <p:nvPr/>
        </p:nvSpPr>
        <p:spPr bwMode="auto">
          <a:xfrm>
            <a:off x="4538663" y="4168775"/>
            <a:ext cx="406400" cy="715963"/>
          </a:xfrm>
          <a:prstGeom prst="rect">
            <a:avLst/>
          </a:prstGeom>
          <a:solidFill>
            <a:srgbClr val="FF2AD6"/>
          </a:soli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99999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68" name="Rectangle 72"/>
          <p:cNvSpPr>
            <a:spLocks noChangeArrowheads="1"/>
          </p:cNvSpPr>
          <p:nvPr/>
        </p:nvSpPr>
        <p:spPr bwMode="auto">
          <a:xfrm>
            <a:off x="2100263" y="3452813"/>
            <a:ext cx="406400" cy="715962"/>
          </a:xfrm>
          <a:prstGeom prst="rect">
            <a:avLst/>
          </a:prstGeom>
          <a:solidFill>
            <a:srgbClr val="FF2AD6"/>
          </a:soli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99999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67" name="Rectangle 71"/>
          <p:cNvSpPr>
            <a:spLocks noChangeArrowheads="1"/>
          </p:cNvSpPr>
          <p:nvPr/>
        </p:nvSpPr>
        <p:spPr bwMode="auto">
          <a:xfrm>
            <a:off x="2100263" y="4168775"/>
            <a:ext cx="406400" cy="715963"/>
          </a:xfrm>
          <a:prstGeom prst="rect">
            <a:avLst/>
          </a:prstGeom>
          <a:solidFill>
            <a:srgbClr val="FF2AD6"/>
          </a:soli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99999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66" name="Rectangle 70"/>
          <p:cNvSpPr>
            <a:spLocks noChangeArrowheads="1"/>
          </p:cNvSpPr>
          <p:nvPr/>
        </p:nvSpPr>
        <p:spPr bwMode="auto">
          <a:xfrm>
            <a:off x="1693863" y="3452813"/>
            <a:ext cx="406400" cy="715962"/>
          </a:xfrm>
          <a:prstGeom prst="rect">
            <a:avLst/>
          </a:prstGeom>
          <a:solidFill>
            <a:srgbClr val="FF2AD6"/>
          </a:soli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99999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65" name="Rectangle 69"/>
          <p:cNvSpPr>
            <a:spLocks noChangeArrowheads="1"/>
          </p:cNvSpPr>
          <p:nvPr/>
        </p:nvSpPr>
        <p:spPr bwMode="auto">
          <a:xfrm>
            <a:off x="2100263" y="1304925"/>
            <a:ext cx="406400" cy="715963"/>
          </a:xfrm>
          <a:prstGeom prst="rect">
            <a:avLst/>
          </a:prstGeom>
          <a:solidFill>
            <a:srgbClr val="FF2AD6"/>
          </a:soli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99999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64" name="Rectangle 68"/>
          <p:cNvSpPr>
            <a:spLocks noChangeArrowheads="1"/>
          </p:cNvSpPr>
          <p:nvPr/>
        </p:nvSpPr>
        <p:spPr bwMode="auto">
          <a:xfrm>
            <a:off x="1287463" y="2020888"/>
            <a:ext cx="406400" cy="715962"/>
          </a:xfrm>
          <a:prstGeom prst="rect">
            <a:avLst/>
          </a:prstGeom>
          <a:solidFill>
            <a:srgbClr val="FF2AD6"/>
          </a:soli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99999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63" name="Rectangle 67"/>
          <p:cNvSpPr>
            <a:spLocks noChangeArrowheads="1"/>
          </p:cNvSpPr>
          <p:nvPr/>
        </p:nvSpPr>
        <p:spPr bwMode="auto">
          <a:xfrm>
            <a:off x="2913063" y="1304925"/>
            <a:ext cx="406400" cy="715963"/>
          </a:xfrm>
          <a:prstGeom prst="rect">
            <a:avLst/>
          </a:prstGeom>
          <a:solidFill>
            <a:srgbClr val="FF2AD6"/>
          </a:soli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99999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62" name="Rectangle 66"/>
          <p:cNvSpPr>
            <a:spLocks noChangeArrowheads="1"/>
          </p:cNvSpPr>
          <p:nvPr/>
        </p:nvSpPr>
        <p:spPr bwMode="auto">
          <a:xfrm>
            <a:off x="881063" y="2020888"/>
            <a:ext cx="406400" cy="715962"/>
          </a:xfrm>
          <a:prstGeom prst="rect">
            <a:avLst/>
          </a:prstGeom>
          <a:solidFill>
            <a:srgbClr val="FF2AD6"/>
          </a:soli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99999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61" name="Rectangle 65"/>
          <p:cNvSpPr>
            <a:spLocks noChangeArrowheads="1"/>
          </p:cNvSpPr>
          <p:nvPr/>
        </p:nvSpPr>
        <p:spPr bwMode="auto">
          <a:xfrm>
            <a:off x="1693863" y="2020888"/>
            <a:ext cx="406400" cy="715962"/>
          </a:xfrm>
          <a:prstGeom prst="rect">
            <a:avLst/>
          </a:prstGeom>
          <a:solidFill>
            <a:srgbClr val="FF2AD6"/>
          </a:soli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99999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60" name="Rectangle 64"/>
          <p:cNvSpPr>
            <a:spLocks noChangeArrowheads="1"/>
          </p:cNvSpPr>
          <p:nvPr/>
        </p:nvSpPr>
        <p:spPr bwMode="auto">
          <a:xfrm>
            <a:off x="2100263" y="2020888"/>
            <a:ext cx="406400" cy="715962"/>
          </a:xfrm>
          <a:prstGeom prst="rect">
            <a:avLst/>
          </a:prstGeom>
          <a:solidFill>
            <a:srgbClr val="FF2AD6"/>
          </a:soli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99999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59" name="Rectangle 63"/>
          <p:cNvSpPr>
            <a:spLocks noChangeArrowheads="1"/>
          </p:cNvSpPr>
          <p:nvPr/>
        </p:nvSpPr>
        <p:spPr bwMode="auto">
          <a:xfrm>
            <a:off x="2913063" y="2020888"/>
            <a:ext cx="406400" cy="715962"/>
          </a:xfrm>
          <a:prstGeom prst="rect">
            <a:avLst/>
          </a:prstGeom>
          <a:solidFill>
            <a:srgbClr val="FF2AD6"/>
          </a:solidFill>
          <a:ln w="12700">
            <a:solidFill>
              <a:srgbClr val="FFC000"/>
            </a:solidFill>
            <a:miter lim="800000"/>
            <a:headEnd/>
            <a:tailEnd/>
          </a:ln>
          <a:effectLst>
            <a:outerShdw sy="50000" kx="-2453608" rotWithShape="0">
              <a:srgbClr val="99999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58" name="Rectangle 62"/>
          <p:cNvSpPr>
            <a:spLocks noChangeArrowheads="1"/>
          </p:cNvSpPr>
          <p:nvPr/>
        </p:nvSpPr>
        <p:spPr bwMode="auto">
          <a:xfrm>
            <a:off x="3725863" y="2020888"/>
            <a:ext cx="406400" cy="715962"/>
          </a:xfrm>
          <a:prstGeom prst="rect">
            <a:avLst/>
          </a:prstGeom>
          <a:solidFill>
            <a:srgbClr val="FF2AD6"/>
          </a:soli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99999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57" name="Rectangle 61"/>
          <p:cNvSpPr>
            <a:spLocks noChangeArrowheads="1"/>
          </p:cNvSpPr>
          <p:nvPr/>
        </p:nvSpPr>
        <p:spPr bwMode="auto">
          <a:xfrm>
            <a:off x="3319463" y="2020888"/>
            <a:ext cx="406400" cy="715962"/>
          </a:xfrm>
          <a:prstGeom prst="rect">
            <a:avLst/>
          </a:prstGeom>
          <a:solidFill>
            <a:srgbClr val="FF2AD6"/>
          </a:soli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99999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56" name="Rectangle 60"/>
          <p:cNvSpPr>
            <a:spLocks noChangeArrowheads="1"/>
          </p:cNvSpPr>
          <p:nvPr/>
        </p:nvSpPr>
        <p:spPr bwMode="auto">
          <a:xfrm>
            <a:off x="474663" y="2020888"/>
            <a:ext cx="406400" cy="715962"/>
          </a:xfrm>
          <a:prstGeom prst="rect">
            <a:avLst/>
          </a:prstGeom>
          <a:solidFill>
            <a:srgbClr val="FF2AD6"/>
          </a:soli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99999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55" name="Rectangle 59"/>
          <p:cNvSpPr>
            <a:spLocks noChangeArrowheads="1"/>
          </p:cNvSpPr>
          <p:nvPr/>
        </p:nvSpPr>
        <p:spPr bwMode="auto">
          <a:xfrm>
            <a:off x="1287463" y="1304925"/>
            <a:ext cx="406400" cy="715963"/>
          </a:xfrm>
          <a:prstGeom prst="rect">
            <a:avLst/>
          </a:prstGeom>
          <a:solidFill>
            <a:srgbClr val="FF2AD6"/>
          </a:soli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99999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54" name="Rectangle 58"/>
          <p:cNvSpPr>
            <a:spLocks noChangeArrowheads="1"/>
          </p:cNvSpPr>
          <p:nvPr/>
        </p:nvSpPr>
        <p:spPr bwMode="auto">
          <a:xfrm>
            <a:off x="1693863" y="1304925"/>
            <a:ext cx="406400" cy="715963"/>
          </a:xfrm>
          <a:prstGeom prst="rect">
            <a:avLst/>
          </a:prstGeom>
          <a:solidFill>
            <a:srgbClr val="FF2AD6"/>
          </a:soli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99999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53" name="Rectangle 57"/>
          <p:cNvSpPr>
            <a:spLocks noChangeArrowheads="1"/>
          </p:cNvSpPr>
          <p:nvPr/>
        </p:nvSpPr>
        <p:spPr bwMode="auto">
          <a:xfrm>
            <a:off x="2100263" y="2736850"/>
            <a:ext cx="406400" cy="715963"/>
          </a:xfrm>
          <a:prstGeom prst="rect">
            <a:avLst/>
          </a:prstGeom>
          <a:solidFill>
            <a:srgbClr val="FF2AD6"/>
          </a:soli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99999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52" name="Rectangle 56"/>
          <p:cNvSpPr>
            <a:spLocks noChangeArrowheads="1"/>
          </p:cNvSpPr>
          <p:nvPr/>
        </p:nvSpPr>
        <p:spPr bwMode="auto">
          <a:xfrm>
            <a:off x="4538663" y="2736850"/>
            <a:ext cx="406400" cy="715963"/>
          </a:xfrm>
          <a:prstGeom prst="rect">
            <a:avLst/>
          </a:prstGeom>
          <a:solidFill>
            <a:srgbClr val="FF2AD6"/>
          </a:soli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99999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51" name="Rectangle 55"/>
          <p:cNvSpPr>
            <a:spLocks noChangeArrowheads="1"/>
          </p:cNvSpPr>
          <p:nvPr/>
        </p:nvSpPr>
        <p:spPr bwMode="auto">
          <a:xfrm>
            <a:off x="4132263" y="2736850"/>
            <a:ext cx="406400" cy="715963"/>
          </a:xfrm>
          <a:prstGeom prst="rect">
            <a:avLst/>
          </a:prstGeom>
          <a:solidFill>
            <a:srgbClr val="FF2AD6"/>
          </a:soli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99999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50" name="Rectangle 54"/>
          <p:cNvSpPr>
            <a:spLocks noChangeArrowheads="1"/>
          </p:cNvSpPr>
          <p:nvPr/>
        </p:nvSpPr>
        <p:spPr bwMode="auto">
          <a:xfrm>
            <a:off x="3725863" y="2736850"/>
            <a:ext cx="406400" cy="715963"/>
          </a:xfrm>
          <a:prstGeom prst="rect">
            <a:avLst/>
          </a:prstGeom>
          <a:solidFill>
            <a:srgbClr val="FF2AD6"/>
          </a:soli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99999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49" name="Rectangle 53"/>
          <p:cNvSpPr>
            <a:spLocks noChangeArrowheads="1"/>
          </p:cNvSpPr>
          <p:nvPr/>
        </p:nvSpPr>
        <p:spPr bwMode="auto">
          <a:xfrm>
            <a:off x="3319463" y="2736850"/>
            <a:ext cx="406400" cy="715963"/>
          </a:xfrm>
          <a:prstGeom prst="rect">
            <a:avLst/>
          </a:prstGeom>
          <a:solidFill>
            <a:srgbClr val="FF2AD6"/>
          </a:soli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99999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48" name="Rectangle 52"/>
          <p:cNvSpPr>
            <a:spLocks noChangeArrowheads="1"/>
          </p:cNvSpPr>
          <p:nvPr/>
        </p:nvSpPr>
        <p:spPr bwMode="auto">
          <a:xfrm>
            <a:off x="2913063" y="2736850"/>
            <a:ext cx="406400" cy="715963"/>
          </a:xfrm>
          <a:prstGeom prst="rect">
            <a:avLst/>
          </a:prstGeom>
          <a:solidFill>
            <a:srgbClr val="FF2AD6"/>
          </a:soli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99999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47" name="Rectangle 51"/>
          <p:cNvSpPr>
            <a:spLocks noChangeArrowheads="1"/>
          </p:cNvSpPr>
          <p:nvPr/>
        </p:nvSpPr>
        <p:spPr bwMode="auto">
          <a:xfrm>
            <a:off x="68263" y="2020888"/>
            <a:ext cx="406400" cy="715962"/>
          </a:xfrm>
          <a:prstGeom prst="rect">
            <a:avLst/>
          </a:prstGeom>
          <a:solidFill>
            <a:srgbClr val="FF2AD6"/>
          </a:soli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99999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46" name="Rectangle 50"/>
          <p:cNvSpPr>
            <a:spLocks noChangeArrowheads="1"/>
          </p:cNvSpPr>
          <p:nvPr/>
        </p:nvSpPr>
        <p:spPr bwMode="auto">
          <a:xfrm>
            <a:off x="2506663" y="587375"/>
            <a:ext cx="406400" cy="715963"/>
          </a:xfrm>
          <a:prstGeom prst="rect">
            <a:avLst/>
          </a:prstGeom>
          <a:gradFill rotWithShape="0">
            <a:gsLst>
              <a:gs pos="0">
                <a:srgbClr val="E40059"/>
              </a:gs>
              <a:gs pos="100000">
                <a:srgbClr val="71002C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FF8EB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79" name="Rectangle 83"/>
          <p:cNvSpPr>
            <a:spLocks noChangeArrowheads="1"/>
          </p:cNvSpPr>
          <p:nvPr/>
        </p:nvSpPr>
        <p:spPr bwMode="auto">
          <a:xfrm>
            <a:off x="0" y="0"/>
            <a:ext cx="2295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92" name="Rectangle 96"/>
          <p:cNvSpPr>
            <a:spLocks noChangeArrowheads="1"/>
          </p:cNvSpPr>
          <p:nvPr/>
        </p:nvSpPr>
        <p:spPr bwMode="auto">
          <a:xfrm>
            <a:off x="0" y="-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2" name="Рисунок 71" descr="pupsen-vupsen.jpg43уц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82" y="1071546"/>
            <a:ext cx="1522455" cy="1627452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itchFamily="34" charset="0"/>
                <a:ea typeface="Calibri"/>
              </a:rPr>
              <a:t>                                           14. </a:t>
            </a:r>
            <a:r>
              <a:rPr lang="ru-RU" sz="2400" dirty="0" smtClean="0">
                <a:solidFill>
                  <a:srgbClr val="FF0000"/>
                </a:solidFill>
                <a:latin typeface="Haettenschweiler" pitchFamily="34" charset="0"/>
                <a:ea typeface="Calibri"/>
              </a:rPr>
              <a:t>Задание на интерактивной доске</a:t>
            </a:r>
            <a:r>
              <a:rPr lang="ru-RU" sz="3200" dirty="0" smtClean="0">
                <a:solidFill>
                  <a:srgbClr val="FF0000"/>
                </a:solidFill>
                <a:latin typeface="Haettenschweiler" pitchFamily="34" charset="0"/>
                <a:ea typeface="Calibri"/>
              </a:rPr>
              <a:t>.</a:t>
            </a:r>
            <a:endParaRPr lang="ru-RU" sz="3200" dirty="0">
              <a:solidFill>
                <a:srgbClr val="FF0000"/>
              </a:solidFill>
              <a:latin typeface="Haettenschweiler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8501090" cy="6429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За 30 секунд запомнить максимальное количество картинок и по памяти воспроизвести.</a:t>
            </a:r>
            <a:endParaRPr lang="ru-RU" sz="1800" dirty="0" smtClean="0">
              <a:latin typeface="Calibri"/>
              <a:ea typeface="Calibri"/>
              <a:cs typeface="Times New Roman"/>
            </a:endParaRPr>
          </a:p>
          <a:p>
            <a:endParaRPr lang="ru-RU" sz="2400" dirty="0"/>
          </a:p>
        </p:txBody>
      </p:sp>
      <p:pic>
        <p:nvPicPr>
          <p:cNvPr id="7" name="Рисунок 6" descr="top6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58" y="1500174"/>
            <a:ext cx="785818" cy="928694"/>
          </a:xfrm>
          <a:prstGeom prst="rect">
            <a:avLst/>
          </a:prstGeom>
        </p:spPr>
      </p:pic>
      <p:pic>
        <p:nvPicPr>
          <p:cNvPr id="8" name="Рисунок 7" descr="polovinki.gif"/>
          <p:cNvPicPr/>
          <p:nvPr/>
        </p:nvPicPr>
        <p:blipFill>
          <a:blip r:embed="rId3" cstate="print"/>
          <a:srcRect r="48515"/>
          <a:stretch>
            <a:fillRect/>
          </a:stretch>
        </p:blipFill>
        <p:spPr>
          <a:xfrm>
            <a:off x="642910" y="2500306"/>
            <a:ext cx="785818" cy="928694"/>
          </a:xfrm>
          <a:prstGeom prst="rect">
            <a:avLst/>
          </a:prstGeom>
        </p:spPr>
      </p:pic>
      <p:pic>
        <p:nvPicPr>
          <p:cNvPr id="9" name="Рисунок 8" descr="балалайка7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57818" y="1643050"/>
            <a:ext cx="1071570" cy="928694"/>
          </a:xfrm>
          <a:prstGeom prst="rect">
            <a:avLst/>
          </a:prstGeom>
        </p:spPr>
      </p:pic>
      <p:pic>
        <p:nvPicPr>
          <p:cNvPr id="10" name="Рисунок 9" descr="ключ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72396" y="1571612"/>
            <a:ext cx="642942" cy="1214446"/>
          </a:xfrm>
          <a:prstGeom prst="rect">
            <a:avLst/>
          </a:prstGeom>
        </p:spPr>
      </p:pic>
      <p:pic>
        <p:nvPicPr>
          <p:cNvPr id="11" name="Рисунок 10" descr="из рода бахов выходили флейтисты, трубачи органисты скрипачи.jpe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910" y="5357826"/>
            <a:ext cx="1071570" cy="928694"/>
          </a:xfrm>
          <a:prstGeom prst="rect">
            <a:avLst/>
          </a:prstGeom>
        </p:spPr>
      </p:pic>
      <p:pic>
        <p:nvPicPr>
          <p:cNvPr id="12" name="Рисунок 11" descr="баян.jpe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72132" y="5643578"/>
            <a:ext cx="1071570" cy="928694"/>
          </a:xfrm>
          <a:prstGeom prst="rect">
            <a:avLst/>
          </a:prstGeom>
        </p:spPr>
      </p:pic>
      <p:pic>
        <p:nvPicPr>
          <p:cNvPr id="13" name="Рисунок 12" descr="шаинс.jpe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57950" y="2928934"/>
            <a:ext cx="1071570" cy="1071570"/>
          </a:xfrm>
          <a:prstGeom prst="rect">
            <a:avLst/>
          </a:prstGeom>
        </p:spPr>
      </p:pic>
      <p:pic>
        <p:nvPicPr>
          <p:cNvPr id="14" name="Рисунок 13" descr="images.jpeg31.jpe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786710" y="3000372"/>
            <a:ext cx="857256" cy="1071570"/>
          </a:xfrm>
          <a:prstGeom prst="rect">
            <a:avLst/>
          </a:prstGeom>
        </p:spPr>
      </p:pic>
      <p:pic>
        <p:nvPicPr>
          <p:cNvPr id="15" name="Рисунок 14" descr="диез.jpe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4414" y="3714752"/>
            <a:ext cx="785818" cy="1143008"/>
          </a:xfrm>
          <a:prstGeom prst="rect">
            <a:avLst/>
          </a:prstGeom>
        </p:spPr>
      </p:pic>
      <p:pic>
        <p:nvPicPr>
          <p:cNvPr id="16" name="Рисунок 15" descr="180px-Бемоль.png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929322" y="4286256"/>
            <a:ext cx="642942" cy="1071570"/>
          </a:xfrm>
          <a:prstGeom prst="rect">
            <a:avLst/>
          </a:prstGeom>
        </p:spPr>
      </p:pic>
      <p:pic>
        <p:nvPicPr>
          <p:cNvPr id="17" name="Рисунок 16" descr="257-1.gif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429520" y="4714884"/>
            <a:ext cx="1071570" cy="1071570"/>
          </a:xfrm>
          <a:prstGeom prst="rect">
            <a:avLst/>
          </a:prstGeom>
        </p:spPr>
      </p:pic>
      <p:pic>
        <p:nvPicPr>
          <p:cNvPr id="18" name="Рисунок 17" descr="жетыген.jpeg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357422" y="3000372"/>
            <a:ext cx="1000132" cy="1000132"/>
          </a:xfrm>
          <a:prstGeom prst="rect">
            <a:avLst/>
          </a:prstGeom>
        </p:spPr>
      </p:pic>
      <p:pic>
        <p:nvPicPr>
          <p:cNvPr id="19" name="Рисунок 18" descr="аккордеон.jpeg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500298" y="5500702"/>
            <a:ext cx="1143008" cy="928694"/>
          </a:xfrm>
          <a:prstGeom prst="rect">
            <a:avLst/>
          </a:prstGeom>
        </p:spPr>
      </p:pic>
      <p:pic>
        <p:nvPicPr>
          <p:cNvPr id="20" name="Рисунок 19" descr="268-3.gif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500430" y="4214818"/>
            <a:ext cx="1214446" cy="928694"/>
          </a:xfrm>
          <a:prstGeom prst="rect">
            <a:avLst/>
          </a:prstGeom>
        </p:spPr>
      </p:pic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4000496" y="5857892"/>
            <a:ext cx="857256" cy="357190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Рисунок 21" descr="свирель7.jpeg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857620" y="1785926"/>
            <a:ext cx="785818" cy="785818"/>
          </a:xfrm>
          <a:prstGeom prst="rect">
            <a:avLst/>
          </a:prstGeom>
        </p:spPr>
      </p:pic>
      <p:pic>
        <p:nvPicPr>
          <p:cNvPr id="23" name="Рисунок 22" descr="saks,_adolf.jpg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000232" y="1643050"/>
            <a:ext cx="785818" cy="1101728"/>
          </a:xfrm>
          <a:prstGeom prst="rect">
            <a:avLst/>
          </a:prstGeom>
        </p:spPr>
      </p:pic>
      <p:pic>
        <p:nvPicPr>
          <p:cNvPr id="24" name="Рисунок 23" descr="фагот.jpeg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286248" y="3143248"/>
            <a:ext cx="1143008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4003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0066FF"/>
                </a:solidFill>
              </a:rPr>
              <a:t>          15.Составь музыкальные  слова.</a:t>
            </a:r>
            <a:endParaRPr lang="ru-RU" sz="3200" i="1" dirty="0">
              <a:solidFill>
                <a:srgbClr val="0066FF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785794"/>
            <a:ext cx="77339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первых букв название каждой картинки составь слова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51" name="Рисунок 46" descr="images.jpeg1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643050"/>
            <a:ext cx="920750" cy="698500"/>
          </a:xfrm>
          <a:prstGeom prst="rect">
            <a:avLst/>
          </a:prstGeom>
          <a:noFill/>
        </p:spPr>
      </p:pic>
      <p:pic>
        <p:nvPicPr>
          <p:cNvPr id="1050" name="Рисунок 44" descr="images.jpeg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714488"/>
            <a:ext cx="730250" cy="609600"/>
          </a:xfrm>
          <a:prstGeom prst="rect">
            <a:avLst/>
          </a:prstGeom>
          <a:noFill/>
        </p:spPr>
      </p:pic>
      <p:pic>
        <p:nvPicPr>
          <p:cNvPr id="1052" name="Рисунок 42" descr="images.jpeg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785926"/>
            <a:ext cx="508000" cy="546100"/>
          </a:xfrm>
          <a:prstGeom prst="rect">
            <a:avLst/>
          </a:prstGeom>
          <a:noFill/>
        </p:spPr>
      </p:pic>
      <p:pic>
        <p:nvPicPr>
          <p:cNvPr id="1049" name="Рисунок 41" descr="images.jpeg1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1714488"/>
            <a:ext cx="774700" cy="648072"/>
          </a:xfrm>
          <a:prstGeom prst="rect">
            <a:avLst/>
          </a:prstGeom>
          <a:noFill/>
        </p:spPr>
      </p:pic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285720" y="1284730"/>
            <a:ext cx="685804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 Род, вид музыкального произведения.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71472" y="2500306"/>
            <a:ext cx="5270577" cy="357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0066FF"/>
                </a:solidFill>
                <a:latin typeface="Times New Roman"/>
                <a:ea typeface="Calibri"/>
                <a:cs typeface="Times New Roman"/>
              </a:rPr>
              <a:t>2.Популярное вокальное произведение</a:t>
            </a:r>
            <a:endParaRPr lang="ru-RU" sz="1600" dirty="0">
              <a:solidFill>
                <a:srgbClr val="0066FF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36" name="Рисунок 35" descr="images.jpe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910" y="3143248"/>
            <a:ext cx="846311" cy="825500"/>
          </a:xfrm>
          <a:prstGeom prst="rect">
            <a:avLst/>
          </a:prstGeom>
        </p:spPr>
      </p:pic>
      <p:pic>
        <p:nvPicPr>
          <p:cNvPr id="37" name="Рисунок 36" descr="images.jpeg3.jpe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00232" y="3000372"/>
            <a:ext cx="565150" cy="878440"/>
          </a:xfrm>
          <a:prstGeom prst="rect">
            <a:avLst/>
          </a:prstGeom>
        </p:spPr>
      </p:pic>
      <p:pic>
        <p:nvPicPr>
          <p:cNvPr id="38" name="Рисунок 37" descr="images.jpeg2.jpe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86050" y="3071810"/>
            <a:ext cx="793750" cy="687917"/>
          </a:xfrm>
          <a:prstGeom prst="rect">
            <a:avLst/>
          </a:prstGeom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7620" y="3071810"/>
            <a:ext cx="6096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6314" y="3000372"/>
            <a:ext cx="66992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Прямоугольник 40"/>
          <p:cNvSpPr/>
          <p:nvPr/>
        </p:nvSpPr>
        <p:spPr>
          <a:xfrm>
            <a:off x="714348" y="4000504"/>
            <a:ext cx="5260606" cy="357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D60093"/>
                </a:solidFill>
                <a:latin typeface="Times New Roman"/>
                <a:ea typeface="Calibri"/>
                <a:cs typeface="Times New Roman"/>
              </a:rPr>
              <a:t>3.Вокальное произведение для пения без слов.</a:t>
            </a:r>
            <a:endParaRPr lang="ru-RU" sz="1200" dirty="0">
              <a:solidFill>
                <a:srgbClr val="D60093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063" name="Рисунок 58" descr="images.jpeg13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2910" y="4572008"/>
            <a:ext cx="533401" cy="533401"/>
          </a:xfrm>
          <a:prstGeom prst="rect">
            <a:avLst/>
          </a:prstGeom>
          <a:noFill/>
        </p:spPr>
      </p:pic>
      <p:pic>
        <p:nvPicPr>
          <p:cNvPr id="1062" name="Рисунок 59" descr="images.jpeg21.jpe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85852" y="4500570"/>
            <a:ext cx="609601" cy="681039"/>
          </a:xfrm>
          <a:prstGeom prst="rect">
            <a:avLst/>
          </a:prstGeom>
          <a:noFill/>
        </p:spPr>
      </p:pic>
      <p:pic>
        <p:nvPicPr>
          <p:cNvPr id="1061" name="Рисунок 60" descr="images.jpeg15.jpe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00232" y="4572008"/>
            <a:ext cx="685801" cy="542925"/>
          </a:xfrm>
          <a:prstGeom prst="rect">
            <a:avLst/>
          </a:prstGeom>
          <a:noFill/>
        </p:spPr>
      </p:pic>
      <p:pic>
        <p:nvPicPr>
          <p:cNvPr id="1060" name="Рисунок 67" descr="images.jpeg17.jpe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86050" y="4500570"/>
            <a:ext cx="700089" cy="609601"/>
          </a:xfrm>
          <a:prstGeom prst="rect">
            <a:avLst/>
          </a:prstGeom>
          <a:noFill/>
        </p:spPr>
      </p:pic>
      <p:pic>
        <p:nvPicPr>
          <p:cNvPr id="1059" name="Рисунок 68" descr="images.jpeg19.jpe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71868" y="4572008"/>
            <a:ext cx="1023939" cy="552451"/>
          </a:xfrm>
          <a:prstGeom prst="rect">
            <a:avLst/>
          </a:prstGeom>
          <a:noFill/>
        </p:spPr>
      </p:pic>
      <p:pic>
        <p:nvPicPr>
          <p:cNvPr id="1058" name="Рисунок 69" descr="images.jpeg22.jpe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857752" y="4500570"/>
            <a:ext cx="733426" cy="609601"/>
          </a:xfrm>
          <a:prstGeom prst="rect">
            <a:avLst/>
          </a:prstGeom>
          <a:noFill/>
        </p:spPr>
      </p:pic>
      <p:pic>
        <p:nvPicPr>
          <p:cNvPr id="1057" name="Рисунок 70" descr="images.jpeg23.jpe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857884" y="4357694"/>
            <a:ext cx="642942" cy="700089"/>
          </a:xfrm>
          <a:prstGeom prst="rect">
            <a:avLst/>
          </a:prstGeom>
          <a:noFill/>
        </p:spPr>
      </p:pic>
      <p:sp>
        <p:nvSpPr>
          <p:cNvPr id="1064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0" y="3686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85720" y="5217764"/>
            <a:ext cx="7845455" cy="357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FF6600"/>
                </a:solidFill>
                <a:latin typeface="Times New Roman"/>
                <a:ea typeface="Calibri"/>
                <a:cs typeface="Times New Roman"/>
              </a:rPr>
              <a:t>4.Музыкальное произведение для солирующего инструмента и оркестра.</a:t>
            </a:r>
            <a:endParaRPr lang="ru-RU" sz="1200" dirty="0">
              <a:solidFill>
                <a:srgbClr val="FF66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072" name="Рисунок 90" descr="images.jpeg42.jpe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00100" y="5857892"/>
            <a:ext cx="785818" cy="635588"/>
          </a:xfrm>
          <a:prstGeom prst="rect">
            <a:avLst/>
          </a:prstGeom>
          <a:noFill/>
        </p:spPr>
      </p:pic>
      <p:pic>
        <p:nvPicPr>
          <p:cNvPr id="1071" name="Рисунок 91" descr="images.jpeg45.jpe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000232" y="5715016"/>
            <a:ext cx="928694" cy="998000"/>
          </a:xfrm>
          <a:prstGeom prst="rect">
            <a:avLst/>
          </a:prstGeom>
          <a:noFill/>
        </p:spPr>
      </p:pic>
      <p:pic>
        <p:nvPicPr>
          <p:cNvPr id="1070" name="Рисунок 92" descr="images.jpeg46.jpe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071802" y="5857892"/>
            <a:ext cx="750099" cy="500066"/>
          </a:xfrm>
          <a:prstGeom prst="rect">
            <a:avLst/>
          </a:prstGeom>
          <a:noFill/>
        </p:spPr>
      </p:pic>
      <p:pic>
        <p:nvPicPr>
          <p:cNvPr id="1069" name="Рисунок 93" descr="images.jpeg48.jpe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000496" y="5786454"/>
            <a:ext cx="582375" cy="642942"/>
          </a:xfrm>
          <a:prstGeom prst="rect">
            <a:avLst/>
          </a:prstGeom>
          <a:noFill/>
        </p:spPr>
      </p:pic>
      <p:pic>
        <p:nvPicPr>
          <p:cNvPr id="1068" name="Рисунок 94" descr="images.jpeg51.jpe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929190" y="5643578"/>
            <a:ext cx="714380" cy="1018371"/>
          </a:xfrm>
          <a:prstGeom prst="rect">
            <a:avLst/>
          </a:prstGeom>
          <a:noFill/>
        </p:spPr>
      </p:pic>
      <p:pic>
        <p:nvPicPr>
          <p:cNvPr id="1067" name="Рисунок 95" descr="images.jpeg53.jpe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786446" y="5857892"/>
            <a:ext cx="824433" cy="500066"/>
          </a:xfrm>
          <a:prstGeom prst="rect">
            <a:avLst/>
          </a:prstGeom>
          <a:noFill/>
        </p:spPr>
      </p:pic>
      <p:pic>
        <p:nvPicPr>
          <p:cNvPr id="1066" name="Рисунок 96" descr="images.jpeg54.jpe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858016" y="5715016"/>
            <a:ext cx="785818" cy="785818"/>
          </a:xfrm>
          <a:prstGeom prst="rect">
            <a:avLst/>
          </a:prstGeom>
          <a:noFill/>
        </p:spPr>
      </p:pic>
      <p:sp>
        <p:nvSpPr>
          <p:cNvPr id="1073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74" name="Rectangle 50"/>
          <p:cNvSpPr>
            <a:spLocks noChangeArrowheads="1"/>
          </p:cNvSpPr>
          <p:nvPr/>
        </p:nvSpPr>
        <p:spPr bwMode="auto">
          <a:xfrm>
            <a:off x="0" y="407194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Рисунок 38" descr="3678.jpe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7286644" y="1428736"/>
            <a:ext cx="1357322" cy="2014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10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5" grpId="0"/>
      <p:bldP spid="1054" grpId="0"/>
      <p:bldP spid="34" grpId="0"/>
      <p:bldP spid="41" grpId="0"/>
      <p:bldP spid="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076.jpeg"/>
          <p:cNvPicPr>
            <a:picLocks noChangeAspect="1"/>
          </p:cNvPicPr>
          <p:nvPr/>
        </p:nvPicPr>
        <p:blipFill>
          <a:blip r:embed="rId2" cstate="print"/>
          <a:srcRect r="4762" b="8286"/>
          <a:stretch>
            <a:fillRect/>
          </a:stretch>
        </p:blipFill>
        <p:spPr>
          <a:xfrm>
            <a:off x="6572264" y="4357694"/>
            <a:ext cx="1534594" cy="2071702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1071538" y="1643050"/>
            <a:ext cx="5637225" cy="4689493"/>
            <a:chOff x="792163" y="1311275"/>
            <a:chExt cx="3517900" cy="3554413"/>
          </a:xfrm>
        </p:grpSpPr>
        <p:sp>
          <p:nvSpPr>
            <p:cNvPr id="85012" name="Oval 20"/>
            <p:cNvSpPr>
              <a:spLocks noChangeArrowheads="1"/>
            </p:cNvSpPr>
            <p:nvPr/>
          </p:nvSpPr>
          <p:spPr bwMode="auto">
            <a:xfrm>
              <a:off x="2138363" y="1311275"/>
              <a:ext cx="850900" cy="787400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Музы         это,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 та,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5011" name="Oval 19"/>
            <p:cNvSpPr>
              <a:spLocks noChangeArrowheads="1"/>
            </p:cNvSpPr>
            <p:nvPr/>
          </p:nvSpPr>
          <p:spPr bwMode="auto">
            <a:xfrm>
              <a:off x="2989263" y="1504950"/>
              <a:ext cx="876300" cy="812800"/>
            </a:xfrm>
            <a:prstGeom prst="ellipse">
              <a:avLst/>
            </a:prstGeom>
            <a:solidFill>
              <a:srgbClr val="FF2AD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Та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ло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5010" name="Oval 18"/>
            <p:cNvSpPr>
              <a:spLocks noChangeArrowheads="1"/>
            </p:cNvSpPr>
            <p:nvPr/>
          </p:nvSpPr>
          <p:spPr bwMode="auto">
            <a:xfrm>
              <a:off x="3395663" y="2263775"/>
              <a:ext cx="914400" cy="8890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  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пи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ние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го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5009" name="Oval 17"/>
            <p:cNvSpPr>
              <a:spLocks noChangeArrowheads="1"/>
            </p:cNvSpPr>
            <p:nvPr/>
          </p:nvSpPr>
          <p:spPr bwMode="auto">
            <a:xfrm>
              <a:off x="3395663" y="3163888"/>
              <a:ext cx="914400" cy="8763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каль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вос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преж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5008" name="Oval 16"/>
            <p:cNvSpPr>
              <a:spLocks noChangeArrowheads="1"/>
            </p:cNvSpPr>
            <p:nvPr/>
          </p:nvSpPr>
          <p:spPr bwMode="auto">
            <a:xfrm>
              <a:off x="2874963" y="3897313"/>
              <a:ext cx="876300" cy="825500"/>
            </a:xfrm>
            <a:prstGeom prst="ellipse">
              <a:avLst/>
            </a:prstGeom>
            <a:solidFill>
              <a:srgbClr val="AA004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 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та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 музы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вос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5007" name="Oval 15"/>
            <p:cNvSpPr>
              <a:spLocks noChangeArrowheads="1"/>
            </p:cNvSpPr>
            <p:nvPr/>
          </p:nvSpPr>
          <p:spPr bwMode="auto">
            <a:xfrm>
              <a:off x="2024063" y="4052888"/>
              <a:ext cx="850900" cy="8128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ние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ве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5006" name="Oval 14"/>
            <p:cNvSpPr>
              <a:spLocks noChangeArrowheads="1"/>
            </p:cNvSpPr>
            <p:nvPr/>
          </p:nvSpPr>
          <p:spPr bwMode="auto">
            <a:xfrm>
              <a:off x="1173163" y="3821113"/>
              <a:ext cx="850900" cy="825500"/>
            </a:xfrm>
            <a:prstGeom prst="ellipse">
              <a:avLst/>
            </a:prstGeom>
            <a:solidFill>
              <a:srgbClr val="00833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ное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  пи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   де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5005" name="Oval 13"/>
            <p:cNvSpPr>
              <a:spLocks noChangeArrowheads="1"/>
            </p:cNvSpPr>
            <p:nvPr/>
          </p:nvSpPr>
          <p:spPr bwMode="auto">
            <a:xfrm>
              <a:off x="792163" y="3074988"/>
              <a:ext cx="876300" cy="8128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  пи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  </a:t>
              </a: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че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   </a:t>
              </a: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ка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5004" name="Oval 12"/>
            <p:cNvSpPr>
              <a:spLocks noChangeArrowheads="1"/>
            </p:cNvSpPr>
            <p:nvPr/>
          </p:nvSpPr>
          <p:spPr bwMode="auto">
            <a:xfrm>
              <a:off x="792163" y="2285914"/>
              <a:ext cx="876300" cy="800100"/>
            </a:xfrm>
            <a:prstGeom prst="ellipse">
              <a:avLst/>
            </a:prstGeom>
            <a:solidFill>
              <a:srgbClr val="7030A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ние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кан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5003" name="Oval 11"/>
            <p:cNvSpPr>
              <a:spLocks noChangeArrowheads="1"/>
            </p:cNvSpPr>
            <p:nvPr/>
          </p:nvSpPr>
          <p:spPr bwMode="auto">
            <a:xfrm>
              <a:off x="1236663" y="1504950"/>
              <a:ext cx="901700" cy="8890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вос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  та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 все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5002" name="AutoShape 10"/>
            <p:cNvSpPr>
              <a:spLocks noChangeShapeType="1"/>
            </p:cNvSpPr>
            <p:nvPr/>
          </p:nvSpPr>
          <p:spPr bwMode="auto">
            <a:xfrm>
              <a:off x="2493963" y="2106613"/>
              <a:ext cx="977900" cy="110490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001" name="AutoShape 9"/>
            <p:cNvSpPr>
              <a:spLocks noChangeShapeType="1"/>
            </p:cNvSpPr>
            <p:nvPr/>
          </p:nvSpPr>
          <p:spPr bwMode="auto">
            <a:xfrm flipH="1">
              <a:off x="1909763" y="3227388"/>
              <a:ext cx="1562100" cy="73660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000" name="AutoShape 8"/>
            <p:cNvSpPr>
              <a:spLocks noChangeShapeType="1"/>
            </p:cNvSpPr>
            <p:nvPr/>
          </p:nvSpPr>
          <p:spPr bwMode="auto">
            <a:xfrm flipH="1" flipV="1">
              <a:off x="1820863" y="2406650"/>
              <a:ext cx="88900" cy="147320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999" name="AutoShape 7"/>
            <p:cNvSpPr>
              <a:spLocks noChangeShapeType="1"/>
            </p:cNvSpPr>
            <p:nvPr/>
          </p:nvSpPr>
          <p:spPr bwMode="auto">
            <a:xfrm flipH="1" flipV="1">
              <a:off x="1820863" y="2406650"/>
              <a:ext cx="1574800" cy="39370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998" name="AutoShape 6"/>
            <p:cNvSpPr>
              <a:spLocks noChangeShapeType="1"/>
            </p:cNvSpPr>
            <p:nvPr/>
          </p:nvSpPr>
          <p:spPr bwMode="auto">
            <a:xfrm flipH="1">
              <a:off x="3116263" y="2801938"/>
              <a:ext cx="279400" cy="10795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997" name="AutoShape 5"/>
            <p:cNvSpPr>
              <a:spLocks noChangeShapeType="1"/>
            </p:cNvSpPr>
            <p:nvPr/>
          </p:nvSpPr>
          <p:spPr bwMode="auto">
            <a:xfrm>
              <a:off x="1668463" y="2801938"/>
              <a:ext cx="1447800" cy="10795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996" name="AutoShape 4"/>
            <p:cNvSpPr>
              <a:spLocks noChangeShapeType="1"/>
            </p:cNvSpPr>
            <p:nvPr/>
          </p:nvSpPr>
          <p:spPr bwMode="auto">
            <a:xfrm flipV="1">
              <a:off x="1668463" y="2106613"/>
              <a:ext cx="825500" cy="6858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995" name="AutoShape 3"/>
            <p:cNvSpPr>
              <a:spLocks noChangeShapeType="1"/>
            </p:cNvSpPr>
            <p:nvPr/>
          </p:nvSpPr>
          <p:spPr bwMode="auto">
            <a:xfrm flipH="1" flipV="1">
              <a:off x="1668463" y="3551238"/>
              <a:ext cx="1447800" cy="342900"/>
            </a:xfrm>
            <a:prstGeom prst="straightConnector1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994" name="AutoShape 2"/>
            <p:cNvSpPr>
              <a:spLocks noChangeShapeType="1"/>
            </p:cNvSpPr>
            <p:nvPr/>
          </p:nvSpPr>
          <p:spPr bwMode="auto">
            <a:xfrm flipV="1">
              <a:off x="1668463" y="2263775"/>
              <a:ext cx="1473200" cy="1270000"/>
            </a:xfrm>
            <a:prstGeom prst="straightConnector1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993" name="AutoShape 1"/>
            <p:cNvSpPr>
              <a:spLocks noChangeShapeType="1"/>
            </p:cNvSpPr>
            <p:nvPr/>
          </p:nvSpPr>
          <p:spPr bwMode="auto">
            <a:xfrm>
              <a:off x="3116263" y="2263775"/>
              <a:ext cx="0" cy="1612900"/>
            </a:xfrm>
            <a:prstGeom prst="straightConnector1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5014" name="Rectangle 22"/>
          <p:cNvSpPr>
            <a:spLocks noChangeArrowheads="1"/>
          </p:cNvSpPr>
          <p:nvPr/>
        </p:nvSpPr>
        <p:spPr bwMode="auto">
          <a:xfrm>
            <a:off x="285720" y="214290"/>
            <a:ext cx="835821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16.  Десять колец.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Начав от слова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двигаясь по прямым линиям от кольца к кольцу,   прочитайте высказывание о музыке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D60093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5025" name="Rectangle 33"/>
          <p:cNvSpPr>
            <a:spLocks noChangeArrowheads="1"/>
          </p:cNvSpPr>
          <p:nvPr/>
        </p:nvSpPr>
        <p:spPr bwMode="auto">
          <a:xfrm>
            <a:off x="0" y="42860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9" name="Рисунок 28" descr="0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214422"/>
            <a:ext cx="1168108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5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305444"/>
          </a:xfrm>
        </p:spPr>
        <p:txBody>
          <a:bodyPr/>
          <a:lstStyle/>
          <a:p>
            <a:pPr>
              <a:buNone/>
            </a:pPr>
            <a:endParaRPr lang="ru-RU" sz="12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1400" dirty="0" smtClean="0"/>
          </a:p>
          <a:p>
            <a:pPr algn="ctr">
              <a:buNone/>
            </a:pPr>
            <a:r>
              <a:rPr lang="ru-RU" sz="1400" dirty="0" smtClean="0"/>
              <a:t> </a:t>
            </a:r>
            <a:r>
              <a:rPr lang="ru-RU" sz="2400" i="1" dirty="0" smtClean="0">
                <a:latin typeface="Monotype Corsiva" pitchFamily="66" charset="0"/>
              </a:rPr>
              <a:t>Сборник представляет собой  различные виды творческих заданий: викторины, кроссворды, анаграммы, </a:t>
            </a:r>
            <a:r>
              <a:rPr lang="ru-RU" sz="2400" i="1" dirty="0" err="1" smtClean="0">
                <a:latin typeface="Monotype Corsiva" pitchFamily="66" charset="0"/>
              </a:rPr>
              <a:t>сканворды</a:t>
            </a:r>
            <a:r>
              <a:rPr lang="ru-RU" sz="2400" i="1" dirty="0" smtClean="0">
                <a:latin typeface="Monotype Corsiva" pitchFamily="66" charset="0"/>
              </a:rPr>
              <a:t>.  Используя предлагаемый материал творчески и  дифференцированно учитель может во время уроков и на внеклассных занятиях успешно выполнить  эти  творческие задания, опираясь но логическое мышление и интеллектуальные способности учащихся. Данные задания различны по степени сложности, носят познавательный характер, поэтому они помогут развить у школьников мышление, внимание, наблюдательность, самостоятельность</a:t>
            </a:r>
            <a:endParaRPr lang="ru-RU" sz="2400" i="1" dirty="0">
              <a:latin typeface="Monotype Corsiva" pitchFamily="66" charset="0"/>
            </a:endParaRPr>
          </a:p>
        </p:txBody>
      </p:sp>
      <p:pic>
        <p:nvPicPr>
          <p:cNvPr id="1026" name="Picture 2" descr="C:\Documents and Settings\Admin\Рабочий стол\image00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4929198"/>
            <a:ext cx="1142032" cy="156209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8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714356"/>
            <a:ext cx="636435" cy="947735"/>
          </a:xfrm>
          <a:prstGeom prst="rect">
            <a:avLst/>
          </a:prstGeom>
        </p:spPr>
      </p:pic>
      <p:pic>
        <p:nvPicPr>
          <p:cNvPr id="21" name="Рисунок 20" descr="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857232"/>
            <a:ext cx="1038225" cy="13144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04866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2"/>
                </a:solidFill>
                <a:effectLst/>
                <a:latin typeface="Times New Roman"/>
                <a:ea typeface="Calibri"/>
                <a:cs typeface="Times New Roman"/>
              </a:rPr>
              <a:t>      </a:t>
            </a:r>
            <a:r>
              <a:rPr lang="ru-RU" sz="2700" b="1" i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17</a:t>
            </a:r>
            <a:r>
              <a:rPr lang="ru-RU" sz="3600" dirty="0" smtClean="0">
                <a:solidFill>
                  <a:schemeClr val="bg2"/>
                </a:solidFill>
                <a:effectLst/>
                <a:latin typeface="Times New Roman"/>
                <a:ea typeface="Calibri"/>
                <a:cs typeface="Times New Roman"/>
              </a:rPr>
              <a:t>.</a:t>
            </a:r>
            <a:r>
              <a:rPr lang="ru-RU" sz="2400" b="1" i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Собери по цветам названия песен А.Ермолова</a:t>
            </a:r>
            <a:r>
              <a:rPr lang="ru-RU" sz="2400" dirty="0" smtClean="0">
                <a:solidFill>
                  <a:schemeClr val="bg2"/>
                </a:solidFill>
                <a:effectLst/>
                <a:latin typeface="Times New Roman"/>
                <a:ea typeface="Calibri"/>
                <a:cs typeface="Times New Roman"/>
              </a:rPr>
              <a:t>.</a:t>
            </a:r>
            <a:r>
              <a:rPr lang="ru-RU" sz="3600" dirty="0" smtClean="0">
                <a:solidFill>
                  <a:schemeClr val="bg2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600" dirty="0" smtClean="0">
                <a:solidFill>
                  <a:schemeClr val="bg2"/>
                </a:solidFill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2770" name="Oval 2"/>
          <p:cNvSpPr>
            <a:spLocks noChangeArrowheads="1"/>
          </p:cNvSpPr>
          <p:nvPr/>
        </p:nvSpPr>
        <p:spPr bwMode="auto">
          <a:xfrm>
            <a:off x="2555776" y="1412776"/>
            <a:ext cx="914400" cy="558800"/>
          </a:xfrm>
          <a:prstGeom prst="ellipse">
            <a:avLst/>
          </a:prstGeom>
          <a:solidFill>
            <a:srgbClr val="E400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1002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здра</a:t>
            </a: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в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Oval 3"/>
          <p:cNvSpPr>
            <a:spLocks noChangeArrowheads="1"/>
          </p:cNvSpPr>
          <p:nvPr/>
        </p:nvSpPr>
        <p:spPr bwMode="auto">
          <a:xfrm>
            <a:off x="4139952" y="1988840"/>
            <a:ext cx="914400" cy="5588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D003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же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6228184" y="1196752"/>
            <a:ext cx="914400" cy="558800"/>
          </a:xfrm>
          <a:prstGeom prst="ellipse">
            <a:avLst/>
          </a:prstGeom>
          <a:solidFill>
            <a:srgbClr val="FF2AD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9A004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впе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539552" y="3356992"/>
            <a:ext cx="914400" cy="558800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28398" dir="3806097" algn="ctr" rotWithShape="0">
              <a:srgbClr val="45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всё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467544" y="1628800"/>
            <a:ext cx="985168" cy="576064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1002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D60093"/>
                </a:solidFill>
                <a:effectLst/>
                <a:latin typeface="Calibri" pitchFamily="34" charset="0"/>
                <a:cs typeface="Arial" pitchFamily="34" charset="0"/>
              </a:rPr>
              <a:t>празд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D6009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7236296" y="2132856"/>
            <a:ext cx="914400" cy="558800"/>
          </a:xfrm>
          <a:prstGeom prst="ellipse">
            <a:avLst/>
          </a:prstGeom>
          <a:solidFill>
            <a:srgbClr val="005BD3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002C6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сол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6" name="Oval 8"/>
          <p:cNvSpPr>
            <a:spLocks noChangeArrowheads="1"/>
          </p:cNvSpPr>
          <p:nvPr/>
        </p:nvSpPr>
        <p:spPr bwMode="auto">
          <a:xfrm>
            <a:off x="5508104" y="3645024"/>
            <a:ext cx="914400" cy="558800"/>
          </a:xfrm>
          <a:prstGeom prst="ellipse">
            <a:avLst/>
          </a:prstGeom>
          <a:solidFill>
            <a:srgbClr val="005BD3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002C6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ныш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7" name="Oval 9"/>
          <p:cNvSpPr>
            <a:spLocks noChangeArrowheads="1"/>
          </p:cNvSpPr>
          <p:nvPr/>
        </p:nvSpPr>
        <p:spPr bwMode="auto">
          <a:xfrm>
            <a:off x="3131840" y="3140968"/>
            <a:ext cx="914400" cy="558800"/>
          </a:xfrm>
          <a:prstGeom prst="ellipse">
            <a:avLst/>
          </a:prstGeom>
          <a:solidFill>
            <a:srgbClr val="E400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1002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ствуй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8" name="Oval 10"/>
          <p:cNvSpPr>
            <a:spLocks noChangeArrowheads="1"/>
          </p:cNvSpPr>
          <p:nvPr/>
        </p:nvSpPr>
        <p:spPr bwMode="auto">
          <a:xfrm>
            <a:off x="7236296" y="5013176"/>
            <a:ext cx="914400" cy="5588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D003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чи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9" name="Oval 11"/>
          <p:cNvSpPr>
            <a:spLocks noChangeArrowheads="1"/>
          </p:cNvSpPr>
          <p:nvPr/>
        </p:nvSpPr>
        <p:spPr bwMode="auto">
          <a:xfrm>
            <a:off x="1691680" y="4437112"/>
            <a:ext cx="914400" cy="5588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D003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уда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80" name="Oval 12"/>
          <p:cNvSpPr>
            <a:spLocks noChangeArrowheads="1"/>
          </p:cNvSpPr>
          <p:nvPr/>
        </p:nvSpPr>
        <p:spPr bwMode="auto">
          <a:xfrm>
            <a:off x="4067944" y="4293096"/>
            <a:ext cx="914400" cy="558800"/>
          </a:xfrm>
          <a:prstGeom prst="ellipse">
            <a:avLst/>
          </a:prstGeom>
          <a:solidFill>
            <a:srgbClr val="FF2AD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9A004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рёд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81" name="Oval 13"/>
          <p:cNvSpPr>
            <a:spLocks noChangeArrowheads="1"/>
          </p:cNvSpPr>
          <p:nvPr/>
        </p:nvSpPr>
        <p:spPr bwMode="auto">
          <a:xfrm>
            <a:off x="5786446" y="5500702"/>
            <a:ext cx="914400" cy="558800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1002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D60093"/>
                </a:solidFill>
                <a:effectLst/>
                <a:latin typeface="Calibri" pitchFamily="34" charset="0"/>
                <a:cs typeface="Arial" pitchFamily="34" charset="0"/>
              </a:rPr>
              <a:t>дник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D6009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82" name="Oval 14"/>
          <p:cNvSpPr>
            <a:spLocks noChangeArrowheads="1"/>
          </p:cNvSpPr>
          <p:nvPr/>
        </p:nvSpPr>
        <p:spPr bwMode="auto">
          <a:xfrm>
            <a:off x="571472" y="5500702"/>
            <a:ext cx="914400" cy="558800"/>
          </a:xfrm>
          <a:prstGeom prst="ellipse">
            <a:avLst/>
          </a:prstGeom>
          <a:solidFill>
            <a:srgbClr val="E400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1002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ро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83" name="Oval 15"/>
          <p:cNvSpPr>
            <a:spLocks noChangeArrowheads="1"/>
          </p:cNvSpPr>
          <p:nvPr/>
        </p:nvSpPr>
        <p:spPr bwMode="auto">
          <a:xfrm>
            <a:off x="1691680" y="2636912"/>
            <a:ext cx="914400" cy="558800"/>
          </a:xfrm>
          <a:prstGeom prst="ellipse">
            <a:avLst/>
          </a:prstGeom>
          <a:solidFill>
            <a:srgbClr val="005BD3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002C69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ко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84" name="Oval 16"/>
          <p:cNvSpPr>
            <a:spLocks noChangeArrowheads="1"/>
          </p:cNvSpPr>
          <p:nvPr/>
        </p:nvSpPr>
        <p:spPr bwMode="auto">
          <a:xfrm>
            <a:off x="2195736" y="5733256"/>
            <a:ext cx="914400" cy="558800"/>
          </a:xfrm>
          <a:prstGeom prst="ellipse">
            <a:avLst/>
          </a:prstGeom>
          <a:solidFill>
            <a:srgbClr val="00FF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1002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ди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85" name="Oval 17"/>
          <p:cNvSpPr>
            <a:spLocks noChangeArrowheads="1"/>
          </p:cNvSpPr>
          <p:nvPr/>
        </p:nvSpPr>
        <p:spPr bwMode="auto">
          <a:xfrm>
            <a:off x="3563888" y="5445224"/>
            <a:ext cx="914400" cy="5588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28398" dir="3806097" algn="ctr" rotWithShape="0">
              <a:srgbClr val="46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лаю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86" name="Oval 18"/>
          <p:cNvSpPr>
            <a:spLocks noChangeArrowheads="1"/>
          </p:cNvSpPr>
          <p:nvPr/>
        </p:nvSpPr>
        <p:spPr bwMode="auto">
          <a:xfrm>
            <a:off x="5436096" y="2204864"/>
            <a:ext cx="914400" cy="558800"/>
          </a:xfrm>
          <a:prstGeom prst="ellipse">
            <a:avLst/>
          </a:prstGeom>
          <a:solidFill>
            <a:srgbClr val="E400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1002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ут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87" name="Oval 19"/>
          <p:cNvSpPr>
            <a:spLocks noChangeArrowheads="1"/>
          </p:cNvSpPr>
          <p:nvPr/>
        </p:nvSpPr>
        <p:spPr bwMode="auto">
          <a:xfrm>
            <a:off x="7236296" y="3717032"/>
            <a:ext cx="914400" cy="558800"/>
          </a:xfrm>
          <a:prstGeom prst="ellipse">
            <a:avLst/>
          </a:prstGeom>
          <a:solidFill>
            <a:srgbClr val="00FF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1002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впе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1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1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1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10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10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0" grpId="0" animBg="1"/>
      <p:bldP spid="32781" grpId="0" animBg="1"/>
      <p:bldP spid="32782" grpId="0" animBg="1"/>
      <p:bldP spid="32783" grpId="0" animBg="1"/>
      <p:bldP spid="32784" grpId="0" animBg="1"/>
      <p:bldP spid="32785" grpId="0" animBg="1"/>
      <p:bldP spid="32786" grpId="0" animBg="1"/>
      <p:bldP spid="3278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83432" cy="78581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        </a:t>
            </a:r>
            <a:r>
              <a:rPr lang="ru-RU" sz="27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18.</a:t>
            </a: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Восстанови песню по опорным словам.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85720" y="857232"/>
            <a:ext cx="8501122" cy="5777600"/>
            <a:chOff x="285720" y="857232"/>
            <a:chExt cx="8501122" cy="5777600"/>
          </a:xfrm>
        </p:grpSpPr>
        <p:pic>
          <p:nvPicPr>
            <p:cNvPr id="19" name="Рисунок 18" descr="79.jpe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7158" y="4929198"/>
              <a:ext cx="1643064" cy="1643064"/>
            </a:xfrm>
            <a:prstGeom prst="rect">
              <a:avLst/>
            </a:prstGeom>
          </p:spPr>
        </p:pic>
        <p:pic>
          <p:nvPicPr>
            <p:cNvPr id="17" name="Рисунок 16" descr="48.jpe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86644" y="4643446"/>
              <a:ext cx="1500198" cy="1893453"/>
            </a:xfrm>
            <a:prstGeom prst="rect">
              <a:avLst/>
            </a:prstGeom>
          </p:spPr>
        </p:pic>
        <p:pic>
          <p:nvPicPr>
            <p:cNvPr id="4" name="Рисунок 3" descr="mult_109.gif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2976" y="857232"/>
              <a:ext cx="6768752" cy="57250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3794" name="AutoShape 2"/>
            <p:cNvSpPr>
              <a:spLocks noChangeArrowheads="1"/>
            </p:cNvSpPr>
            <p:nvPr/>
          </p:nvSpPr>
          <p:spPr bwMode="auto">
            <a:xfrm>
              <a:off x="2339752" y="1916832"/>
              <a:ext cx="1320800" cy="1117600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  <a:cs typeface="Arial" pitchFamily="34" charset="0"/>
                </a:rPr>
                <a:t>Яблони, </a:t>
              </a: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  <a:cs typeface="Arial" pitchFamily="34" charset="0"/>
                </a:rPr>
                <a:t>груши, туманы</a:t>
              </a:r>
              <a:endPara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95" name="AutoShape 3"/>
            <p:cNvSpPr>
              <a:spLocks noChangeArrowheads="1"/>
            </p:cNvSpPr>
            <p:nvPr/>
          </p:nvSpPr>
          <p:spPr bwMode="auto">
            <a:xfrm>
              <a:off x="3779912" y="1340768"/>
              <a:ext cx="1289050" cy="8794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Кот, дом углом,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96" name="AutoShape 4"/>
            <p:cNvSpPr>
              <a:spLocks noChangeArrowheads="1"/>
            </p:cNvSpPr>
            <p:nvPr/>
          </p:nvSpPr>
          <p:spPr bwMode="auto">
            <a:xfrm>
              <a:off x="5220072" y="1772816"/>
              <a:ext cx="1625600" cy="1117600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Скатерть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вагон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небосклон,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97" name="AutoShape 5"/>
            <p:cNvSpPr>
              <a:spLocks noChangeArrowheads="1"/>
            </p:cNvSpPr>
            <p:nvPr/>
          </p:nvSpPr>
          <p:spPr bwMode="auto">
            <a:xfrm>
              <a:off x="3923928" y="3068960"/>
              <a:ext cx="1200150" cy="812800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Arial" pitchFamily="34" charset="0"/>
                </a:rPr>
                <a:t>Бабуся серый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98" name="AutoShape 6"/>
            <p:cNvSpPr>
              <a:spLocks noChangeArrowheads="1"/>
            </p:cNvSpPr>
            <p:nvPr/>
          </p:nvSpPr>
          <p:spPr bwMode="auto">
            <a:xfrm>
              <a:off x="1187624" y="3789040"/>
              <a:ext cx="1368152" cy="1296144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Times New Roman" pitchFamily="18" charset="0"/>
                  <a:cs typeface="Arial" pitchFamily="34" charset="0"/>
                </a:rPr>
                <a:t>даль, коня, февраль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99" name="AutoShape 7"/>
            <p:cNvSpPr>
              <a:spLocks noChangeArrowheads="1"/>
            </p:cNvSpPr>
            <p:nvPr/>
          </p:nvSpPr>
          <p:spPr bwMode="auto">
            <a:xfrm>
              <a:off x="2411760" y="5373216"/>
              <a:ext cx="1440160" cy="1152128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66FFFF"/>
                  </a:solidFill>
                  <a:effectLst/>
                  <a:latin typeface="Times New Roman" pitchFamily="18" charset="0"/>
                  <a:cs typeface="Arial" pitchFamily="34" charset="0"/>
                </a:rPr>
                <a:t>Мороз, меня, коня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66FF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00" name="AutoShape 8"/>
            <p:cNvSpPr>
              <a:spLocks noChangeArrowheads="1"/>
            </p:cNvSpPr>
            <p:nvPr/>
          </p:nvSpPr>
          <p:spPr bwMode="auto">
            <a:xfrm>
              <a:off x="3995936" y="4365104"/>
              <a:ext cx="1368152" cy="1080120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Буквы, тетрадь, школе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01" name="AutoShape 9"/>
            <p:cNvSpPr>
              <a:spLocks noChangeArrowheads="1"/>
            </p:cNvSpPr>
            <p:nvPr/>
          </p:nvSpPr>
          <p:spPr bwMode="auto">
            <a:xfrm>
              <a:off x="4788024" y="5517232"/>
              <a:ext cx="1512168" cy="1117600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Круг, небо, рисунок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02" name="AutoShape 10"/>
            <p:cNvSpPr>
              <a:spLocks noChangeArrowheads="1"/>
            </p:cNvSpPr>
            <p:nvPr/>
          </p:nvSpPr>
          <p:spPr bwMode="auto">
            <a:xfrm>
              <a:off x="5868144" y="2852936"/>
              <a:ext cx="1656184" cy="1152128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голубей, косу, двору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03" name="AutoShape 11"/>
            <p:cNvSpPr>
              <a:spLocks noChangeArrowheads="1"/>
            </p:cNvSpPr>
            <p:nvPr/>
          </p:nvSpPr>
          <p:spPr bwMode="auto">
            <a:xfrm>
              <a:off x="6012160" y="4725144"/>
              <a:ext cx="1512168" cy="1296144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Лесу, ёлочка, зимой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Рисунок 17" descr="271950416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720" y="1000108"/>
              <a:ext cx="1443048" cy="180381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FF6600"/>
                </a:solidFill>
                <a:latin typeface="Segoe Script" pitchFamily="34" charset="0"/>
                <a:ea typeface="Calibri"/>
                <a:cs typeface="Times New Roman"/>
              </a:rPr>
              <a:t>               </a:t>
            </a:r>
            <a:r>
              <a:rPr lang="ru-RU" sz="2700" b="1" i="1" dirty="0" smtClean="0">
                <a:solidFill>
                  <a:srgbClr val="FF6600"/>
                </a:solidFill>
                <a:latin typeface="Segoe Script" pitchFamily="34" charset="0"/>
                <a:ea typeface="Calibri"/>
                <a:cs typeface="Times New Roman"/>
              </a:rPr>
              <a:t>У каждого свой инструмент.</a:t>
            </a:r>
            <a:r>
              <a:rPr lang="ru-RU" sz="3200" i="1" dirty="0" smtClean="0">
                <a:solidFill>
                  <a:srgbClr val="FF6600"/>
                </a:solidFill>
                <a:latin typeface="Segoe Script" pitchFamily="34" charset="0"/>
                <a:ea typeface="Calibri"/>
                <a:cs typeface="Times New Roman"/>
              </a:rPr>
              <a:t/>
            </a:r>
            <a:br>
              <a:rPr lang="ru-RU" sz="3200" i="1" dirty="0" smtClean="0">
                <a:solidFill>
                  <a:srgbClr val="FF6600"/>
                </a:solidFill>
                <a:latin typeface="Segoe Script" pitchFamily="34" charset="0"/>
                <a:ea typeface="Calibri"/>
                <a:cs typeface="Times New Roman"/>
              </a:rPr>
            </a:br>
            <a:endParaRPr lang="ru-RU" sz="3200" i="1" dirty="0">
              <a:solidFill>
                <a:srgbClr val="FF6600"/>
              </a:solidFill>
              <a:latin typeface="Segoe Script" pitchFamily="34" charset="0"/>
            </a:endParaRPr>
          </a:p>
        </p:txBody>
      </p:sp>
      <p:sp>
        <p:nvSpPr>
          <p:cNvPr id="34856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57" name="Rectangle 41"/>
          <p:cNvSpPr>
            <a:spLocks noChangeArrowheads="1"/>
          </p:cNvSpPr>
          <p:nvPr/>
        </p:nvSpPr>
        <p:spPr bwMode="auto">
          <a:xfrm>
            <a:off x="899592" y="26064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0" y="1340768"/>
            <a:ext cx="9215438" cy="4866394"/>
            <a:chOff x="0" y="1340768"/>
            <a:chExt cx="9215438" cy="4866394"/>
          </a:xfrm>
        </p:grpSpPr>
        <p:pic>
          <p:nvPicPr>
            <p:cNvPr id="34852" name="Рисунок 175" descr="190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560" y="1700808"/>
              <a:ext cx="981075" cy="1609725"/>
            </a:xfrm>
            <a:prstGeom prst="rect">
              <a:avLst/>
            </a:prstGeom>
            <a:noFill/>
          </p:spPr>
        </p:pic>
        <p:pic>
          <p:nvPicPr>
            <p:cNvPr id="34849" name="Рисунок 189" descr="muz_instrument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43808" y="2636912"/>
              <a:ext cx="3171825" cy="1828800"/>
            </a:xfrm>
            <a:prstGeom prst="rect">
              <a:avLst/>
            </a:prstGeom>
            <a:noFill/>
          </p:spPr>
        </p:pic>
        <p:pic>
          <p:nvPicPr>
            <p:cNvPr id="34848" name="Рисунок 176" descr="mult_36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3568" y="4509120"/>
              <a:ext cx="1187450" cy="1447800"/>
            </a:xfrm>
            <a:prstGeom prst="rect">
              <a:avLst/>
            </a:prstGeom>
            <a:noFill/>
          </p:spPr>
        </p:pic>
        <p:pic>
          <p:nvPicPr>
            <p:cNvPr id="34855" name="Рисунок 180" descr="mult_053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96336" y="1340768"/>
              <a:ext cx="958850" cy="1397000"/>
            </a:xfrm>
            <a:prstGeom prst="rect">
              <a:avLst/>
            </a:prstGeom>
            <a:noFill/>
          </p:spPr>
        </p:pic>
        <p:sp>
          <p:nvSpPr>
            <p:cNvPr id="34858" name="Rectangle 42"/>
            <p:cNvSpPr>
              <a:spLocks noChangeArrowheads="1"/>
            </p:cNvSpPr>
            <p:nvPr/>
          </p:nvSpPr>
          <p:spPr bwMode="auto">
            <a:xfrm>
              <a:off x="0" y="2524125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sp>
          <p:nvSpPr>
            <p:cNvPr id="34859" name="Rectangle 43"/>
            <p:cNvSpPr>
              <a:spLocks noChangeArrowheads="1"/>
            </p:cNvSpPr>
            <p:nvPr/>
          </p:nvSpPr>
          <p:spPr bwMode="auto">
            <a:xfrm>
              <a:off x="0" y="298132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sp>
          <p:nvSpPr>
            <p:cNvPr id="34860" name="Rectangle 44"/>
            <p:cNvSpPr>
              <a:spLocks noChangeArrowheads="1"/>
            </p:cNvSpPr>
            <p:nvPr/>
          </p:nvSpPr>
          <p:spPr bwMode="auto">
            <a:xfrm>
              <a:off x="0" y="481012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61" name="Rectangle 45"/>
            <p:cNvSpPr>
              <a:spLocks noChangeArrowheads="1"/>
            </p:cNvSpPr>
            <p:nvPr/>
          </p:nvSpPr>
          <p:spPr bwMode="auto">
            <a:xfrm>
              <a:off x="71438" y="4810125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" name="Рисунок 18" descr="mult_090.gif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76256" y="4581128"/>
              <a:ext cx="1224136" cy="1572206"/>
            </a:xfrm>
            <a:prstGeom prst="rect">
              <a:avLst/>
            </a:prstGeom>
          </p:spPr>
        </p:pic>
        <p:sp>
          <p:nvSpPr>
            <p:cNvPr id="22" name="Полилиния 21"/>
            <p:cNvSpPr/>
            <p:nvPr/>
          </p:nvSpPr>
          <p:spPr>
            <a:xfrm>
              <a:off x="2043953" y="1566449"/>
              <a:ext cx="5561703" cy="3870626"/>
            </a:xfrm>
            <a:custGeom>
              <a:avLst/>
              <a:gdLst>
                <a:gd name="connsiteX0" fmla="*/ 5561703 w 5561703"/>
                <a:gd name="connsiteY0" fmla="*/ 961598 h 3870626"/>
                <a:gd name="connsiteX1" fmla="*/ 5561703 w 5561703"/>
                <a:gd name="connsiteY1" fmla="*/ 961598 h 3870626"/>
                <a:gd name="connsiteX2" fmla="*/ 5464885 w 5561703"/>
                <a:gd name="connsiteY2" fmla="*/ 918567 h 3870626"/>
                <a:gd name="connsiteX3" fmla="*/ 5432612 w 5561703"/>
                <a:gd name="connsiteY3" fmla="*/ 907810 h 3870626"/>
                <a:gd name="connsiteX4" fmla="*/ 5378823 w 5561703"/>
                <a:gd name="connsiteY4" fmla="*/ 854022 h 3870626"/>
                <a:gd name="connsiteX5" fmla="*/ 5185186 w 5561703"/>
                <a:gd name="connsiteY5" fmla="*/ 800233 h 3870626"/>
                <a:gd name="connsiteX6" fmla="*/ 5034579 w 5561703"/>
                <a:gd name="connsiteY6" fmla="*/ 714172 h 3870626"/>
                <a:gd name="connsiteX7" fmla="*/ 4948518 w 5561703"/>
                <a:gd name="connsiteY7" fmla="*/ 649626 h 3870626"/>
                <a:gd name="connsiteX8" fmla="*/ 4711849 w 5561703"/>
                <a:gd name="connsiteY8" fmla="*/ 434473 h 3870626"/>
                <a:gd name="connsiteX9" fmla="*/ 4507454 w 5561703"/>
                <a:gd name="connsiteY9" fmla="*/ 294624 h 3870626"/>
                <a:gd name="connsiteX10" fmla="*/ 4399878 w 5561703"/>
                <a:gd name="connsiteY10" fmla="*/ 197805 h 3870626"/>
                <a:gd name="connsiteX11" fmla="*/ 4249271 w 5561703"/>
                <a:gd name="connsiteY11" fmla="*/ 133259 h 3870626"/>
                <a:gd name="connsiteX12" fmla="*/ 4163209 w 5561703"/>
                <a:gd name="connsiteY12" fmla="*/ 111744 h 3870626"/>
                <a:gd name="connsiteX13" fmla="*/ 3980329 w 5561703"/>
                <a:gd name="connsiteY13" fmla="*/ 57956 h 3870626"/>
                <a:gd name="connsiteX14" fmla="*/ 3861995 w 5561703"/>
                <a:gd name="connsiteY14" fmla="*/ 36440 h 3870626"/>
                <a:gd name="connsiteX15" fmla="*/ 3743661 w 5561703"/>
                <a:gd name="connsiteY15" fmla="*/ 25683 h 3870626"/>
                <a:gd name="connsiteX16" fmla="*/ 3550023 w 5561703"/>
                <a:gd name="connsiteY16" fmla="*/ 36440 h 3870626"/>
                <a:gd name="connsiteX17" fmla="*/ 3463962 w 5561703"/>
                <a:gd name="connsiteY17" fmla="*/ 68713 h 3870626"/>
                <a:gd name="connsiteX18" fmla="*/ 3420932 w 5561703"/>
                <a:gd name="connsiteY18" fmla="*/ 79471 h 3870626"/>
                <a:gd name="connsiteX19" fmla="*/ 3367143 w 5561703"/>
                <a:gd name="connsiteY19" fmla="*/ 111744 h 3870626"/>
                <a:gd name="connsiteX20" fmla="*/ 3345628 w 5561703"/>
                <a:gd name="connsiteY20" fmla="*/ 144017 h 3870626"/>
                <a:gd name="connsiteX21" fmla="*/ 3184263 w 5561703"/>
                <a:gd name="connsiteY21" fmla="*/ 154775 h 3870626"/>
                <a:gd name="connsiteX22" fmla="*/ 3108960 w 5561703"/>
                <a:gd name="connsiteY22" fmla="*/ 165532 h 3870626"/>
                <a:gd name="connsiteX23" fmla="*/ 3001383 w 5561703"/>
                <a:gd name="connsiteY23" fmla="*/ 176290 h 3870626"/>
                <a:gd name="connsiteX24" fmla="*/ 2936838 w 5561703"/>
                <a:gd name="connsiteY24" fmla="*/ 187047 h 3870626"/>
                <a:gd name="connsiteX25" fmla="*/ 2861534 w 5561703"/>
                <a:gd name="connsiteY25" fmla="*/ 197805 h 3870626"/>
                <a:gd name="connsiteX26" fmla="*/ 2764715 w 5561703"/>
                <a:gd name="connsiteY26" fmla="*/ 219320 h 3870626"/>
                <a:gd name="connsiteX27" fmla="*/ 2657139 w 5561703"/>
                <a:gd name="connsiteY27" fmla="*/ 240836 h 3870626"/>
                <a:gd name="connsiteX28" fmla="*/ 2571078 w 5561703"/>
                <a:gd name="connsiteY28" fmla="*/ 262351 h 3870626"/>
                <a:gd name="connsiteX29" fmla="*/ 2269863 w 5561703"/>
                <a:gd name="connsiteY29" fmla="*/ 240836 h 3870626"/>
                <a:gd name="connsiteX30" fmla="*/ 1925619 w 5561703"/>
                <a:gd name="connsiteY30" fmla="*/ 219320 h 3870626"/>
                <a:gd name="connsiteX31" fmla="*/ 1796527 w 5561703"/>
                <a:gd name="connsiteY31" fmla="*/ 197805 h 3870626"/>
                <a:gd name="connsiteX32" fmla="*/ 1376979 w 5561703"/>
                <a:gd name="connsiteY32" fmla="*/ 230078 h 3870626"/>
                <a:gd name="connsiteX33" fmla="*/ 1215614 w 5561703"/>
                <a:gd name="connsiteY33" fmla="*/ 283866 h 3870626"/>
                <a:gd name="connsiteX34" fmla="*/ 1140311 w 5561703"/>
                <a:gd name="connsiteY34" fmla="*/ 359170 h 3870626"/>
                <a:gd name="connsiteX35" fmla="*/ 1108038 w 5561703"/>
                <a:gd name="connsiteY35" fmla="*/ 402200 h 3870626"/>
                <a:gd name="connsiteX36" fmla="*/ 1065007 w 5561703"/>
                <a:gd name="connsiteY36" fmla="*/ 412958 h 3870626"/>
                <a:gd name="connsiteX37" fmla="*/ 1032734 w 5561703"/>
                <a:gd name="connsiteY37" fmla="*/ 423716 h 3870626"/>
                <a:gd name="connsiteX38" fmla="*/ 925158 w 5561703"/>
                <a:gd name="connsiteY38" fmla="*/ 445231 h 3870626"/>
                <a:gd name="connsiteX39" fmla="*/ 849854 w 5561703"/>
                <a:gd name="connsiteY39" fmla="*/ 466746 h 3870626"/>
                <a:gd name="connsiteX40" fmla="*/ 731520 w 5561703"/>
                <a:gd name="connsiteY40" fmla="*/ 531292 h 3870626"/>
                <a:gd name="connsiteX41" fmla="*/ 710005 w 5561703"/>
                <a:gd name="connsiteY41" fmla="*/ 563565 h 3870626"/>
                <a:gd name="connsiteX42" fmla="*/ 645459 w 5561703"/>
                <a:gd name="connsiteY42" fmla="*/ 606596 h 3870626"/>
                <a:gd name="connsiteX43" fmla="*/ 613186 w 5561703"/>
                <a:gd name="connsiteY43" fmla="*/ 628111 h 3870626"/>
                <a:gd name="connsiteX44" fmla="*/ 527125 w 5561703"/>
                <a:gd name="connsiteY44" fmla="*/ 692657 h 3870626"/>
                <a:gd name="connsiteX45" fmla="*/ 473336 w 5561703"/>
                <a:gd name="connsiteY45" fmla="*/ 757203 h 3870626"/>
                <a:gd name="connsiteX46" fmla="*/ 451821 w 5561703"/>
                <a:gd name="connsiteY46" fmla="*/ 1090690 h 3870626"/>
                <a:gd name="connsiteX47" fmla="*/ 419548 w 5561703"/>
                <a:gd name="connsiteY47" fmla="*/ 1370389 h 3870626"/>
                <a:gd name="connsiteX48" fmla="*/ 355002 w 5561703"/>
                <a:gd name="connsiteY48" fmla="*/ 1424177 h 3870626"/>
                <a:gd name="connsiteX49" fmla="*/ 311972 w 5561703"/>
                <a:gd name="connsiteY49" fmla="*/ 1467207 h 3870626"/>
                <a:gd name="connsiteX50" fmla="*/ 247426 w 5561703"/>
                <a:gd name="connsiteY50" fmla="*/ 1553269 h 3870626"/>
                <a:gd name="connsiteX51" fmla="*/ 225911 w 5561703"/>
                <a:gd name="connsiteY51" fmla="*/ 1596299 h 3870626"/>
                <a:gd name="connsiteX52" fmla="*/ 193638 w 5561703"/>
                <a:gd name="connsiteY52" fmla="*/ 1628572 h 3870626"/>
                <a:gd name="connsiteX53" fmla="*/ 172122 w 5561703"/>
                <a:gd name="connsiteY53" fmla="*/ 1660845 h 3870626"/>
                <a:gd name="connsiteX54" fmla="*/ 139849 w 5561703"/>
                <a:gd name="connsiteY54" fmla="*/ 1693118 h 3870626"/>
                <a:gd name="connsiteX55" fmla="*/ 86061 w 5561703"/>
                <a:gd name="connsiteY55" fmla="*/ 1832967 h 3870626"/>
                <a:gd name="connsiteX56" fmla="*/ 53788 w 5561703"/>
                <a:gd name="connsiteY56" fmla="*/ 1929786 h 3870626"/>
                <a:gd name="connsiteX57" fmla="*/ 21515 w 5561703"/>
                <a:gd name="connsiteY57" fmla="*/ 1994332 h 3870626"/>
                <a:gd name="connsiteX58" fmla="*/ 0 w 5561703"/>
                <a:gd name="connsiteY58" fmla="*/ 2080393 h 3870626"/>
                <a:gd name="connsiteX59" fmla="*/ 21515 w 5561703"/>
                <a:gd name="connsiteY59" fmla="*/ 2187970 h 3870626"/>
                <a:gd name="connsiteX60" fmla="*/ 118334 w 5561703"/>
                <a:gd name="connsiteY60" fmla="*/ 2381607 h 3870626"/>
                <a:gd name="connsiteX61" fmla="*/ 161365 w 5561703"/>
                <a:gd name="connsiteY61" fmla="*/ 2467669 h 3870626"/>
                <a:gd name="connsiteX62" fmla="*/ 193638 w 5561703"/>
                <a:gd name="connsiteY62" fmla="*/ 2532215 h 3870626"/>
                <a:gd name="connsiteX63" fmla="*/ 225911 w 5561703"/>
                <a:gd name="connsiteY63" fmla="*/ 2596760 h 3870626"/>
                <a:gd name="connsiteX64" fmla="*/ 268941 w 5561703"/>
                <a:gd name="connsiteY64" fmla="*/ 2639791 h 3870626"/>
                <a:gd name="connsiteX65" fmla="*/ 301214 w 5561703"/>
                <a:gd name="connsiteY65" fmla="*/ 2682822 h 3870626"/>
                <a:gd name="connsiteX66" fmla="*/ 387275 w 5561703"/>
                <a:gd name="connsiteY66" fmla="*/ 2725852 h 3870626"/>
                <a:gd name="connsiteX67" fmla="*/ 462579 w 5561703"/>
                <a:gd name="connsiteY67" fmla="*/ 2768883 h 3870626"/>
                <a:gd name="connsiteX68" fmla="*/ 580913 w 5561703"/>
                <a:gd name="connsiteY68" fmla="*/ 2822671 h 3870626"/>
                <a:gd name="connsiteX69" fmla="*/ 591671 w 5561703"/>
                <a:gd name="connsiteY69" fmla="*/ 3048582 h 3870626"/>
                <a:gd name="connsiteX70" fmla="*/ 634701 w 5561703"/>
                <a:gd name="connsiteY70" fmla="*/ 3113127 h 3870626"/>
                <a:gd name="connsiteX71" fmla="*/ 688489 w 5561703"/>
                <a:gd name="connsiteY71" fmla="*/ 3188431 h 3870626"/>
                <a:gd name="connsiteX72" fmla="*/ 699247 w 5561703"/>
                <a:gd name="connsiteY72" fmla="*/ 3231462 h 3870626"/>
                <a:gd name="connsiteX73" fmla="*/ 817581 w 5561703"/>
                <a:gd name="connsiteY73" fmla="*/ 3296007 h 3870626"/>
                <a:gd name="connsiteX74" fmla="*/ 839096 w 5561703"/>
                <a:gd name="connsiteY74" fmla="*/ 3339038 h 3870626"/>
                <a:gd name="connsiteX75" fmla="*/ 871369 w 5561703"/>
                <a:gd name="connsiteY75" fmla="*/ 3414342 h 3870626"/>
                <a:gd name="connsiteX76" fmla="*/ 925158 w 5561703"/>
                <a:gd name="connsiteY76" fmla="*/ 3457372 h 3870626"/>
                <a:gd name="connsiteX77" fmla="*/ 989703 w 5561703"/>
                <a:gd name="connsiteY77" fmla="*/ 3532676 h 3870626"/>
                <a:gd name="connsiteX78" fmla="*/ 1129553 w 5561703"/>
                <a:gd name="connsiteY78" fmla="*/ 3607979 h 3870626"/>
                <a:gd name="connsiteX79" fmla="*/ 1247887 w 5561703"/>
                <a:gd name="connsiteY79" fmla="*/ 3715556 h 3870626"/>
                <a:gd name="connsiteX80" fmla="*/ 1355463 w 5561703"/>
                <a:gd name="connsiteY80" fmla="*/ 3790859 h 3870626"/>
                <a:gd name="connsiteX81" fmla="*/ 1387736 w 5561703"/>
                <a:gd name="connsiteY81" fmla="*/ 3823132 h 3870626"/>
                <a:gd name="connsiteX82" fmla="*/ 1452282 w 5561703"/>
                <a:gd name="connsiteY82" fmla="*/ 3833890 h 3870626"/>
                <a:gd name="connsiteX83" fmla="*/ 1484555 w 5561703"/>
                <a:gd name="connsiteY83" fmla="*/ 3844647 h 3870626"/>
                <a:gd name="connsiteX84" fmla="*/ 2000922 w 5561703"/>
                <a:gd name="connsiteY84" fmla="*/ 3801617 h 3870626"/>
                <a:gd name="connsiteX85" fmla="*/ 2097741 w 5561703"/>
                <a:gd name="connsiteY85" fmla="*/ 3737071 h 3870626"/>
                <a:gd name="connsiteX86" fmla="*/ 2323652 w 5561703"/>
                <a:gd name="connsiteY86" fmla="*/ 3521918 h 3870626"/>
                <a:gd name="connsiteX87" fmla="*/ 2398955 w 5561703"/>
                <a:gd name="connsiteY87" fmla="*/ 3435857 h 3870626"/>
                <a:gd name="connsiteX88" fmla="*/ 2506532 w 5561703"/>
                <a:gd name="connsiteY88" fmla="*/ 3371311 h 3870626"/>
                <a:gd name="connsiteX89" fmla="*/ 2592593 w 5561703"/>
                <a:gd name="connsiteY89" fmla="*/ 3296007 h 3870626"/>
                <a:gd name="connsiteX90" fmla="*/ 2635623 w 5561703"/>
                <a:gd name="connsiteY90" fmla="*/ 3209946 h 3870626"/>
                <a:gd name="connsiteX91" fmla="*/ 2614108 w 5561703"/>
                <a:gd name="connsiteY91" fmla="*/ 3005551 h 3870626"/>
                <a:gd name="connsiteX92" fmla="*/ 2614108 w 5561703"/>
                <a:gd name="connsiteY92" fmla="*/ 2532215 h 3870626"/>
                <a:gd name="connsiteX93" fmla="*/ 2635623 w 5561703"/>
                <a:gd name="connsiteY93" fmla="*/ 2392365 h 3870626"/>
                <a:gd name="connsiteX94" fmla="*/ 2657139 w 5561703"/>
                <a:gd name="connsiteY94" fmla="*/ 2370850 h 3870626"/>
                <a:gd name="connsiteX95" fmla="*/ 2700169 w 5561703"/>
                <a:gd name="connsiteY95" fmla="*/ 2338577 h 3870626"/>
                <a:gd name="connsiteX96" fmla="*/ 2700169 w 5561703"/>
                <a:gd name="connsiteY96" fmla="*/ 2338577 h 387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5561703" h="3870626">
                  <a:moveTo>
                    <a:pt x="5561703" y="961598"/>
                  </a:moveTo>
                  <a:lnTo>
                    <a:pt x="5561703" y="961598"/>
                  </a:lnTo>
                  <a:cubicBezTo>
                    <a:pt x="5529430" y="947254"/>
                    <a:pt x="5497485" y="932150"/>
                    <a:pt x="5464885" y="918567"/>
                  </a:cubicBezTo>
                  <a:cubicBezTo>
                    <a:pt x="5454418" y="914206"/>
                    <a:pt x="5441467" y="914894"/>
                    <a:pt x="5432612" y="907810"/>
                  </a:cubicBezTo>
                  <a:cubicBezTo>
                    <a:pt x="5387786" y="871950"/>
                    <a:pt x="5437992" y="875538"/>
                    <a:pt x="5378823" y="854022"/>
                  </a:cubicBezTo>
                  <a:cubicBezTo>
                    <a:pt x="5083537" y="746644"/>
                    <a:pt x="5539995" y="938214"/>
                    <a:pt x="5185186" y="800233"/>
                  </a:cubicBezTo>
                  <a:cubicBezTo>
                    <a:pt x="5129838" y="778709"/>
                    <a:pt x="5082403" y="748332"/>
                    <a:pt x="5034579" y="714172"/>
                  </a:cubicBezTo>
                  <a:cubicBezTo>
                    <a:pt x="5005400" y="693329"/>
                    <a:pt x="4975616" y="673111"/>
                    <a:pt x="4948518" y="649626"/>
                  </a:cubicBezTo>
                  <a:cubicBezTo>
                    <a:pt x="4867949" y="579800"/>
                    <a:pt x="4799840" y="494677"/>
                    <a:pt x="4711849" y="434473"/>
                  </a:cubicBezTo>
                  <a:cubicBezTo>
                    <a:pt x="4643717" y="387857"/>
                    <a:pt x="4565828" y="352998"/>
                    <a:pt x="4507454" y="294624"/>
                  </a:cubicBezTo>
                  <a:cubicBezTo>
                    <a:pt x="4474001" y="261171"/>
                    <a:pt x="4440349" y="223560"/>
                    <a:pt x="4399878" y="197805"/>
                  </a:cubicBezTo>
                  <a:cubicBezTo>
                    <a:pt x="4363098" y="174399"/>
                    <a:pt x="4287589" y="145233"/>
                    <a:pt x="4249271" y="133259"/>
                  </a:cubicBezTo>
                  <a:cubicBezTo>
                    <a:pt x="4221047" y="124439"/>
                    <a:pt x="4191684" y="119717"/>
                    <a:pt x="4163209" y="111744"/>
                  </a:cubicBezTo>
                  <a:cubicBezTo>
                    <a:pt x="4102020" y="94611"/>
                    <a:pt x="4042637" y="70418"/>
                    <a:pt x="3980329" y="57956"/>
                  </a:cubicBezTo>
                  <a:cubicBezTo>
                    <a:pt x="3946359" y="51162"/>
                    <a:pt x="3895420" y="40372"/>
                    <a:pt x="3861995" y="36440"/>
                  </a:cubicBezTo>
                  <a:cubicBezTo>
                    <a:pt x="3822659" y="31812"/>
                    <a:pt x="3783106" y="29269"/>
                    <a:pt x="3743661" y="25683"/>
                  </a:cubicBezTo>
                  <a:cubicBezTo>
                    <a:pt x="3679115" y="29269"/>
                    <a:pt x="3614403" y="30587"/>
                    <a:pt x="3550023" y="36440"/>
                  </a:cubicBezTo>
                  <a:cubicBezTo>
                    <a:pt x="3501429" y="40858"/>
                    <a:pt x="3509377" y="51682"/>
                    <a:pt x="3463962" y="68713"/>
                  </a:cubicBezTo>
                  <a:cubicBezTo>
                    <a:pt x="3450119" y="73904"/>
                    <a:pt x="3435275" y="75885"/>
                    <a:pt x="3420932" y="79471"/>
                  </a:cubicBezTo>
                  <a:cubicBezTo>
                    <a:pt x="3303937" y="196461"/>
                    <a:pt x="3506821" y="0"/>
                    <a:pt x="3367143" y="111744"/>
                  </a:cubicBezTo>
                  <a:cubicBezTo>
                    <a:pt x="3357047" y="119821"/>
                    <a:pt x="3358213" y="141056"/>
                    <a:pt x="3345628" y="144017"/>
                  </a:cubicBezTo>
                  <a:cubicBezTo>
                    <a:pt x="3293153" y="156364"/>
                    <a:pt x="3238051" y="151189"/>
                    <a:pt x="3184263" y="154775"/>
                  </a:cubicBezTo>
                  <a:cubicBezTo>
                    <a:pt x="3159162" y="158361"/>
                    <a:pt x="3134142" y="162569"/>
                    <a:pt x="3108960" y="165532"/>
                  </a:cubicBezTo>
                  <a:cubicBezTo>
                    <a:pt x="3073169" y="169743"/>
                    <a:pt x="3037143" y="171820"/>
                    <a:pt x="3001383" y="176290"/>
                  </a:cubicBezTo>
                  <a:cubicBezTo>
                    <a:pt x="2979740" y="178995"/>
                    <a:pt x="2958396" y="183730"/>
                    <a:pt x="2936838" y="187047"/>
                  </a:cubicBezTo>
                  <a:cubicBezTo>
                    <a:pt x="2911777" y="190903"/>
                    <a:pt x="2886545" y="193636"/>
                    <a:pt x="2861534" y="197805"/>
                  </a:cubicBezTo>
                  <a:cubicBezTo>
                    <a:pt x="2784714" y="210609"/>
                    <a:pt x="2832385" y="204819"/>
                    <a:pt x="2764715" y="219320"/>
                  </a:cubicBezTo>
                  <a:cubicBezTo>
                    <a:pt x="2728958" y="226982"/>
                    <a:pt x="2691831" y="229273"/>
                    <a:pt x="2657139" y="240836"/>
                  </a:cubicBezTo>
                  <a:cubicBezTo>
                    <a:pt x="2607520" y="257375"/>
                    <a:pt x="2635985" y="249369"/>
                    <a:pt x="2571078" y="262351"/>
                  </a:cubicBezTo>
                  <a:cubicBezTo>
                    <a:pt x="2021338" y="233416"/>
                    <a:pt x="2583421" y="266966"/>
                    <a:pt x="2269863" y="240836"/>
                  </a:cubicBezTo>
                  <a:cubicBezTo>
                    <a:pt x="2198715" y="234907"/>
                    <a:pt x="1991097" y="223172"/>
                    <a:pt x="1925619" y="219320"/>
                  </a:cubicBezTo>
                  <a:cubicBezTo>
                    <a:pt x="1882588" y="212148"/>
                    <a:pt x="1840151" y="197805"/>
                    <a:pt x="1796527" y="197805"/>
                  </a:cubicBezTo>
                  <a:cubicBezTo>
                    <a:pt x="1723503" y="197805"/>
                    <a:pt x="1490228" y="219782"/>
                    <a:pt x="1376979" y="230078"/>
                  </a:cubicBezTo>
                  <a:cubicBezTo>
                    <a:pt x="1344305" y="239413"/>
                    <a:pt x="1241515" y="266599"/>
                    <a:pt x="1215614" y="283866"/>
                  </a:cubicBezTo>
                  <a:cubicBezTo>
                    <a:pt x="1186078" y="303557"/>
                    <a:pt x="1161610" y="330771"/>
                    <a:pt x="1140311" y="359170"/>
                  </a:cubicBezTo>
                  <a:cubicBezTo>
                    <a:pt x="1129553" y="373513"/>
                    <a:pt x="1122628" y="391779"/>
                    <a:pt x="1108038" y="402200"/>
                  </a:cubicBezTo>
                  <a:cubicBezTo>
                    <a:pt x="1096007" y="410794"/>
                    <a:pt x="1079223" y="408896"/>
                    <a:pt x="1065007" y="412958"/>
                  </a:cubicBezTo>
                  <a:cubicBezTo>
                    <a:pt x="1054104" y="416073"/>
                    <a:pt x="1043783" y="421166"/>
                    <a:pt x="1032734" y="423716"/>
                  </a:cubicBezTo>
                  <a:cubicBezTo>
                    <a:pt x="997102" y="431939"/>
                    <a:pt x="960755" y="436855"/>
                    <a:pt x="925158" y="445231"/>
                  </a:cubicBezTo>
                  <a:cubicBezTo>
                    <a:pt x="899746" y="451210"/>
                    <a:pt x="874220" y="457375"/>
                    <a:pt x="849854" y="466746"/>
                  </a:cubicBezTo>
                  <a:cubicBezTo>
                    <a:pt x="811203" y="481612"/>
                    <a:pt x="767170" y="509902"/>
                    <a:pt x="731520" y="531292"/>
                  </a:cubicBezTo>
                  <a:cubicBezTo>
                    <a:pt x="724348" y="542050"/>
                    <a:pt x="719735" y="555051"/>
                    <a:pt x="710005" y="563565"/>
                  </a:cubicBezTo>
                  <a:cubicBezTo>
                    <a:pt x="690545" y="580593"/>
                    <a:pt x="666974" y="592252"/>
                    <a:pt x="645459" y="606596"/>
                  </a:cubicBezTo>
                  <a:cubicBezTo>
                    <a:pt x="634701" y="613768"/>
                    <a:pt x="622328" y="618969"/>
                    <a:pt x="613186" y="628111"/>
                  </a:cubicBezTo>
                  <a:cubicBezTo>
                    <a:pt x="546679" y="694618"/>
                    <a:pt x="620689" y="625827"/>
                    <a:pt x="527125" y="692657"/>
                  </a:cubicBezTo>
                  <a:cubicBezTo>
                    <a:pt x="508710" y="705810"/>
                    <a:pt x="483800" y="743251"/>
                    <a:pt x="473336" y="757203"/>
                  </a:cubicBezTo>
                  <a:cubicBezTo>
                    <a:pt x="436517" y="904484"/>
                    <a:pt x="479931" y="718236"/>
                    <a:pt x="451821" y="1090690"/>
                  </a:cubicBezTo>
                  <a:cubicBezTo>
                    <a:pt x="444758" y="1184275"/>
                    <a:pt x="445715" y="1280259"/>
                    <a:pt x="419548" y="1370389"/>
                  </a:cubicBezTo>
                  <a:cubicBezTo>
                    <a:pt x="411739" y="1397285"/>
                    <a:pt x="375819" y="1405442"/>
                    <a:pt x="355002" y="1424177"/>
                  </a:cubicBezTo>
                  <a:cubicBezTo>
                    <a:pt x="339925" y="1437747"/>
                    <a:pt x="326315" y="1452864"/>
                    <a:pt x="311972" y="1467207"/>
                  </a:cubicBezTo>
                  <a:cubicBezTo>
                    <a:pt x="264114" y="1586851"/>
                    <a:pt x="324180" y="1463722"/>
                    <a:pt x="247426" y="1553269"/>
                  </a:cubicBezTo>
                  <a:cubicBezTo>
                    <a:pt x="236990" y="1565445"/>
                    <a:pt x="235232" y="1583250"/>
                    <a:pt x="225911" y="1596299"/>
                  </a:cubicBezTo>
                  <a:cubicBezTo>
                    <a:pt x="217068" y="1608679"/>
                    <a:pt x="203378" y="1616885"/>
                    <a:pt x="193638" y="1628572"/>
                  </a:cubicBezTo>
                  <a:cubicBezTo>
                    <a:pt x="185361" y="1638504"/>
                    <a:pt x="180399" y="1650913"/>
                    <a:pt x="172122" y="1660845"/>
                  </a:cubicBezTo>
                  <a:cubicBezTo>
                    <a:pt x="162382" y="1672532"/>
                    <a:pt x="148288" y="1680459"/>
                    <a:pt x="139849" y="1693118"/>
                  </a:cubicBezTo>
                  <a:cubicBezTo>
                    <a:pt x="104254" y="1746511"/>
                    <a:pt x="105120" y="1771978"/>
                    <a:pt x="86061" y="1832967"/>
                  </a:cubicBezTo>
                  <a:cubicBezTo>
                    <a:pt x="75914" y="1865437"/>
                    <a:pt x="66422" y="1898200"/>
                    <a:pt x="53788" y="1929786"/>
                  </a:cubicBezTo>
                  <a:cubicBezTo>
                    <a:pt x="44854" y="1952120"/>
                    <a:pt x="31284" y="1972350"/>
                    <a:pt x="21515" y="1994332"/>
                  </a:cubicBezTo>
                  <a:cubicBezTo>
                    <a:pt x="9488" y="2021393"/>
                    <a:pt x="5707" y="2051860"/>
                    <a:pt x="0" y="2080393"/>
                  </a:cubicBezTo>
                  <a:cubicBezTo>
                    <a:pt x="7172" y="2116252"/>
                    <a:pt x="9018" y="2153603"/>
                    <a:pt x="21515" y="2187970"/>
                  </a:cubicBezTo>
                  <a:cubicBezTo>
                    <a:pt x="86102" y="2365584"/>
                    <a:pt x="69904" y="2260528"/>
                    <a:pt x="118334" y="2381607"/>
                  </a:cubicBezTo>
                  <a:cubicBezTo>
                    <a:pt x="144651" y="2447401"/>
                    <a:pt x="129137" y="2419329"/>
                    <a:pt x="161365" y="2467669"/>
                  </a:cubicBezTo>
                  <a:cubicBezTo>
                    <a:pt x="188402" y="2548784"/>
                    <a:pt x="151931" y="2448803"/>
                    <a:pt x="193638" y="2532215"/>
                  </a:cubicBezTo>
                  <a:cubicBezTo>
                    <a:pt x="216548" y="2578033"/>
                    <a:pt x="188910" y="2553592"/>
                    <a:pt x="225911" y="2596760"/>
                  </a:cubicBezTo>
                  <a:cubicBezTo>
                    <a:pt x="239112" y="2612161"/>
                    <a:pt x="255584" y="2624525"/>
                    <a:pt x="268941" y="2639791"/>
                  </a:cubicBezTo>
                  <a:cubicBezTo>
                    <a:pt x="280748" y="2653284"/>
                    <a:pt x="286714" y="2672276"/>
                    <a:pt x="301214" y="2682822"/>
                  </a:cubicBezTo>
                  <a:cubicBezTo>
                    <a:pt x="327153" y="2701686"/>
                    <a:pt x="358975" y="2710759"/>
                    <a:pt x="387275" y="2725852"/>
                  </a:cubicBezTo>
                  <a:cubicBezTo>
                    <a:pt x="412784" y="2739457"/>
                    <a:pt x="437124" y="2755177"/>
                    <a:pt x="462579" y="2768883"/>
                  </a:cubicBezTo>
                  <a:cubicBezTo>
                    <a:pt x="521670" y="2800701"/>
                    <a:pt x="523035" y="2799520"/>
                    <a:pt x="580913" y="2822671"/>
                  </a:cubicBezTo>
                  <a:cubicBezTo>
                    <a:pt x="584499" y="2897975"/>
                    <a:pt x="577944" y="2974453"/>
                    <a:pt x="591671" y="3048582"/>
                  </a:cubicBezTo>
                  <a:cubicBezTo>
                    <a:pt x="596379" y="3074008"/>
                    <a:pt x="619186" y="3092441"/>
                    <a:pt x="634701" y="3113127"/>
                  </a:cubicBezTo>
                  <a:cubicBezTo>
                    <a:pt x="674731" y="3166501"/>
                    <a:pt x="657029" y="3141240"/>
                    <a:pt x="688489" y="3188431"/>
                  </a:cubicBezTo>
                  <a:cubicBezTo>
                    <a:pt x="692075" y="3202775"/>
                    <a:pt x="689511" y="3220335"/>
                    <a:pt x="699247" y="3231462"/>
                  </a:cubicBezTo>
                  <a:cubicBezTo>
                    <a:pt x="728185" y="3264533"/>
                    <a:pt x="778375" y="3280325"/>
                    <a:pt x="817581" y="3296007"/>
                  </a:cubicBezTo>
                  <a:cubicBezTo>
                    <a:pt x="824753" y="3310351"/>
                    <a:pt x="832779" y="3324298"/>
                    <a:pt x="839096" y="3339038"/>
                  </a:cubicBezTo>
                  <a:cubicBezTo>
                    <a:pt x="856306" y="3379195"/>
                    <a:pt x="842830" y="3371534"/>
                    <a:pt x="871369" y="3414342"/>
                  </a:cubicBezTo>
                  <a:cubicBezTo>
                    <a:pt x="883631" y="3432735"/>
                    <a:pt x="907896" y="3445864"/>
                    <a:pt x="925158" y="3457372"/>
                  </a:cubicBezTo>
                  <a:cubicBezTo>
                    <a:pt x="946188" y="3488917"/>
                    <a:pt x="955946" y="3508125"/>
                    <a:pt x="989703" y="3532676"/>
                  </a:cubicBezTo>
                  <a:cubicBezTo>
                    <a:pt x="1137319" y="3640033"/>
                    <a:pt x="996360" y="3519184"/>
                    <a:pt x="1129553" y="3607979"/>
                  </a:cubicBezTo>
                  <a:cubicBezTo>
                    <a:pt x="1188403" y="3647212"/>
                    <a:pt x="1197089" y="3669837"/>
                    <a:pt x="1247887" y="3715556"/>
                  </a:cubicBezTo>
                  <a:cubicBezTo>
                    <a:pt x="1351938" y="3809202"/>
                    <a:pt x="1251083" y="3712574"/>
                    <a:pt x="1355463" y="3790859"/>
                  </a:cubicBezTo>
                  <a:cubicBezTo>
                    <a:pt x="1367634" y="3799987"/>
                    <a:pt x="1373834" y="3816953"/>
                    <a:pt x="1387736" y="3823132"/>
                  </a:cubicBezTo>
                  <a:cubicBezTo>
                    <a:pt x="1407668" y="3831991"/>
                    <a:pt x="1430989" y="3829158"/>
                    <a:pt x="1452282" y="3833890"/>
                  </a:cubicBezTo>
                  <a:cubicBezTo>
                    <a:pt x="1463351" y="3836350"/>
                    <a:pt x="1473797" y="3841061"/>
                    <a:pt x="1484555" y="3844647"/>
                  </a:cubicBezTo>
                  <a:cubicBezTo>
                    <a:pt x="1594148" y="3841763"/>
                    <a:pt x="1855237" y="3870626"/>
                    <a:pt x="2000922" y="3801617"/>
                  </a:cubicBezTo>
                  <a:cubicBezTo>
                    <a:pt x="2035976" y="3785013"/>
                    <a:pt x="2066711" y="3760343"/>
                    <a:pt x="2097741" y="3737071"/>
                  </a:cubicBezTo>
                  <a:cubicBezTo>
                    <a:pt x="2162251" y="3688689"/>
                    <a:pt x="2288608" y="3561968"/>
                    <a:pt x="2323652" y="3521918"/>
                  </a:cubicBezTo>
                  <a:cubicBezTo>
                    <a:pt x="2348753" y="3493231"/>
                    <a:pt x="2369530" y="3460089"/>
                    <a:pt x="2398955" y="3435857"/>
                  </a:cubicBezTo>
                  <a:cubicBezTo>
                    <a:pt x="2431236" y="3409273"/>
                    <a:pt x="2472631" y="3395795"/>
                    <a:pt x="2506532" y="3371311"/>
                  </a:cubicBezTo>
                  <a:cubicBezTo>
                    <a:pt x="2537434" y="3348993"/>
                    <a:pt x="2563906" y="3321108"/>
                    <a:pt x="2592593" y="3296007"/>
                  </a:cubicBezTo>
                  <a:cubicBezTo>
                    <a:pt x="2606936" y="3267320"/>
                    <a:pt x="2631475" y="3241750"/>
                    <a:pt x="2635623" y="3209946"/>
                  </a:cubicBezTo>
                  <a:cubicBezTo>
                    <a:pt x="2646694" y="3125072"/>
                    <a:pt x="2631684" y="3075855"/>
                    <a:pt x="2614108" y="3005551"/>
                  </a:cubicBezTo>
                  <a:cubicBezTo>
                    <a:pt x="2590754" y="2795350"/>
                    <a:pt x="2597523" y="2897084"/>
                    <a:pt x="2614108" y="2532215"/>
                  </a:cubicBezTo>
                  <a:cubicBezTo>
                    <a:pt x="2614352" y="2526847"/>
                    <a:pt x="2622522" y="2418568"/>
                    <a:pt x="2635623" y="2392365"/>
                  </a:cubicBezTo>
                  <a:cubicBezTo>
                    <a:pt x="2640159" y="2383293"/>
                    <a:pt x="2649219" y="2377186"/>
                    <a:pt x="2657139" y="2370850"/>
                  </a:cubicBezTo>
                  <a:cubicBezTo>
                    <a:pt x="2717944" y="2322208"/>
                    <a:pt x="2670734" y="2368014"/>
                    <a:pt x="2700169" y="2338577"/>
                  </a:cubicBezTo>
                  <a:lnTo>
                    <a:pt x="2700169" y="2338577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1710293" y="1407386"/>
              <a:ext cx="5306436" cy="4747917"/>
            </a:xfrm>
            <a:custGeom>
              <a:avLst/>
              <a:gdLst>
                <a:gd name="connsiteX0" fmla="*/ 5174601 w 5306436"/>
                <a:gd name="connsiteY0" fmla="*/ 4035983 h 4747917"/>
                <a:gd name="connsiteX1" fmla="*/ 5174601 w 5306436"/>
                <a:gd name="connsiteY1" fmla="*/ 4035983 h 4747917"/>
                <a:gd name="connsiteX2" fmla="*/ 5110055 w 5306436"/>
                <a:gd name="connsiteY2" fmla="*/ 3949922 h 4747917"/>
                <a:gd name="connsiteX3" fmla="*/ 5099298 w 5306436"/>
                <a:gd name="connsiteY3" fmla="*/ 3896134 h 4747917"/>
                <a:gd name="connsiteX4" fmla="*/ 5110055 w 5306436"/>
                <a:gd name="connsiteY4" fmla="*/ 2788096 h 4747917"/>
                <a:gd name="connsiteX5" fmla="*/ 5131571 w 5306436"/>
                <a:gd name="connsiteY5" fmla="*/ 2304002 h 4747917"/>
                <a:gd name="connsiteX6" fmla="*/ 5153086 w 5306436"/>
                <a:gd name="connsiteY6" fmla="*/ 2260972 h 4747917"/>
                <a:gd name="connsiteX7" fmla="*/ 5174601 w 5306436"/>
                <a:gd name="connsiteY7" fmla="*/ 2196426 h 4747917"/>
                <a:gd name="connsiteX8" fmla="*/ 5217632 w 5306436"/>
                <a:gd name="connsiteY8" fmla="*/ 2131880 h 4747917"/>
                <a:gd name="connsiteX9" fmla="*/ 5271420 w 5306436"/>
                <a:gd name="connsiteY9" fmla="*/ 2035061 h 4747917"/>
                <a:gd name="connsiteX10" fmla="*/ 5282178 w 5306436"/>
                <a:gd name="connsiteY10" fmla="*/ 1981273 h 4747917"/>
                <a:gd name="connsiteX11" fmla="*/ 5292935 w 5306436"/>
                <a:gd name="connsiteY11" fmla="*/ 1949000 h 4747917"/>
                <a:gd name="connsiteX12" fmla="*/ 5271420 w 5306436"/>
                <a:gd name="connsiteY12" fmla="*/ 1626270 h 4747917"/>
                <a:gd name="connsiteX13" fmla="*/ 5239147 w 5306436"/>
                <a:gd name="connsiteY13" fmla="*/ 1583240 h 4747917"/>
                <a:gd name="connsiteX14" fmla="*/ 5174601 w 5306436"/>
                <a:gd name="connsiteY14" fmla="*/ 1518694 h 4747917"/>
                <a:gd name="connsiteX15" fmla="*/ 5142328 w 5306436"/>
                <a:gd name="connsiteY15" fmla="*/ 1486421 h 4747917"/>
                <a:gd name="connsiteX16" fmla="*/ 5120813 w 5306436"/>
                <a:gd name="connsiteY16" fmla="*/ 1443390 h 4747917"/>
                <a:gd name="connsiteX17" fmla="*/ 5056267 w 5306436"/>
                <a:gd name="connsiteY17" fmla="*/ 1400360 h 4747917"/>
                <a:gd name="connsiteX18" fmla="*/ 4980963 w 5306436"/>
                <a:gd name="connsiteY18" fmla="*/ 1335814 h 4747917"/>
                <a:gd name="connsiteX19" fmla="*/ 4916418 w 5306436"/>
                <a:gd name="connsiteY19" fmla="*/ 1217480 h 4747917"/>
                <a:gd name="connsiteX20" fmla="*/ 4873387 w 5306436"/>
                <a:gd name="connsiteY20" fmla="*/ 1152934 h 4747917"/>
                <a:gd name="connsiteX21" fmla="*/ 4787326 w 5306436"/>
                <a:gd name="connsiteY21" fmla="*/ 1077630 h 4747917"/>
                <a:gd name="connsiteX22" fmla="*/ 4712022 w 5306436"/>
                <a:gd name="connsiteY22" fmla="*/ 1002327 h 4747917"/>
                <a:gd name="connsiteX23" fmla="*/ 4636719 w 5306436"/>
                <a:gd name="connsiteY23" fmla="*/ 916266 h 4747917"/>
                <a:gd name="connsiteX24" fmla="*/ 4582931 w 5306436"/>
                <a:gd name="connsiteY24" fmla="*/ 862478 h 4747917"/>
                <a:gd name="connsiteX25" fmla="*/ 4496869 w 5306436"/>
                <a:gd name="connsiteY25" fmla="*/ 819447 h 4747917"/>
                <a:gd name="connsiteX26" fmla="*/ 4324747 w 5306436"/>
                <a:gd name="connsiteY26" fmla="*/ 733386 h 4747917"/>
                <a:gd name="connsiteX27" fmla="*/ 4281716 w 5306436"/>
                <a:gd name="connsiteY27" fmla="*/ 722628 h 4747917"/>
                <a:gd name="connsiteX28" fmla="*/ 4206413 w 5306436"/>
                <a:gd name="connsiteY28" fmla="*/ 744143 h 4747917"/>
                <a:gd name="connsiteX29" fmla="*/ 4131109 w 5306436"/>
                <a:gd name="connsiteY29" fmla="*/ 765659 h 4747917"/>
                <a:gd name="connsiteX30" fmla="*/ 3980502 w 5306436"/>
                <a:gd name="connsiteY30" fmla="*/ 668840 h 4747917"/>
                <a:gd name="connsiteX31" fmla="*/ 3603985 w 5306436"/>
                <a:gd name="connsiteY31" fmla="*/ 539748 h 4747917"/>
                <a:gd name="connsiteX32" fmla="*/ 3474893 w 5306436"/>
                <a:gd name="connsiteY32" fmla="*/ 475202 h 4747917"/>
                <a:gd name="connsiteX33" fmla="*/ 3270498 w 5306436"/>
                <a:gd name="connsiteY33" fmla="*/ 389141 h 4747917"/>
                <a:gd name="connsiteX34" fmla="*/ 2926253 w 5306436"/>
                <a:gd name="connsiteY34" fmla="*/ 120200 h 4747917"/>
                <a:gd name="connsiteX35" fmla="*/ 2872465 w 5306436"/>
                <a:gd name="connsiteY35" fmla="*/ 66412 h 4747917"/>
                <a:gd name="connsiteX36" fmla="*/ 2807919 w 5306436"/>
                <a:gd name="connsiteY36" fmla="*/ 34139 h 4747917"/>
                <a:gd name="connsiteX37" fmla="*/ 2625039 w 5306436"/>
                <a:gd name="connsiteY37" fmla="*/ 1866 h 4747917"/>
                <a:gd name="connsiteX38" fmla="*/ 2366855 w 5306436"/>
                <a:gd name="connsiteY38" fmla="*/ 12623 h 4747917"/>
                <a:gd name="connsiteX39" fmla="*/ 2334582 w 5306436"/>
                <a:gd name="connsiteY39" fmla="*/ 44896 h 4747917"/>
                <a:gd name="connsiteX40" fmla="*/ 2302309 w 5306436"/>
                <a:gd name="connsiteY40" fmla="*/ 66412 h 4747917"/>
                <a:gd name="connsiteX41" fmla="*/ 2205491 w 5306436"/>
                <a:gd name="connsiteY41" fmla="*/ 163230 h 4747917"/>
                <a:gd name="connsiteX42" fmla="*/ 2173218 w 5306436"/>
                <a:gd name="connsiteY42" fmla="*/ 217019 h 4747917"/>
                <a:gd name="connsiteX43" fmla="*/ 2108672 w 5306436"/>
                <a:gd name="connsiteY43" fmla="*/ 206261 h 4747917"/>
                <a:gd name="connsiteX44" fmla="*/ 2001095 w 5306436"/>
                <a:gd name="connsiteY44" fmla="*/ 195503 h 4747917"/>
                <a:gd name="connsiteX45" fmla="*/ 1807458 w 5306436"/>
                <a:gd name="connsiteY45" fmla="*/ 217019 h 4747917"/>
                <a:gd name="connsiteX46" fmla="*/ 1710639 w 5306436"/>
                <a:gd name="connsiteY46" fmla="*/ 260049 h 4747917"/>
                <a:gd name="connsiteX47" fmla="*/ 1635335 w 5306436"/>
                <a:gd name="connsiteY47" fmla="*/ 303080 h 4747917"/>
                <a:gd name="connsiteX48" fmla="*/ 1592305 w 5306436"/>
                <a:gd name="connsiteY48" fmla="*/ 367626 h 4747917"/>
                <a:gd name="connsiteX49" fmla="*/ 1570789 w 5306436"/>
                <a:gd name="connsiteY49" fmla="*/ 399899 h 4747917"/>
                <a:gd name="connsiteX50" fmla="*/ 1527759 w 5306436"/>
                <a:gd name="connsiteY50" fmla="*/ 432172 h 4747917"/>
                <a:gd name="connsiteX51" fmla="*/ 1463213 w 5306436"/>
                <a:gd name="connsiteY51" fmla="*/ 464445 h 4747917"/>
                <a:gd name="connsiteX52" fmla="*/ 1344879 w 5306436"/>
                <a:gd name="connsiteY52" fmla="*/ 561263 h 4747917"/>
                <a:gd name="connsiteX53" fmla="*/ 1301848 w 5306436"/>
                <a:gd name="connsiteY53" fmla="*/ 593536 h 4747917"/>
                <a:gd name="connsiteX54" fmla="*/ 1280333 w 5306436"/>
                <a:gd name="connsiteY54" fmla="*/ 625809 h 4747917"/>
                <a:gd name="connsiteX55" fmla="*/ 1205029 w 5306436"/>
                <a:gd name="connsiteY55" fmla="*/ 690355 h 4747917"/>
                <a:gd name="connsiteX56" fmla="*/ 1161999 w 5306436"/>
                <a:gd name="connsiteY56" fmla="*/ 711870 h 4747917"/>
                <a:gd name="connsiteX57" fmla="*/ 1086695 w 5306436"/>
                <a:gd name="connsiteY57" fmla="*/ 744143 h 4747917"/>
                <a:gd name="connsiteX58" fmla="*/ 1032907 w 5306436"/>
                <a:gd name="connsiteY58" fmla="*/ 797932 h 4747917"/>
                <a:gd name="connsiteX59" fmla="*/ 1022149 w 5306436"/>
                <a:gd name="connsiteY59" fmla="*/ 830205 h 4747917"/>
                <a:gd name="connsiteX60" fmla="*/ 1000634 w 5306436"/>
                <a:gd name="connsiteY60" fmla="*/ 873235 h 4747917"/>
                <a:gd name="connsiteX61" fmla="*/ 989876 w 5306436"/>
                <a:gd name="connsiteY61" fmla="*/ 916266 h 4747917"/>
                <a:gd name="connsiteX62" fmla="*/ 979119 w 5306436"/>
                <a:gd name="connsiteY62" fmla="*/ 1443390 h 4747917"/>
                <a:gd name="connsiteX63" fmla="*/ 946846 w 5306436"/>
                <a:gd name="connsiteY63" fmla="*/ 1454148 h 4747917"/>
                <a:gd name="connsiteX64" fmla="*/ 839269 w 5306436"/>
                <a:gd name="connsiteY64" fmla="*/ 1518694 h 4747917"/>
                <a:gd name="connsiteX65" fmla="*/ 731693 w 5306436"/>
                <a:gd name="connsiteY65" fmla="*/ 1550967 h 4747917"/>
                <a:gd name="connsiteX66" fmla="*/ 634874 w 5306436"/>
                <a:gd name="connsiteY66" fmla="*/ 1626270 h 4747917"/>
                <a:gd name="connsiteX67" fmla="*/ 548813 w 5306436"/>
                <a:gd name="connsiteY67" fmla="*/ 1712332 h 4747917"/>
                <a:gd name="connsiteX68" fmla="*/ 484267 w 5306436"/>
                <a:gd name="connsiteY68" fmla="*/ 1776878 h 4747917"/>
                <a:gd name="connsiteX69" fmla="*/ 430479 w 5306436"/>
                <a:gd name="connsiteY69" fmla="*/ 1819908 h 4747917"/>
                <a:gd name="connsiteX70" fmla="*/ 398206 w 5306436"/>
                <a:gd name="connsiteY70" fmla="*/ 1841423 h 4747917"/>
                <a:gd name="connsiteX71" fmla="*/ 322902 w 5306436"/>
                <a:gd name="connsiteY71" fmla="*/ 1905969 h 4747917"/>
                <a:gd name="connsiteX72" fmla="*/ 279872 w 5306436"/>
                <a:gd name="connsiteY72" fmla="*/ 1970515 h 4747917"/>
                <a:gd name="connsiteX73" fmla="*/ 236841 w 5306436"/>
                <a:gd name="connsiteY73" fmla="*/ 2035061 h 4747917"/>
                <a:gd name="connsiteX74" fmla="*/ 204568 w 5306436"/>
                <a:gd name="connsiteY74" fmla="*/ 2153395 h 4747917"/>
                <a:gd name="connsiteX75" fmla="*/ 193811 w 5306436"/>
                <a:gd name="connsiteY75" fmla="*/ 2185668 h 4747917"/>
                <a:gd name="connsiteX76" fmla="*/ 183053 w 5306436"/>
                <a:gd name="connsiteY76" fmla="*/ 2271729 h 4747917"/>
                <a:gd name="connsiteX77" fmla="*/ 161538 w 5306436"/>
                <a:gd name="connsiteY77" fmla="*/ 2304002 h 4747917"/>
                <a:gd name="connsiteX78" fmla="*/ 150780 w 5306436"/>
                <a:gd name="connsiteY78" fmla="*/ 2400821 h 4747917"/>
                <a:gd name="connsiteX79" fmla="*/ 140022 w 5306436"/>
                <a:gd name="connsiteY79" fmla="*/ 2454609 h 4747917"/>
                <a:gd name="connsiteX80" fmla="*/ 107749 w 5306436"/>
                <a:gd name="connsiteY80" fmla="*/ 2572943 h 4747917"/>
                <a:gd name="connsiteX81" fmla="*/ 43203 w 5306436"/>
                <a:gd name="connsiteY81" fmla="*/ 2659005 h 4747917"/>
                <a:gd name="connsiteX82" fmla="*/ 21688 w 5306436"/>
                <a:gd name="connsiteY82" fmla="*/ 2691278 h 4747917"/>
                <a:gd name="connsiteX83" fmla="*/ 64719 w 5306436"/>
                <a:gd name="connsiteY83" fmla="*/ 2777339 h 4747917"/>
                <a:gd name="connsiteX84" fmla="*/ 150780 w 5306436"/>
                <a:gd name="connsiteY84" fmla="*/ 2798854 h 4747917"/>
                <a:gd name="connsiteX85" fmla="*/ 183053 w 5306436"/>
                <a:gd name="connsiteY85" fmla="*/ 2820369 h 4747917"/>
                <a:gd name="connsiteX86" fmla="*/ 247599 w 5306436"/>
                <a:gd name="connsiteY86" fmla="*/ 2841885 h 4747917"/>
                <a:gd name="connsiteX87" fmla="*/ 193811 w 5306436"/>
                <a:gd name="connsiteY87" fmla="*/ 2917188 h 4747917"/>
                <a:gd name="connsiteX88" fmla="*/ 161538 w 5306436"/>
                <a:gd name="connsiteY88" fmla="*/ 2970976 h 4747917"/>
                <a:gd name="connsiteX89" fmla="*/ 75476 w 5306436"/>
                <a:gd name="connsiteY89" fmla="*/ 3057038 h 4747917"/>
                <a:gd name="connsiteX90" fmla="*/ 32446 w 5306436"/>
                <a:gd name="connsiteY90" fmla="*/ 3100068 h 4747917"/>
                <a:gd name="connsiteX91" fmla="*/ 21688 w 5306436"/>
                <a:gd name="connsiteY91" fmla="*/ 3132341 h 4747917"/>
                <a:gd name="connsiteX92" fmla="*/ 32446 w 5306436"/>
                <a:gd name="connsiteY92" fmla="*/ 3476586 h 4747917"/>
                <a:gd name="connsiteX93" fmla="*/ 64719 w 5306436"/>
                <a:gd name="connsiteY93" fmla="*/ 3519616 h 4747917"/>
                <a:gd name="connsiteX94" fmla="*/ 129265 w 5306436"/>
                <a:gd name="connsiteY94" fmla="*/ 3573405 h 4747917"/>
                <a:gd name="connsiteX95" fmla="*/ 215326 w 5306436"/>
                <a:gd name="connsiteY95" fmla="*/ 3680981 h 4747917"/>
                <a:gd name="connsiteX96" fmla="*/ 269114 w 5306436"/>
                <a:gd name="connsiteY96" fmla="*/ 3767042 h 4747917"/>
                <a:gd name="connsiteX97" fmla="*/ 290629 w 5306436"/>
                <a:gd name="connsiteY97" fmla="*/ 3799315 h 4747917"/>
                <a:gd name="connsiteX98" fmla="*/ 355175 w 5306436"/>
                <a:gd name="connsiteY98" fmla="*/ 3853103 h 4747917"/>
                <a:gd name="connsiteX99" fmla="*/ 398206 w 5306436"/>
                <a:gd name="connsiteY99" fmla="*/ 3863861 h 4747917"/>
                <a:gd name="connsiteX100" fmla="*/ 451994 w 5306436"/>
                <a:gd name="connsiteY100" fmla="*/ 3885376 h 4747917"/>
                <a:gd name="connsiteX101" fmla="*/ 559571 w 5306436"/>
                <a:gd name="connsiteY101" fmla="*/ 3906892 h 4747917"/>
                <a:gd name="connsiteX102" fmla="*/ 677905 w 5306436"/>
                <a:gd name="connsiteY102" fmla="*/ 3939165 h 4747917"/>
                <a:gd name="connsiteX103" fmla="*/ 839269 w 5306436"/>
                <a:gd name="connsiteY103" fmla="*/ 3960680 h 4747917"/>
                <a:gd name="connsiteX104" fmla="*/ 882300 w 5306436"/>
                <a:gd name="connsiteY104" fmla="*/ 3971438 h 4747917"/>
                <a:gd name="connsiteX105" fmla="*/ 914573 w 5306436"/>
                <a:gd name="connsiteY105" fmla="*/ 3992953 h 4747917"/>
                <a:gd name="connsiteX106" fmla="*/ 936088 w 5306436"/>
                <a:gd name="connsiteY106" fmla="*/ 4025226 h 4747917"/>
                <a:gd name="connsiteX107" fmla="*/ 968361 w 5306436"/>
                <a:gd name="connsiteY107" fmla="*/ 4057499 h 4747917"/>
                <a:gd name="connsiteX108" fmla="*/ 979119 w 5306436"/>
                <a:gd name="connsiteY108" fmla="*/ 4466289 h 4747917"/>
                <a:gd name="connsiteX109" fmla="*/ 1000634 w 5306436"/>
                <a:gd name="connsiteY109" fmla="*/ 4487805 h 4747917"/>
                <a:gd name="connsiteX110" fmla="*/ 1032907 w 5306436"/>
                <a:gd name="connsiteY110" fmla="*/ 4530835 h 4747917"/>
                <a:gd name="connsiteX111" fmla="*/ 1161999 w 5306436"/>
                <a:gd name="connsiteY111" fmla="*/ 4573866 h 4747917"/>
                <a:gd name="connsiteX112" fmla="*/ 1280333 w 5306436"/>
                <a:gd name="connsiteY112" fmla="*/ 4638412 h 4747917"/>
                <a:gd name="connsiteX113" fmla="*/ 1366394 w 5306436"/>
                <a:gd name="connsiteY113" fmla="*/ 4681442 h 4747917"/>
                <a:gd name="connsiteX114" fmla="*/ 1463213 w 5306436"/>
                <a:gd name="connsiteY114" fmla="*/ 4724473 h 4747917"/>
                <a:gd name="connsiteX115" fmla="*/ 1624578 w 5306436"/>
                <a:gd name="connsiteY115" fmla="*/ 4735230 h 4747917"/>
                <a:gd name="connsiteX116" fmla="*/ 1979580 w 5306436"/>
                <a:gd name="connsiteY116" fmla="*/ 4724473 h 4747917"/>
                <a:gd name="connsiteX117" fmla="*/ 2065641 w 5306436"/>
                <a:gd name="connsiteY117" fmla="*/ 4702958 h 4747917"/>
                <a:gd name="connsiteX118" fmla="*/ 2108672 w 5306436"/>
                <a:gd name="connsiteY118" fmla="*/ 4692200 h 4747917"/>
                <a:gd name="connsiteX119" fmla="*/ 2280794 w 5306436"/>
                <a:gd name="connsiteY119" fmla="*/ 4702958 h 4747917"/>
                <a:gd name="connsiteX120" fmla="*/ 2345340 w 5306436"/>
                <a:gd name="connsiteY120" fmla="*/ 4724473 h 4747917"/>
                <a:gd name="connsiteX121" fmla="*/ 2420643 w 5306436"/>
                <a:gd name="connsiteY121" fmla="*/ 4745988 h 4747917"/>
                <a:gd name="connsiteX122" fmla="*/ 2506705 w 5306436"/>
                <a:gd name="connsiteY122" fmla="*/ 4713715 h 4747917"/>
                <a:gd name="connsiteX123" fmla="*/ 2517462 w 5306436"/>
                <a:gd name="connsiteY123" fmla="*/ 4681442 h 4747917"/>
                <a:gd name="connsiteX124" fmla="*/ 2528220 w 5306436"/>
                <a:gd name="connsiteY124" fmla="*/ 4552350 h 4747917"/>
                <a:gd name="connsiteX125" fmla="*/ 2538978 w 5306436"/>
                <a:gd name="connsiteY125" fmla="*/ 3939165 h 4747917"/>
                <a:gd name="connsiteX126" fmla="*/ 2549735 w 5306436"/>
                <a:gd name="connsiteY126" fmla="*/ 3906892 h 4747917"/>
                <a:gd name="connsiteX127" fmla="*/ 2571251 w 5306436"/>
                <a:gd name="connsiteY127" fmla="*/ 3885376 h 4747917"/>
                <a:gd name="connsiteX128" fmla="*/ 2592766 w 5306436"/>
                <a:gd name="connsiteY128" fmla="*/ 3853103 h 4747917"/>
                <a:gd name="connsiteX129" fmla="*/ 2635796 w 5306436"/>
                <a:gd name="connsiteY129" fmla="*/ 3820830 h 4747917"/>
                <a:gd name="connsiteX130" fmla="*/ 2614281 w 5306436"/>
                <a:gd name="connsiteY130" fmla="*/ 3777800 h 4747917"/>
                <a:gd name="connsiteX131" fmla="*/ 2582008 w 5306436"/>
                <a:gd name="connsiteY131" fmla="*/ 3734769 h 4747917"/>
                <a:gd name="connsiteX132" fmla="*/ 2549735 w 5306436"/>
                <a:gd name="connsiteY132" fmla="*/ 3659466 h 4747917"/>
                <a:gd name="connsiteX133" fmla="*/ 2528220 w 5306436"/>
                <a:gd name="connsiteY133" fmla="*/ 3573405 h 4747917"/>
                <a:gd name="connsiteX134" fmla="*/ 2409886 w 5306436"/>
                <a:gd name="connsiteY134" fmla="*/ 3508859 h 4747917"/>
                <a:gd name="connsiteX135" fmla="*/ 2356098 w 5306436"/>
                <a:gd name="connsiteY135" fmla="*/ 3498101 h 4747917"/>
                <a:gd name="connsiteX136" fmla="*/ 2323825 w 5306436"/>
                <a:gd name="connsiteY136" fmla="*/ 3476586 h 4747917"/>
                <a:gd name="connsiteX137" fmla="*/ 2280794 w 5306436"/>
                <a:gd name="connsiteY137" fmla="*/ 3422798 h 4747917"/>
                <a:gd name="connsiteX138" fmla="*/ 2270036 w 5306436"/>
                <a:gd name="connsiteY138" fmla="*/ 3379767 h 4747917"/>
                <a:gd name="connsiteX139" fmla="*/ 2248521 w 5306436"/>
                <a:gd name="connsiteY139" fmla="*/ 3336736 h 4747917"/>
                <a:gd name="connsiteX140" fmla="*/ 2237763 w 5306436"/>
                <a:gd name="connsiteY140" fmla="*/ 3304463 h 4747917"/>
                <a:gd name="connsiteX141" fmla="*/ 2227006 w 5306436"/>
                <a:gd name="connsiteY141" fmla="*/ 3078553 h 4747917"/>
                <a:gd name="connsiteX142" fmla="*/ 2194733 w 5306436"/>
                <a:gd name="connsiteY142" fmla="*/ 3067795 h 4747917"/>
                <a:gd name="connsiteX143" fmla="*/ 2151702 w 5306436"/>
                <a:gd name="connsiteY143" fmla="*/ 3046280 h 4747917"/>
                <a:gd name="connsiteX144" fmla="*/ 2087156 w 5306436"/>
                <a:gd name="connsiteY144" fmla="*/ 3003249 h 4747917"/>
                <a:gd name="connsiteX145" fmla="*/ 2065641 w 5306436"/>
                <a:gd name="connsiteY145" fmla="*/ 2960219 h 4747917"/>
                <a:gd name="connsiteX146" fmla="*/ 2044126 w 5306436"/>
                <a:gd name="connsiteY146" fmla="*/ 2927946 h 4747917"/>
                <a:gd name="connsiteX147" fmla="*/ 2054883 w 5306436"/>
                <a:gd name="connsiteY147" fmla="*/ 2863400 h 4747917"/>
                <a:gd name="connsiteX148" fmla="*/ 2108672 w 5306436"/>
                <a:gd name="connsiteY148" fmla="*/ 2831127 h 4747917"/>
                <a:gd name="connsiteX149" fmla="*/ 2119429 w 5306436"/>
                <a:gd name="connsiteY149" fmla="*/ 2809612 h 4747917"/>
                <a:gd name="connsiteX150" fmla="*/ 2119429 w 5306436"/>
                <a:gd name="connsiteY150" fmla="*/ 2809612 h 4747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5306436" h="4747917">
                  <a:moveTo>
                    <a:pt x="5174601" y="4035983"/>
                  </a:moveTo>
                  <a:lnTo>
                    <a:pt x="5174601" y="4035983"/>
                  </a:lnTo>
                  <a:cubicBezTo>
                    <a:pt x="5153086" y="4007296"/>
                    <a:pt x="5127056" y="3981495"/>
                    <a:pt x="5110055" y="3949922"/>
                  </a:cubicBezTo>
                  <a:cubicBezTo>
                    <a:pt x="5101386" y="3933823"/>
                    <a:pt x="5099298" y="3914418"/>
                    <a:pt x="5099298" y="3896134"/>
                  </a:cubicBezTo>
                  <a:cubicBezTo>
                    <a:pt x="5099298" y="3526771"/>
                    <a:pt x="5104373" y="3157416"/>
                    <a:pt x="5110055" y="2788096"/>
                  </a:cubicBezTo>
                  <a:cubicBezTo>
                    <a:pt x="5110068" y="2787267"/>
                    <a:pt x="5124205" y="2358021"/>
                    <a:pt x="5131571" y="2304002"/>
                  </a:cubicBezTo>
                  <a:cubicBezTo>
                    <a:pt x="5133738" y="2288113"/>
                    <a:pt x="5147130" y="2275861"/>
                    <a:pt x="5153086" y="2260972"/>
                  </a:cubicBezTo>
                  <a:cubicBezTo>
                    <a:pt x="5161509" y="2239915"/>
                    <a:pt x="5164459" y="2216711"/>
                    <a:pt x="5174601" y="2196426"/>
                  </a:cubicBezTo>
                  <a:cubicBezTo>
                    <a:pt x="5186165" y="2173298"/>
                    <a:pt x="5204603" y="2154216"/>
                    <a:pt x="5217632" y="2131880"/>
                  </a:cubicBezTo>
                  <a:cubicBezTo>
                    <a:pt x="5306436" y="1979646"/>
                    <a:pt x="5209285" y="2128264"/>
                    <a:pt x="5271420" y="2035061"/>
                  </a:cubicBezTo>
                  <a:cubicBezTo>
                    <a:pt x="5275006" y="2017132"/>
                    <a:pt x="5277743" y="1999012"/>
                    <a:pt x="5282178" y="1981273"/>
                  </a:cubicBezTo>
                  <a:cubicBezTo>
                    <a:pt x="5284928" y="1970272"/>
                    <a:pt x="5293278" y="1960334"/>
                    <a:pt x="5292935" y="1949000"/>
                  </a:cubicBezTo>
                  <a:cubicBezTo>
                    <a:pt x="5289669" y="1841234"/>
                    <a:pt x="5287106" y="1732938"/>
                    <a:pt x="5271420" y="1626270"/>
                  </a:cubicBezTo>
                  <a:cubicBezTo>
                    <a:pt x="5268811" y="1608532"/>
                    <a:pt x="5251141" y="1596567"/>
                    <a:pt x="5239147" y="1583240"/>
                  </a:cubicBezTo>
                  <a:cubicBezTo>
                    <a:pt x="5218792" y="1560624"/>
                    <a:pt x="5196116" y="1540209"/>
                    <a:pt x="5174601" y="1518694"/>
                  </a:cubicBezTo>
                  <a:lnTo>
                    <a:pt x="5142328" y="1486421"/>
                  </a:lnTo>
                  <a:cubicBezTo>
                    <a:pt x="5135156" y="1472077"/>
                    <a:pt x="5132153" y="1454730"/>
                    <a:pt x="5120813" y="1443390"/>
                  </a:cubicBezTo>
                  <a:cubicBezTo>
                    <a:pt x="5102529" y="1425106"/>
                    <a:pt x="5076954" y="1415875"/>
                    <a:pt x="5056267" y="1400360"/>
                  </a:cubicBezTo>
                  <a:cubicBezTo>
                    <a:pt x="5001065" y="1358959"/>
                    <a:pt x="5025914" y="1380765"/>
                    <a:pt x="4980963" y="1335814"/>
                  </a:cubicBezTo>
                  <a:cubicBezTo>
                    <a:pt x="4950753" y="1275393"/>
                    <a:pt x="4951147" y="1272053"/>
                    <a:pt x="4916418" y="1217480"/>
                  </a:cubicBezTo>
                  <a:cubicBezTo>
                    <a:pt x="4902535" y="1195664"/>
                    <a:pt x="4889262" y="1173345"/>
                    <a:pt x="4873387" y="1152934"/>
                  </a:cubicBezTo>
                  <a:cubicBezTo>
                    <a:pt x="4842931" y="1113776"/>
                    <a:pt x="4825749" y="1116053"/>
                    <a:pt x="4787326" y="1077630"/>
                  </a:cubicBezTo>
                  <a:cubicBezTo>
                    <a:pt x="4600869" y="891173"/>
                    <a:pt x="4912825" y="1174443"/>
                    <a:pt x="4712022" y="1002327"/>
                  </a:cubicBezTo>
                  <a:cubicBezTo>
                    <a:pt x="4671763" y="967819"/>
                    <a:pt x="4676802" y="960803"/>
                    <a:pt x="4636719" y="916266"/>
                  </a:cubicBezTo>
                  <a:cubicBezTo>
                    <a:pt x="4619757" y="897419"/>
                    <a:pt x="4603778" y="876911"/>
                    <a:pt x="4582931" y="862478"/>
                  </a:cubicBezTo>
                  <a:cubicBezTo>
                    <a:pt x="4556560" y="844222"/>
                    <a:pt x="4525215" y="834454"/>
                    <a:pt x="4496869" y="819447"/>
                  </a:cubicBezTo>
                  <a:cubicBezTo>
                    <a:pt x="4414986" y="776097"/>
                    <a:pt x="4405278" y="762670"/>
                    <a:pt x="4324747" y="733386"/>
                  </a:cubicBezTo>
                  <a:cubicBezTo>
                    <a:pt x="4310852" y="728333"/>
                    <a:pt x="4296060" y="726214"/>
                    <a:pt x="4281716" y="722628"/>
                  </a:cubicBezTo>
                  <a:cubicBezTo>
                    <a:pt x="4256615" y="729800"/>
                    <a:pt x="4229762" y="732468"/>
                    <a:pt x="4206413" y="744143"/>
                  </a:cubicBezTo>
                  <a:cubicBezTo>
                    <a:pt x="4135200" y="779750"/>
                    <a:pt x="4216583" y="787026"/>
                    <a:pt x="4131109" y="765659"/>
                  </a:cubicBezTo>
                  <a:cubicBezTo>
                    <a:pt x="4080907" y="733386"/>
                    <a:pt x="4038401" y="683315"/>
                    <a:pt x="3980502" y="668840"/>
                  </a:cubicBezTo>
                  <a:cubicBezTo>
                    <a:pt x="3828361" y="630804"/>
                    <a:pt x="3767180" y="621346"/>
                    <a:pt x="3603985" y="539748"/>
                  </a:cubicBezTo>
                  <a:cubicBezTo>
                    <a:pt x="3560954" y="518233"/>
                    <a:pt x="3518739" y="495003"/>
                    <a:pt x="3474893" y="475202"/>
                  </a:cubicBezTo>
                  <a:cubicBezTo>
                    <a:pt x="3407520" y="444776"/>
                    <a:pt x="3335396" y="424540"/>
                    <a:pt x="3270498" y="389141"/>
                  </a:cubicBezTo>
                  <a:cubicBezTo>
                    <a:pt x="3197748" y="349459"/>
                    <a:pt x="2968140" y="162087"/>
                    <a:pt x="2926253" y="120200"/>
                  </a:cubicBezTo>
                  <a:cubicBezTo>
                    <a:pt x="2908324" y="102271"/>
                    <a:pt x="2892971" y="81326"/>
                    <a:pt x="2872465" y="66412"/>
                  </a:cubicBezTo>
                  <a:cubicBezTo>
                    <a:pt x="2853011" y="52264"/>
                    <a:pt x="2830739" y="41746"/>
                    <a:pt x="2807919" y="34139"/>
                  </a:cubicBezTo>
                  <a:cubicBezTo>
                    <a:pt x="2749561" y="14686"/>
                    <a:pt x="2685593" y="9435"/>
                    <a:pt x="2625039" y="1866"/>
                  </a:cubicBezTo>
                  <a:cubicBezTo>
                    <a:pt x="2538978" y="5452"/>
                    <a:pt x="2452061" y="0"/>
                    <a:pt x="2366855" y="12623"/>
                  </a:cubicBezTo>
                  <a:cubicBezTo>
                    <a:pt x="2351806" y="14853"/>
                    <a:pt x="2346269" y="35156"/>
                    <a:pt x="2334582" y="44896"/>
                  </a:cubicBezTo>
                  <a:cubicBezTo>
                    <a:pt x="2324650" y="53173"/>
                    <a:pt x="2311451" y="57270"/>
                    <a:pt x="2302309" y="66412"/>
                  </a:cubicBezTo>
                  <a:cubicBezTo>
                    <a:pt x="2173227" y="195496"/>
                    <a:pt x="2348917" y="48490"/>
                    <a:pt x="2205491" y="163230"/>
                  </a:cubicBezTo>
                  <a:cubicBezTo>
                    <a:pt x="2194733" y="181160"/>
                    <a:pt x="2192325" y="208527"/>
                    <a:pt x="2173218" y="217019"/>
                  </a:cubicBezTo>
                  <a:cubicBezTo>
                    <a:pt x="2153286" y="225878"/>
                    <a:pt x="2130316" y="208967"/>
                    <a:pt x="2108672" y="206261"/>
                  </a:cubicBezTo>
                  <a:cubicBezTo>
                    <a:pt x="2072912" y="201791"/>
                    <a:pt x="2036954" y="199089"/>
                    <a:pt x="2001095" y="195503"/>
                  </a:cubicBezTo>
                  <a:cubicBezTo>
                    <a:pt x="1936549" y="202675"/>
                    <a:pt x="1871517" y="206342"/>
                    <a:pt x="1807458" y="217019"/>
                  </a:cubicBezTo>
                  <a:cubicBezTo>
                    <a:pt x="1741167" y="228068"/>
                    <a:pt x="1755784" y="234252"/>
                    <a:pt x="1710639" y="260049"/>
                  </a:cubicBezTo>
                  <a:cubicBezTo>
                    <a:pt x="1615098" y="314644"/>
                    <a:pt x="1713963" y="250662"/>
                    <a:pt x="1635335" y="303080"/>
                  </a:cubicBezTo>
                  <a:lnTo>
                    <a:pt x="1592305" y="367626"/>
                  </a:lnTo>
                  <a:cubicBezTo>
                    <a:pt x="1585133" y="378384"/>
                    <a:pt x="1581132" y="392141"/>
                    <a:pt x="1570789" y="399899"/>
                  </a:cubicBezTo>
                  <a:cubicBezTo>
                    <a:pt x="1556446" y="410657"/>
                    <a:pt x="1543133" y="422947"/>
                    <a:pt x="1527759" y="432172"/>
                  </a:cubicBezTo>
                  <a:cubicBezTo>
                    <a:pt x="1507132" y="444548"/>
                    <a:pt x="1482865" y="450573"/>
                    <a:pt x="1463213" y="464445"/>
                  </a:cubicBezTo>
                  <a:cubicBezTo>
                    <a:pt x="1421576" y="493835"/>
                    <a:pt x="1384676" y="529426"/>
                    <a:pt x="1344879" y="561263"/>
                  </a:cubicBezTo>
                  <a:cubicBezTo>
                    <a:pt x="1330878" y="572463"/>
                    <a:pt x="1301848" y="593536"/>
                    <a:pt x="1301848" y="593536"/>
                  </a:cubicBezTo>
                  <a:cubicBezTo>
                    <a:pt x="1294676" y="604294"/>
                    <a:pt x="1288747" y="615993"/>
                    <a:pt x="1280333" y="625809"/>
                  </a:cubicBezTo>
                  <a:cubicBezTo>
                    <a:pt x="1255106" y="655241"/>
                    <a:pt x="1237006" y="672083"/>
                    <a:pt x="1205029" y="690355"/>
                  </a:cubicBezTo>
                  <a:cubicBezTo>
                    <a:pt x="1191106" y="698311"/>
                    <a:pt x="1175922" y="703914"/>
                    <a:pt x="1161999" y="711870"/>
                  </a:cubicBezTo>
                  <a:cubicBezTo>
                    <a:pt x="1104216" y="744889"/>
                    <a:pt x="1157373" y="726475"/>
                    <a:pt x="1086695" y="744143"/>
                  </a:cubicBezTo>
                  <a:cubicBezTo>
                    <a:pt x="1068766" y="762073"/>
                    <a:pt x="1040926" y="773877"/>
                    <a:pt x="1032907" y="797932"/>
                  </a:cubicBezTo>
                  <a:cubicBezTo>
                    <a:pt x="1029321" y="808690"/>
                    <a:pt x="1026616" y="819782"/>
                    <a:pt x="1022149" y="830205"/>
                  </a:cubicBezTo>
                  <a:cubicBezTo>
                    <a:pt x="1015832" y="844945"/>
                    <a:pt x="1006265" y="858220"/>
                    <a:pt x="1000634" y="873235"/>
                  </a:cubicBezTo>
                  <a:cubicBezTo>
                    <a:pt x="995443" y="887079"/>
                    <a:pt x="993462" y="901922"/>
                    <a:pt x="989876" y="916266"/>
                  </a:cubicBezTo>
                  <a:cubicBezTo>
                    <a:pt x="986290" y="1091974"/>
                    <a:pt x="993134" y="1268205"/>
                    <a:pt x="979119" y="1443390"/>
                  </a:cubicBezTo>
                  <a:cubicBezTo>
                    <a:pt x="978215" y="1454693"/>
                    <a:pt x="956830" y="1448772"/>
                    <a:pt x="946846" y="1454148"/>
                  </a:cubicBezTo>
                  <a:cubicBezTo>
                    <a:pt x="910026" y="1473974"/>
                    <a:pt x="878941" y="1505470"/>
                    <a:pt x="839269" y="1518694"/>
                  </a:cubicBezTo>
                  <a:cubicBezTo>
                    <a:pt x="760697" y="1544884"/>
                    <a:pt x="796725" y="1534708"/>
                    <a:pt x="731693" y="1550967"/>
                  </a:cubicBezTo>
                  <a:cubicBezTo>
                    <a:pt x="699420" y="1576068"/>
                    <a:pt x="663784" y="1597360"/>
                    <a:pt x="634874" y="1626270"/>
                  </a:cubicBezTo>
                  <a:lnTo>
                    <a:pt x="548813" y="1712332"/>
                  </a:lnTo>
                  <a:cubicBezTo>
                    <a:pt x="527298" y="1733847"/>
                    <a:pt x="508027" y="1757870"/>
                    <a:pt x="484267" y="1776878"/>
                  </a:cubicBezTo>
                  <a:cubicBezTo>
                    <a:pt x="466338" y="1791221"/>
                    <a:pt x="448848" y="1806132"/>
                    <a:pt x="430479" y="1819908"/>
                  </a:cubicBezTo>
                  <a:cubicBezTo>
                    <a:pt x="420136" y="1827665"/>
                    <a:pt x="408022" y="1833009"/>
                    <a:pt x="398206" y="1841423"/>
                  </a:cubicBezTo>
                  <a:cubicBezTo>
                    <a:pt x="306903" y="1919682"/>
                    <a:pt x="396993" y="1856576"/>
                    <a:pt x="322902" y="1905969"/>
                  </a:cubicBezTo>
                  <a:cubicBezTo>
                    <a:pt x="302330" y="1967690"/>
                    <a:pt x="326878" y="1910080"/>
                    <a:pt x="279872" y="1970515"/>
                  </a:cubicBezTo>
                  <a:cubicBezTo>
                    <a:pt x="263997" y="1990926"/>
                    <a:pt x="236841" y="2035061"/>
                    <a:pt x="236841" y="2035061"/>
                  </a:cubicBezTo>
                  <a:cubicBezTo>
                    <a:pt x="221635" y="2111090"/>
                    <a:pt x="231866" y="2071500"/>
                    <a:pt x="204568" y="2153395"/>
                  </a:cubicBezTo>
                  <a:lnTo>
                    <a:pt x="193811" y="2185668"/>
                  </a:lnTo>
                  <a:cubicBezTo>
                    <a:pt x="190225" y="2214355"/>
                    <a:pt x="190660" y="2243837"/>
                    <a:pt x="183053" y="2271729"/>
                  </a:cubicBezTo>
                  <a:cubicBezTo>
                    <a:pt x="179651" y="2284202"/>
                    <a:pt x="164674" y="2291459"/>
                    <a:pt x="161538" y="2304002"/>
                  </a:cubicBezTo>
                  <a:cubicBezTo>
                    <a:pt x="153662" y="2335504"/>
                    <a:pt x="155372" y="2368676"/>
                    <a:pt x="150780" y="2400821"/>
                  </a:cubicBezTo>
                  <a:cubicBezTo>
                    <a:pt x="148194" y="2418922"/>
                    <a:pt x="143293" y="2436619"/>
                    <a:pt x="140022" y="2454609"/>
                  </a:cubicBezTo>
                  <a:cubicBezTo>
                    <a:pt x="131845" y="2499583"/>
                    <a:pt x="132271" y="2533094"/>
                    <a:pt x="107749" y="2572943"/>
                  </a:cubicBezTo>
                  <a:cubicBezTo>
                    <a:pt x="88955" y="2603483"/>
                    <a:pt x="63094" y="2629168"/>
                    <a:pt x="43203" y="2659005"/>
                  </a:cubicBezTo>
                  <a:lnTo>
                    <a:pt x="21688" y="2691278"/>
                  </a:lnTo>
                  <a:cubicBezTo>
                    <a:pt x="29998" y="2741135"/>
                    <a:pt x="17009" y="2759990"/>
                    <a:pt x="64719" y="2777339"/>
                  </a:cubicBezTo>
                  <a:cubicBezTo>
                    <a:pt x="92509" y="2787444"/>
                    <a:pt x="150780" y="2798854"/>
                    <a:pt x="150780" y="2798854"/>
                  </a:cubicBezTo>
                  <a:cubicBezTo>
                    <a:pt x="161538" y="2806026"/>
                    <a:pt x="171238" y="2815118"/>
                    <a:pt x="183053" y="2820369"/>
                  </a:cubicBezTo>
                  <a:cubicBezTo>
                    <a:pt x="203778" y="2829580"/>
                    <a:pt x="247599" y="2841885"/>
                    <a:pt x="247599" y="2841885"/>
                  </a:cubicBezTo>
                  <a:cubicBezTo>
                    <a:pt x="226272" y="2927189"/>
                    <a:pt x="256212" y="2845872"/>
                    <a:pt x="193811" y="2917188"/>
                  </a:cubicBezTo>
                  <a:cubicBezTo>
                    <a:pt x="180042" y="2932924"/>
                    <a:pt x="175044" y="2955014"/>
                    <a:pt x="161538" y="2970976"/>
                  </a:cubicBezTo>
                  <a:cubicBezTo>
                    <a:pt x="135332" y="3001947"/>
                    <a:pt x="104163" y="3028351"/>
                    <a:pt x="75476" y="3057038"/>
                  </a:cubicBezTo>
                  <a:lnTo>
                    <a:pt x="32446" y="3100068"/>
                  </a:lnTo>
                  <a:cubicBezTo>
                    <a:pt x="28860" y="3110826"/>
                    <a:pt x="23716" y="3121184"/>
                    <a:pt x="21688" y="3132341"/>
                  </a:cubicBezTo>
                  <a:cubicBezTo>
                    <a:pt x="0" y="3251624"/>
                    <a:pt x="9186" y="3346330"/>
                    <a:pt x="32446" y="3476586"/>
                  </a:cubicBezTo>
                  <a:cubicBezTo>
                    <a:pt x="35598" y="3494236"/>
                    <a:pt x="53241" y="3505842"/>
                    <a:pt x="64719" y="3519616"/>
                  </a:cubicBezTo>
                  <a:cubicBezTo>
                    <a:pt x="139523" y="3609381"/>
                    <a:pt x="6330" y="3436811"/>
                    <a:pt x="129265" y="3573405"/>
                  </a:cubicBezTo>
                  <a:cubicBezTo>
                    <a:pt x="354748" y="3823940"/>
                    <a:pt x="80922" y="3546577"/>
                    <a:pt x="215326" y="3680981"/>
                  </a:cubicBezTo>
                  <a:cubicBezTo>
                    <a:pt x="249023" y="3748377"/>
                    <a:pt x="222563" y="3701871"/>
                    <a:pt x="269114" y="3767042"/>
                  </a:cubicBezTo>
                  <a:cubicBezTo>
                    <a:pt x="276629" y="3777563"/>
                    <a:pt x="282552" y="3789219"/>
                    <a:pt x="290629" y="3799315"/>
                  </a:cubicBezTo>
                  <a:cubicBezTo>
                    <a:pt x="303779" y="3815752"/>
                    <a:pt x="341232" y="3846131"/>
                    <a:pt x="355175" y="3853103"/>
                  </a:cubicBezTo>
                  <a:cubicBezTo>
                    <a:pt x="368399" y="3859715"/>
                    <a:pt x="384180" y="3859186"/>
                    <a:pt x="398206" y="3863861"/>
                  </a:cubicBezTo>
                  <a:cubicBezTo>
                    <a:pt x="416526" y="3869968"/>
                    <a:pt x="433336" y="3880400"/>
                    <a:pt x="451994" y="3885376"/>
                  </a:cubicBezTo>
                  <a:cubicBezTo>
                    <a:pt x="487328" y="3894799"/>
                    <a:pt x="524878" y="3895328"/>
                    <a:pt x="559571" y="3906892"/>
                  </a:cubicBezTo>
                  <a:cubicBezTo>
                    <a:pt x="617211" y="3926105"/>
                    <a:pt x="621430" y="3930477"/>
                    <a:pt x="677905" y="3939165"/>
                  </a:cubicBezTo>
                  <a:cubicBezTo>
                    <a:pt x="738815" y="3948536"/>
                    <a:pt x="779472" y="3949808"/>
                    <a:pt x="839269" y="3960680"/>
                  </a:cubicBezTo>
                  <a:cubicBezTo>
                    <a:pt x="853816" y="3963325"/>
                    <a:pt x="867956" y="3967852"/>
                    <a:pt x="882300" y="3971438"/>
                  </a:cubicBezTo>
                  <a:cubicBezTo>
                    <a:pt x="893058" y="3978610"/>
                    <a:pt x="905431" y="3983811"/>
                    <a:pt x="914573" y="3992953"/>
                  </a:cubicBezTo>
                  <a:cubicBezTo>
                    <a:pt x="923715" y="4002095"/>
                    <a:pt x="927811" y="4015294"/>
                    <a:pt x="936088" y="4025226"/>
                  </a:cubicBezTo>
                  <a:cubicBezTo>
                    <a:pt x="945827" y="4036913"/>
                    <a:pt x="957603" y="4046741"/>
                    <a:pt x="968361" y="4057499"/>
                  </a:cubicBezTo>
                  <a:cubicBezTo>
                    <a:pt x="971947" y="4193762"/>
                    <a:pt x="968924" y="4330360"/>
                    <a:pt x="979119" y="4466289"/>
                  </a:cubicBezTo>
                  <a:cubicBezTo>
                    <a:pt x="979878" y="4476403"/>
                    <a:pt x="994141" y="4480013"/>
                    <a:pt x="1000634" y="4487805"/>
                  </a:cubicBezTo>
                  <a:cubicBezTo>
                    <a:pt x="1012112" y="4501579"/>
                    <a:pt x="1018564" y="4520078"/>
                    <a:pt x="1032907" y="4530835"/>
                  </a:cubicBezTo>
                  <a:cubicBezTo>
                    <a:pt x="1054986" y="4547394"/>
                    <a:pt x="1143764" y="4566852"/>
                    <a:pt x="1161999" y="4573866"/>
                  </a:cubicBezTo>
                  <a:cubicBezTo>
                    <a:pt x="1217059" y="4595043"/>
                    <a:pt x="1230419" y="4611535"/>
                    <a:pt x="1280333" y="4638412"/>
                  </a:cubicBezTo>
                  <a:cubicBezTo>
                    <a:pt x="1308572" y="4653618"/>
                    <a:pt x="1337707" y="4667099"/>
                    <a:pt x="1366394" y="4681442"/>
                  </a:cubicBezTo>
                  <a:cubicBezTo>
                    <a:pt x="1385960" y="4691225"/>
                    <a:pt x="1443588" y="4721529"/>
                    <a:pt x="1463213" y="4724473"/>
                  </a:cubicBezTo>
                  <a:cubicBezTo>
                    <a:pt x="1516524" y="4732469"/>
                    <a:pt x="1570790" y="4731644"/>
                    <a:pt x="1624578" y="4735230"/>
                  </a:cubicBezTo>
                  <a:cubicBezTo>
                    <a:pt x="1742912" y="4731644"/>
                    <a:pt x="1861507" y="4733112"/>
                    <a:pt x="1979580" y="4724473"/>
                  </a:cubicBezTo>
                  <a:cubicBezTo>
                    <a:pt x="2009071" y="4722315"/>
                    <a:pt x="2036954" y="4710130"/>
                    <a:pt x="2065641" y="4702958"/>
                  </a:cubicBezTo>
                  <a:lnTo>
                    <a:pt x="2108672" y="4692200"/>
                  </a:lnTo>
                  <a:cubicBezTo>
                    <a:pt x="2166046" y="4695786"/>
                    <a:pt x="2223835" y="4695191"/>
                    <a:pt x="2280794" y="4702958"/>
                  </a:cubicBezTo>
                  <a:cubicBezTo>
                    <a:pt x="2303265" y="4706022"/>
                    <a:pt x="2323825" y="4717301"/>
                    <a:pt x="2345340" y="4724473"/>
                  </a:cubicBezTo>
                  <a:cubicBezTo>
                    <a:pt x="2391633" y="4739904"/>
                    <a:pt x="2366620" y="4732482"/>
                    <a:pt x="2420643" y="4745988"/>
                  </a:cubicBezTo>
                  <a:cubicBezTo>
                    <a:pt x="2459884" y="4739448"/>
                    <a:pt x="2486184" y="4747917"/>
                    <a:pt x="2506705" y="4713715"/>
                  </a:cubicBezTo>
                  <a:cubicBezTo>
                    <a:pt x="2512539" y="4703991"/>
                    <a:pt x="2513876" y="4692200"/>
                    <a:pt x="2517462" y="4681442"/>
                  </a:cubicBezTo>
                  <a:cubicBezTo>
                    <a:pt x="2521048" y="4638411"/>
                    <a:pt x="2526969" y="4595512"/>
                    <a:pt x="2528220" y="4552350"/>
                  </a:cubicBezTo>
                  <a:cubicBezTo>
                    <a:pt x="2534143" y="4348009"/>
                    <a:pt x="2532168" y="4143478"/>
                    <a:pt x="2538978" y="3939165"/>
                  </a:cubicBezTo>
                  <a:cubicBezTo>
                    <a:pt x="2539356" y="3927832"/>
                    <a:pt x="2543901" y="3916616"/>
                    <a:pt x="2549735" y="3906892"/>
                  </a:cubicBezTo>
                  <a:cubicBezTo>
                    <a:pt x="2554953" y="3898195"/>
                    <a:pt x="2564915" y="3893296"/>
                    <a:pt x="2571251" y="3885376"/>
                  </a:cubicBezTo>
                  <a:cubicBezTo>
                    <a:pt x="2579328" y="3875280"/>
                    <a:pt x="2583624" y="3862245"/>
                    <a:pt x="2592766" y="3853103"/>
                  </a:cubicBezTo>
                  <a:cubicBezTo>
                    <a:pt x="2605444" y="3840425"/>
                    <a:pt x="2621453" y="3831588"/>
                    <a:pt x="2635796" y="3820830"/>
                  </a:cubicBezTo>
                  <a:cubicBezTo>
                    <a:pt x="2628624" y="3806487"/>
                    <a:pt x="2622780" y="3791399"/>
                    <a:pt x="2614281" y="3777800"/>
                  </a:cubicBezTo>
                  <a:cubicBezTo>
                    <a:pt x="2604778" y="3762596"/>
                    <a:pt x="2591511" y="3749973"/>
                    <a:pt x="2582008" y="3734769"/>
                  </a:cubicBezTo>
                  <a:cubicBezTo>
                    <a:pt x="2567790" y="3712019"/>
                    <a:pt x="2556819" y="3685440"/>
                    <a:pt x="2549735" y="3659466"/>
                  </a:cubicBezTo>
                  <a:cubicBezTo>
                    <a:pt x="2541955" y="3630938"/>
                    <a:pt x="2552823" y="3589808"/>
                    <a:pt x="2528220" y="3573405"/>
                  </a:cubicBezTo>
                  <a:cubicBezTo>
                    <a:pt x="2494559" y="3550963"/>
                    <a:pt x="2444757" y="3515833"/>
                    <a:pt x="2409886" y="3508859"/>
                  </a:cubicBezTo>
                  <a:lnTo>
                    <a:pt x="2356098" y="3498101"/>
                  </a:lnTo>
                  <a:cubicBezTo>
                    <a:pt x="2345340" y="3490929"/>
                    <a:pt x="2333921" y="3484663"/>
                    <a:pt x="2323825" y="3476586"/>
                  </a:cubicBezTo>
                  <a:cubicBezTo>
                    <a:pt x="2301927" y="3459068"/>
                    <a:pt x="2296769" y="3446760"/>
                    <a:pt x="2280794" y="3422798"/>
                  </a:cubicBezTo>
                  <a:cubicBezTo>
                    <a:pt x="2277208" y="3408454"/>
                    <a:pt x="2275227" y="3393611"/>
                    <a:pt x="2270036" y="3379767"/>
                  </a:cubicBezTo>
                  <a:cubicBezTo>
                    <a:pt x="2264405" y="3364751"/>
                    <a:pt x="2254838" y="3351476"/>
                    <a:pt x="2248521" y="3336736"/>
                  </a:cubicBezTo>
                  <a:cubicBezTo>
                    <a:pt x="2244054" y="3326313"/>
                    <a:pt x="2241349" y="3315221"/>
                    <a:pt x="2237763" y="3304463"/>
                  </a:cubicBezTo>
                  <a:cubicBezTo>
                    <a:pt x="2234177" y="3229160"/>
                    <a:pt x="2240492" y="3152726"/>
                    <a:pt x="2227006" y="3078553"/>
                  </a:cubicBezTo>
                  <a:cubicBezTo>
                    <a:pt x="2224978" y="3067396"/>
                    <a:pt x="2205156" y="3072262"/>
                    <a:pt x="2194733" y="3067795"/>
                  </a:cubicBezTo>
                  <a:cubicBezTo>
                    <a:pt x="2179993" y="3061478"/>
                    <a:pt x="2165453" y="3054531"/>
                    <a:pt x="2151702" y="3046280"/>
                  </a:cubicBezTo>
                  <a:cubicBezTo>
                    <a:pt x="2129529" y="3032976"/>
                    <a:pt x="2087156" y="3003249"/>
                    <a:pt x="2087156" y="3003249"/>
                  </a:cubicBezTo>
                  <a:cubicBezTo>
                    <a:pt x="2079984" y="2988906"/>
                    <a:pt x="2073597" y="2974142"/>
                    <a:pt x="2065641" y="2960219"/>
                  </a:cubicBezTo>
                  <a:cubicBezTo>
                    <a:pt x="2059226" y="2948993"/>
                    <a:pt x="2045554" y="2940796"/>
                    <a:pt x="2044126" y="2927946"/>
                  </a:cubicBezTo>
                  <a:cubicBezTo>
                    <a:pt x="2041717" y="2906267"/>
                    <a:pt x="2047224" y="2883823"/>
                    <a:pt x="2054883" y="2863400"/>
                  </a:cubicBezTo>
                  <a:cubicBezTo>
                    <a:pt x="2066881" y="2831406"/>
                    <a:pt x="2086384" y="2847844"/>
                    <a:pt x="2108672" y="2831127"/>
                  </a:cubicBezTo>
                  <a:cubicBezTo>
                    <a:pt x="2115086" y="2826316"/>
                    <a:pt x="2115843" y="2816784"/>
                    <a:pt x="2119429" y="2809612"/>
                  </a:cubicBezTo>
                  <a:lnTo>
                    <a:pt x="2119429" y="2809612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1742739" y="2237591"/>
              <a:ext cx="5841402" cy="3969571"/>
            </a:xfrm>
            <a:custGeom>
              <a:avLst/>
              <a:gdLst>
                <a:gd name="connsiteX0" fmla="*/ 129092 w 5841402"/>
                <a:gd name="connsiteY0" fmla="*/ 3463962 h 3969571"/>
                <a:gd name="connsiteX1" fmla="*/ 129092 w 5841402"/>
                <a:gd name="connsiteY1" fmla="*/ 3463962 h 3969571"/>
                <a:gd name="connsiteX2" fmla="*/ 64546 w 5841402"/>
                <a:gd name="connsiteY2" fmla="*/ 3388658 h 3969571"/>
                <a:gd name="connsiteX3" fmla="*/ 0 w 5841402"/>
                <a:gd name="connsiteY3" fmla="*/ 3345628 h 3969571"/>
                <a:gd name="connsiteX4" fmla="*/ 32273 w 5841402"/>
                <a:gd name="connsiteY4" fmla="*/ 3324113 h 3969571"/>
                <a:gd name="connsiteX5" fmla="*/ 365760 w 5841402"/>
                <a:gd name="connsiteY5" fmla="*/ 3399416 h 3969571"/>
                <a:gd name="connsiteX6" fmla="*/ 430306 w 5841402"/>
                <a:gd name="connsiteY6" fmla="*/ 3463962 h 3969571"/>
                <a:gd name="connsiteX7" fmla="*/ 806823 w 5841402"/>
                <a:gd name="connsiteY7" fmla="*/ 3657600 h 3969571"/>
                <a:gd name="connsiteX8" fmla="*/ 903642 w 5841402"/>
                <a:gd name="connsiteY8" fmla="*/ 3711388 h 3969571"/>
                <a:gd name="connsiteX9" fmla="*/ 1065007 w 5841402"/>
                <a:gd name="connsiteY9" fmla="*/ 3775934 h 3969571"/>
                <a:gd name="connsiteX10" fmla="*/ 1140310 w 5841402"/>
                <a:gd name="connsiteY10" fmla="*/ 3818964 h 3969571"/>
                <a:gd name="connsiteX11" fmla="*/ 1247887 w 5841402"/>
                <a:gd name="connsiteY11" fmla="*/ 3851237 h 3969571"/>
                <a:gd name="connsiteX12" fmla="*/ 1430767 w 5841402"/>
                <a:gd name="connsiteY12" fmla="*/ 3915783 h 3969571"/>
                <a:gd name="connsiteX13" fmla="*/ 1484555 w 5841402"/>
                <a:gd name="connsiteY13" fmla="*/ 3948056 h 3969571"/>
                <a:gd name="connsiteX14" fmla="*/ 1581374 w 5841402"/>
                <a:gd name="connsiteY14" fmla="*/ 3969571 h 3969571"/>
                <a:gd name="connsiteX15" fmla="*/ 2119256 w 5841402"/>
                <a:gd name="connsiteY15" fmla="*/ 3958814 h 3969571"/>
                <a:gd name="connsiteX16" fmla="*/ 2312894 w 5841402"/>
                <a:gd name="connsiteY16" fmla="*/ 3937298 h 3969571"/>
                <a:gd name="connsiteX17" fmla="*/ 2355925 w 5841402"/>
                <a:gd name="connsiteY17" fmla="*/ 3926541 h 3969571"/>
                <a:gd name="connsiteX18" fmla="*/ 2506532 w 5841402"/>
                <a:gd name="connsiteY18" fmla="*/ 3905025 h 3969571"/>
                <a:gd name="connsiteX19" fmla="*/ 2603350 w 5841402"/>
                <a:gd name="connsiteY19" fmla="*/ 3894268 h 3969571"/>
                <a:gd name="connsiteX20" fmla="*/ 2732442 w 5841402"/>
                <a:gd name="connsiteY20" fmla="*/ 3829722 h 3969571"/>
                <a:gd name="connsiteX21" fmla="*/ 2807746 w 5841402"/>
                <a:gd name="connsiteY21" fmla="*/ 3754418 h 3969571"/>
                <a:gd name="connsiteX22" fmla="*/ 3012141 w 5841402"/>
                <a:gd name="connsiteY22" fmla="*/ 3603811 h 3969571"/>
                <a:gd name="connsiteX23" fmla="*/ 3065929 w 5841402"/>
                <a:gd name="connsiteY23" fmla="*/ 3550023 h 3969571"/>
                <a:gd name="connsiteX24" fmla="*/ 3184263 w 5841402"/>
                <a:gd name="connsiteY24" fmla="*/ 3388658 h 3969571"/>
                <a:gd name="connsiteX25" fmla="*/ 3248809 w 5841402"/>
                <a:gd name="connsiteY25" fmla="*/ 3259567 h 3969571"/>
                <a:gd name="connsiteX26" fmla="*/ 3377901 w 5841402"/>
                <a:gd name="connsiteY26" fmla="*/ 3238051 h 3969571"/>
                <a:gd name="connsiteX27" fmla="*/ 3420932 w 5841402"/>
                <a:gd name="connsiteY27" fmla="*/ 3216536 h 3969571"/>
                <a:gd name="connsiteX28" fmla="*/ 3474720 w 5841402"/>
                <a:gd name="connsiteY28" fmla="*/ 3184263 h 3969571"/>
                <a:gd name="connsiteX29" fmla="*/ 3571539 w 5841402"/>
                <a:gd name="connsiteY29" fmla="*/ 3162748 h 3969571"/>
                <a:gd name="connsiteX30" fmla="*/ 3679115 w 5841402"/>
                <a:gd name="connsiteY30" fmla="*/ 3130475 h 3969571"/>
                <a:gd name="connsiteX31" fmla="*/ 3775934 w 5841402"/>
                <a:gd name="connsiteY31" fmla="*/ 3098202 h 3969571"/>
                <a:gd name="connsiteX32" fmla="*/ 3872753 w 5841402"/>
                <a:gd name="connsiteY32" fmla="*/ 3087444 h 3969571"/>
                <a:gd name="connsiteX33" fmla="*/ 3991087 w 5841402"/>
                <a:gd name="connsiteY33" fmla="*/ 3098202 h 3969571"/>
                <a:gd name="connsiteX34" fmla="*/ 4034117 w 5841402"/>
                <a:gd name="connsiteY34" fmla="*/ 3119717 h 3969571"/>
                <a:gd name="connsiteX35" fmla="*/ 4066390 w 5841402"/>
                <a:gd name="connsiteY35" fmla="*/ 3130475 h 3969571"/>
                <a:gd name="connsiteX36" fmla="*/ 4206240 w 5841402"/>
                <a:gd name="connsiteY36" fmla="*/ 3119717 h 3969571"/>
                <a:gd name="connsiteX37" fmla="*/ 4281543 w 5841402"/>
                <a:gd name="connsiteY37" fmla="*/ 3044414 h 3969571"/>
                <a:gd name="connsiteX38" fmla="*/ 4367605 w 5841402"/>
                <a:gd name="connsiteY38" fmla="*/ 3001383 h 3969571"/>
                <a:gd name="connsiteX39" fmla="*/ 4507454 w 5841402"/>
                <a:gd name="connsiteY39" fmla="*/ 2915322 h 3969571"/>
                <a:gd name="connsiteX40" fmla="*/ 4604273 w 5841402"/>
                <a:gd name="connsiteY40" fmla="*/ 2840018 h 3969571"/>
                <a:gd name="connsiteX41" fmla="*/ 4647303 w 5841402"/>
                <a:gd name="connsiteY41" fmla="*/ 2786230 h 3969571"/>
                <a:gd name="connsiteX42" fmla="*/ 4679576 w 5841402"/>
                <a:gd name="connsiteY42" fmla="*/ 2775473 h 3969571"/>
                <a:gd name="connsiteX43" fmla="*/ 4690334 w 5841402"/>
                <a:gd name="connsiteY43" fmla="*/ 2743200 h 3969571"/>
                <a:gd name="connsiteX44" fmla="*/ 4733365 w 5841402"/>
                <a:gd name="connsiteY44" fmla="*/ 2710927 h 3969571"/>
                <a:gd name="connsiteX45" fmla="*/ 4765637 w 5841402"/>
                <a:gd name="connsiteY45" fmla="*/ 2689411 h 3969571"/>
                <a:gd name="connsiteX46" fmla="*/ 4905487 w 5841402"/>
                <a:gd name="connsiteY46" fmla="*/ 2614108 h 3969571"/>
                <a:gd name="connsiteX47" fmla="*/ 4948517 w 5841402"/>
                <a:gd name="connsiteY47" fmla="*/ 2571077 h 3969571"/>
                <a:gd name="connsiteX48" fmla="*/ 5002306 w 5841402"/>
                <a:gd name="connsiteY48" fmla="*/ 2528047 h 3969571"/>
                <a:gd name="connsiteX49" fmla="*/ 5045336 w 5841402"/>
                <a:gd name="connsiteY49" fmla="*/ 2463501 h 3969571"/>
                <a:gd name="connsiteX50" fmla="*/ 5099125 w 5841402"/>
                <a:gd name="connsiteY50" fmla="*/ 2398955 h 3969571"/>
                <a:gd name="connsiteX51" fmla="*/ 5131397 w 5841402"/>
                <a:gd name="connsiteY51" fmla="*/ 2312894 h 3969571"/>
                <a:gd name="connsiteX52" fmla="*/ 5163670 w 5841402"/>
                <a:gd name="connsiteY52" fmla="*/ 2248348 h 3969571"/>
                <a:gd name="connsiteX53" fmla="*/ 5195943 w 5841402"/>
                <a:gd name="connsiteY53" fmla="*/ 2140771 h 3969571"/>
                <a:gd name="connsiteX54" fmla="*/ 5206701 w 5841402"/>
                <a:gd name="connsiteY54" fmla="*/ 2076225 h 3969571"/>
                <a:gd name="connsiteX55" fmla="*/ 5152913 w 5841402"/>
                <a:gd name="connsiteY55" fmla="*/ 1764254 h 3969571"/>
                <a:gd name="connsiteX56" fmla="*/ 5120640 w 5841402"/>
                <a:gd name="connsiteY56" fmla="*/ 1742738 h 3969571"/>
                <a:gd name="connsiteX57" fmla="*/ 5066852 w 5841402"/>
                <a:gd name="connsiteY57" fmla="*/ 1731981 h 3969571"/>
                <a:gd name="connsiteX58" fmla="*/ 5023821 w 5841402"/>
                <a:gd name="connsiteY58" fmla="*/ 1710465 h 3969571"/>
                <a:gd name="connsiteX59" fmla="*/ 4980790 w 5841402"/>
                <a:gd name="connsiteY59" fmla="*/ 1678193 h 3969571"/>
                <a:gd name="connsiteX60" fmla="*/ 4937760 w 5841402"/>
                <a:gd name="connsiteY60" fmla="*/ 1667435 h 3969571"/>
                <a:gd name="connsiteX61" fmla="*/ 4905487 w 5841402"/>
                <a:gd name="connsiteY61" fmla="*/ 1656677 h 3969571"/>
                <a:gd name="connsiteX62" fmla="*/ 4808668 w 5841402"/>
                <a:gd name="connsiteY62" fmla="*/ 1667435 h 3969571"/>
                <a:gd name="connsiteX63" fmla="*/ 4787153 w 5841402"/>
                <a:gd name="connsiteY63" fmla="*/ 1731981 h 3969571"/>
                <a:gd name="connsiteX64" fmla="*/ 4765637 w 5841402"/>
                <a:gd name="connsiteY64" fmla="*/ 1818042 h 3969571"/>
                <a:gd name="connsiteX65" fmla="*/ 4744122 w 5841402"/>
                <a:gd name="connsiteY65" fmla="*/ 1882588 h 3969571"/>
                <a:gd name="connsiteX66" fmla="*/ 4733365 w 5841402"/>
                <a:gd name="connsiteY66" fmla="*/ 1914861 h 3969571"/>
                <a:gd name="connsiteX67" fmla="*/ 4711849 w 5841402"/>
                <a:gd name="connsiteY67" fmla="*/ 1936376 h 3969571"/>
                <a:gd name="connsiteX68" fmla="*/ 4690334 w 5841402"/>
                <a:gd name="connsiteY68" fmla="*/ 1979407 h 3969571"/>
                <a:gd name="connsiteX69" fmla="*/ 4668819 w 5841402"/>
                <a:gd name="connsiteY69" fmla="*/ 2065468 h 3969571"/>
                <a:gd name="connsiteX70" fmla="*/ 4668819 w 5841402"/>
                <a:gd name="connsiteY70" fmla="*/ 2452743 h 3969571"/>
                <a:gd name="connsiteX71" fmla="*/ 4679576 w 5841402"/>
                <a:gd name="connsiteY71" fmla="*/ 2495774 h 3969571"/>
                <a:gd name="connsiteX72" fmla="*/ 4776395 w 5841402"/>
                <a:gd name="connsiteY72" fmla="*/ 2571077 h 3969571"/>
                <a:gd name="connsiteX73" fmla="*/ 4808668 w 5841402"/>
                <a:gd name="connsiteY73" fmla="*/ 2581835 h 3969571"/>
                <a:gd name="connsiteX74" fmla="*/ 4840941 w 5841402"/>
                <a:gd name="connsiteY74" fmla="*/ 2603350 h 3969571"/>
                <a:gd name="connsiteX75" fmla="*/ 4905487 w 5841402"/>
                <a:gd name="connsiteY75" fmla="*/ 2624865 h 3969571"/>
                <a:gd name="connsiteX76" fmla="*/ 5045336 w 5841402"/>
                <a:gd name="connsiteY76" fmla="*/ 2614108 h 3969571"/>
                <a:gd name="connsiteX77" fmla="*/ 5066852 w 5841402"/>
                <a:gd name="connsiteY77" fmla="*/ 2592593 h 3969571"/>
                <a:gd name="connsiteX78" fmla="*/ 5131397 w 5841402"/>
                <a:gd name="connsiteY78" fmla="*/ 2560320 h 3969571"/>
                <a:gd name="connsiteX79" fmla="*/ 5185186 w 5841402"/>
                <a:gd name="connsiteY79" fmla="*/ 2528047 h 3969571"/>
                <a:gd name="connsiteX80" fmla="*/ 5271247 w 5841402"/>
                <a:gd name="connsiteY80" fmla="*/ 2420470 h 3969571"/>
                <a:gd name="connsiteX81" fmla="*/ 5314277 w 5841402"/>
                <a:gd name="connsiteY81" fmla="*/ 2355924 h 3969571"/>
                <a:gd name="connsiteX82" fmla="*/ 5400339 w 5841402"/>
                <a:gd name="connsiteY82" fmla="*/ 2269863 h 3969571"/>
                <a:gd name="connsiteX83" fmla="*/ 5561703 w 5841402"/>
                <a:gd name="connsiteY83" fmla="*/ 2130014 h 3969571"/>
                <a:gd name="connsiteX84" fmla="*/ 5626249 w 5841402"/>
                <a:gd name="connsiteY84" fmla="*/ 2065468 h 3969571"/>
                <a:gd name="connsiteX85" fmla="*/ 5690795 w 5841402"/>
                <a:gd name="connsiteY85" fmla="*/ 1947134 h 3969571"/>
                <a:gd name="connsiteX86" fmla="*/ 5776856 w 5841402"/>
                <a:gd name="connsiteY86" fmla="*/ 1678193 h 3969571"/>
                <a:gd name="connsiteX87" fmla="*/ 5819887 w 5841402"/>
                <a:gd name="connsiteY87" fmla="*/ 1473797 h 3969571"/>
                <a:gd name="connsiteX88" fmla="*/ 5841402 w 5841402"/>
                <a:gd name="connsiteY88" fmla="*/ 1376978 h 3969571"/>
                <a:gd name="connsiteX89" fmla="*/ 5819887 w 5841402"/>
                <a:gd name="connsiteY89" fmla="*/ 1258644 h 3969571"/>
                <a:gd name="connsiteX90" fmla="*/ 5776856 w 5841402"/>
                <a:gd name="connsiteY90" fmla="*/ 1215614 h 3969571"/>
                <a:gd name="connsiteX91" fmla="*/ 5712310 w 5841402"/>
                <a:gd name="connsiteY91" fmla="*/ 1151068 h 3969571"/>
                <a:gd name="connsiteX92" fmla="*/ 5680037 w 5841402"/>
                <a:gd name="connsiteY92" fmla="*/ 1108037 h 3969571"/>
                <a:gd name="connsiteX93" fmla="*/ 5626249 w 5841402"/>
                <a:gd name="connsiteY93" fmla="*/ 1075764 h 3969571"/>
                <a:gd name="connsiteX94" fmla="*/ 5486400 w 5841402"/>
                <a:gd name="connsiteY94" fmla="*/ 1021976 h 3969571"/>
                <a:gd name="connsiteX95" fmla="*/ 5432612 w 5841402"/>
                <a:gd name="connsiteY95" fmla="*/ 989703 h 3969571"/>
                <a:gd name="connsiteX96" fmla="*/ 5389581 w 5841402"/>
                <a:gd name="connsiteY96" fmla="*/ 968188 h 3969571"/>
                <a:gd name="connsiteX97" fmla="*/ 5346550 w 5841402"/>
                <a:gd name="connsiteY97" fmla="*/ 914400 h 3969571"/>
                <a:gd name="connsiteX98" fmla="*/ 5325035 w 5841402"/>
                <a:gd name="connsiteY98" fmla="*/ 817581 h 3969571"/>
                <a:gd name="connsiteX99" fmla="*/ 5303520 w 5841402"/>
                <a:gd name="connsiteY99" fmla="*/ 731520 h 3969571"/>
                <a:gd name="connsiteX100" fmla="*/ 5260489 w 5841402"/>
                <a:gd name="connsiteY100" fmla="*/ 645458 h 3969571"/>
                <a:gd name="connsiteX101" fmla="*/ 5195943 w 5841402"/>
                <a:gd name="connsiteY101" fmla="*/ 591670 h 3969571"/>
                <a:gd name="connsiteX102" fmla="*/ 5066852 w 5841402"/>
                <a:gd name="connsiteY102" fmla="*/ 559397 h 3969571"/>
                <a:gd name="connsiteX103" fmla="*/ 4959275 w 5841402"/>
                <a:gd name="connsiteY103" fmla="*/ 527124 h 3969571"/>
                <a:gd name="connsiteX104" fmla="*/ 4916245 w 5841402"/>
                <a:gd name="connsiteY104" fmla="*/ 473336 h 3969571"/>
                <a:gd name="connsiteX105" fmla="*/ 4840941 w 5841402"/>
                <a:gd name="connsiteY105" fmla="*/ 376517 h 3969571"/>
                <a:gd name="connsiteX106" fmla="*/ 4808668 w 5841402"/>
                <a:gd name="connsiteY106" fmla="*/ 365760 h 3969571"/>
                <a:gd name="connsiteX107" fmla="*/ 4744122 w 5841402"/>
                <a:gd name="connsiteY107" fmla="*/ 333487 h 3969571"/>
                <a:gd name="connsiteX108" fmla="*/ 4679576 w 5841402"/>
                <a:gd name="connsiteY108" fmla="*/ 311971 h 3969571"/>
                <a:gd name="connsiteX109" fmla="*/ 4625788 w 5841402"/>
                <a:gd name="connsiteY109" fmla="*/ 290456 h 3969571"/>
                <a:gd name="connsiteX110" fmla="*/ 4593515 w 5841402"/>
                <a:gd name="connsiteY110" fmla="*/ 258183 h 3969571"/>
                <a:gd name="connsiteX111" fmla="*/ 4561242 w 5841402"/>
                <a:gd name="connsiteY111" fmla="*/ 236668 h 3969571"/>
                <a:gd name="connsiteX112" fmla="*/ 4507454 w 5841402"/>
                <a:gd name="connsiteY112" fmla="*/ 150607 h 3969571"/>
                <a:gd name="connsiteX113" fmla="*/ 4485939 w 5841402"/>
                <a:gd name="connsiteY113" fmla="*/ 107576 h 3969571"/>
                <a:gd name="connsiteX114" fmla="*/ 4453666 w 5841402"/>
                <a:gd name="connsiteY114" fmla="*/ 75303 h 3969571"/>
                <a:gd name="connsiteX115" fmla="*/ 4378362 w 5841402"/>
                <a:gd name="connsiteY115" fmla="*/ 21515 h 3969571"/>
                <a:gd name="connsiteX116" fmla="*/ 4292301 w 5841402"/>
                <a:gd name="connsiteY116" fmla="*/ 0 h 3969571"/>
                <a:gd name="connsiteX117" fmla="*/ 4109421 w 5841402"/>
                <a:gd name="connsiteY117" fmla="*/ 21515 h 3969571"/>
                <a:gd name="connsiteX118" fmla="*/ 4001845 w 5841402"/>
                <a:gd name="connsiteY118" fmla="*/ 75303 h 3969571"/>
                <a:gd name="connsiteX119" fmla="*/ 3958814 w 5841402"/>
                <a:gd name="connsiteY119" fmla="*/ 86061 h 3969571"/>
                <a:gd name="connsiteX120" fmla="*/ 3851237 w 5841402"/>
                <a:gd name="connsiteY120" fmla="*/ 172122 h 3969571"/>
                <a:gd name="connsiteX121" fmla="*/ 3829722 w 5841402"/>
                <a:gd name="connsiteY121" fmla="*/ 204395 h 3969571"/>
                <a:gd name="connsiteX122" fmla="*/ 3765176 w 5841402"/>
                <a:gd name="connsiteY122" fmla="*/ 247425 h 3969571"/>
                <a:gd name="connsiteX123" fmla="*/ 3700630 w 5841402"/>
                <a:gd name="connsiteY123" fmla="*/ 268941 h 3969571"/>
                <a:gd name="connsiteX124" fmla="*/ 3657600 w 5841402"/>
                <a:gd name="connsiteY124" fmla="*/ 301214 h 3969571"/>
                <a:gd name="connsiteX125" fmla="*/ 3625327 w 5841402"/>
                <a:gd name="connsiteY125" fmla="*/ 322729 h 3969571"/>
                <a:gd name="connsiteX126" fmla="*/ 3614569 w 5841402"/>
                <a:gd name="connsiteY126" fmla="*/ 355002 h 3969571"/>
                <a:gd name="connsiteX127" fmla="*/ 3582296 w 5841402"/>
                <a:gd name="connsiteY127" fmla="*/ 387275 h 3969571"/>
                <a:gd name="connsiteX128" fmla="*/ 3550023 w 5841402"/>
                <a:gd name="connsiteY128" fmla="*/ 462578 h 3969571"/>
                <a:gd name="connsiteX129" fmla="*/ 3453205 w 5841402"/>
                <a:gd name="connsiteY129" fmla="*/ 537882 h 3969571"/>
                <a:gd name="connsiteX130" fmla="*/ 3420932 w 5841402"/>
                <a:gd name="connsiteY130" fmla="*/ 548640 h 3969571"/>
                <a:gd name="connsiteX131" fmla="*/ 3388659 w 5841402"/>
                <a:gd name="connsiteY131" fmla="*/ 580913 h 3969571"/>
                <a:gd name="connsiteX132" fmla="*/ 3420932 w 5841402"/>
                <a:gd name="connsiteY132" fmla="*/ 785308 h 3969571"/>
                <a:gd name="connsiteX133" fmla="*/ 3474720 w 5841402"/>
                <a:gd name="connsiteY133" fmla="*/ 860611 h 3969571"/>
                <a:gd name="connsiteX134" fmla="*/ 3485477 w 5841402"/>
                <a:gd name="connsiteY134" fmla="*/ 892884 h 3969571"/>
                <a:gd name="connsiteX135" fmla="*/ 3517750 w 5841402"/>
                <a:gd name="connsiteY135" fmla="*/ 957430 h 3969571"/>
                <a:gd name="connsiteX136" fmla="*/ 3539266 w 5841402"/>
                <a:gd name="connsiteY136" fmla="*/ 1054249 h 3969571"/>
                <a:gd name="connsiteX137" fmla="*/ 3550023 w 5841402"/>
                <a:gd name="connsiteY137" fmla="*/ 1086522 h 3969571"/>
                <a:gd name="connsiteX138" fmla="*/ 3560781 w 5841402"/>
                <a:gd name="connsiteY138" fmla="*/ 1151068 h 3969571"/>
                <a:gd name="connsiteX139" fmla="*/ 3582296 w 5841402"/>
                <a:gd name="connsiteY139" fmla="*/ 1183341 h 3969571"/>
                <a:gd name="connsiteX140" fmla="*/ 3636085 w 5841402"/>
                <a:gd name="connsiteY140" fmla="*/ 1226371 h 3969571"/>
                <a:gd name="connsiteX141" fmla="*/ 3679115 w 5841402"/>
                <a:gd name="connsiteY141" fmla="*/ 1247887 h 3969571"/>
                <a:gd name="connsiteX142" fmla="*/ 3711388 w 5841402"/>
                <a:gd name="connsiteY142" fmla="*/ 1258644 h 3969571"/>
                <a:gd name="connsiteX143" fmla="*/ 3732903 w 5841402"/>
                <a:gd name="connsiteY143" fmla="*/ 1280160 h 3969571"/>
                <a:gd name="connsiteX144" fmla="*/ 3754419 w 5841402"/>
                <a:gd name="connsiteY144" fmla="*/ 1376978 h 3969571"/>
                <a:gd name="connsiteX145" fmla="*/ 3743661 w 5841402"/>
                <a:gd name="connsiteY145" fmla="*/ 1376978 h 3969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41402" h="3969571">
                  <a:moveTo>
                    <a:pt x="129092" y="3463962"/>
                  </a:moveTo>
                  <a:lnTo>
                    <a:pt x="129092" y="3463962"/>
                  </a:lnTo>
                  <a:cubicBezTo>
                    <a:pt x="107577" y="3438861"/>
                    <a:pt x="88917" y="3410998"/>
                    <a:pt x="64546" y="3388658"/>
                  </a:cubicBezTo>
                  <a:cubicBezTo>
                    <a:pt x="45485" y="3371185"/>
                    <a:pt x="0" y="3345628"/>
                    <a:pt x="0" y="3345628"/>
                  </a:cubicBezTo>
                  <a:cubicBezTo>
                    <a:pt x="10758" y="3338456"/>
                    <a:pt x="19352" y="3323652"/>
                    <a:pt x="32273" y="3324113"/>
                  </a:cubicBezTo>
                  <a:cubicBezTo>
                    <a:pt x="193852" y="3329883"/>
                    <a:pt x="264189" y="3314773"/>
                    <a:pt x="365760" y="3399416"/>
                  </a:cubicBezTo>
                  <a:cubicBezTo>
                    <a:pt x="389135" y="3418895"/>
                    <a:pt x="404600" y="3447682"/>
                    <a:pt x="430306" y="3463962"/>
                  </a:cubicBezTo>
                  <a:cubicBezTo>
                    <a:pt x="682620" y="3623761"/>
                    <a:pt x="618851" y="3563614"/>
                    <a:pt x="806823" y="3657600"/>
                  </a:cubicBezTo>
                  <a:cubicBezTo>
                    <a:pt x="839844" y="3674111"/>
                    <a:pt x="870621" y="3694877"/>
                    <a:pt x="903642" y="3711388"/>
                  </a:cubicBezTo>
                  <a:cubicBezTo>
                    <a:pt x="1059032" y="3789083"/>
                    <a:pt x="895122" y="3696654"/>
                    <a:pt x="1065007" y="3775934"/>
                  </a:cubicBezTo>
                  <a:cubicBezTo>
                    <a:pt x="1091205" y="3788160"/>
                    <a:pt x="1113577" y="3807957"/>
                    <a:pt x="1140310" y="3818964"/>
                  </a:cubicBezTo>
                  <a:cubicBezTo>
                    <a:pt x="1174928" y="3833218"/>
                    <a:pt x="1212551" y="3838869"/>
                    <a:pt x="1247887" y="3851237"/>
                  </a:cubicBezTo>
                  <a:cubicBezTo>
                    <a:pt x="1482219" y="3933254"/>
                    <a:pt x="1249032" y="3863860"/>
                    <a:pt x="1430767" y="3915783"/>
                  </a:cubicBezTo>
                  <a:cubicBezTo>
                    <a:pt x="1448696" y="3926541"/>
                    <a:pt x="1465448" y="3939564"/>
                    <a:pt x="1484555" y="3948056"/>
                  </a:cubicBezTo>
                  <a:cubicBezTo>
                    <a:pt x="1496989" y="3953582"/>
                    <a:pt x="1572864" y="3967869"/>
                    <a:pt x="1581374" y="3969571"/>
                  </a:cubicBezTo>
                  <a:cubicBezTo>
                    <a:pt x="1760668" y="3965985"/>
                    <a:pt x="1940100" y="3966718"/>
                    <a:pt x="2119256" y="3958814"/>
                  </a:cubicBezTo>
                  <a:cubicBezTo>
                    <a:pt x="2184136" y="3955952"/>
                    <a:pt x="2312894" y="3937298"/>
                    <a:pt x="2312894" y="3937298"/>
                  </a:cubicBezTo>
                  <a:cubicBezTo>
                    <a:pt x="2327238" y="3933712"/>
                    <a:pt x="2341427" y="3929441"/>
                    <a:pt x="2355925" y="3926541"/>
                  </a:cubicBezTo>
                  <a:cubicBezTo>
                    <a:pt x="2404070" y="3916912"/>
                    <a:pt x="2458362" y="3910692"/>
                    <a:pt x="2506532" y="3905025"/>
                  </a:cubicBezTo>
                  <a:lnTo>
                    <a:pt x="2603350" y="3894268"/>
                  </a:lnTo>
                  <a:cubicBezTo>
                    <a:pt x="2666822" y="3873111"/>
                    <a:pt x="2678221" y="3875602"/>
                    <a:pt x="2732442" y="3829722"/>
                  </a:cubicBezTo>
                  <a:cubicBezTo>
                    <a:pt x="2759541" y="3806792"/>
                    <a:pt x="2776924" y="3772030"/>
                    <a:pt x="2807746" y="3754418"/>
                  </a:cubicBezTo>
                  <a:cubicBezTo>
                    <a:pt x="2901315" y="3700951"/>
                    <a:pt x="2919678" y="3696274"/>
                    <a:pt x="3012141" y="3603811"/>
                  </a:cubicBezTo>
                  <a:cubicBezTo>
                    <a:pt x="3030070" y="3585882"/>
                    <a:pt x="3050089" y="3569823"/>
                    <a:pt x="3065929" y="3550023"/>
                  </a:cubicBezTo>
                  <a:cubicBezTo>
                    <a:pt x="3107597" y="3497938"/>
                    <a:pt x="3154433" y="3448317"/>
                    <a:pt x="3184263" y="3388658"/>
                  </a:cubicBezTo>
                  <a:cubicBezTo>
                    <a:pt x="3205778" y="3345628"/>
                    <a:pt x="3201354" y="3267476"/>
                    <a:pt x="3248809" y="3259567"/>
                  </a:cubicBezTo>
                  <a:lnTo>
                    <a:pt x="3377901" y="3238051"/>
                  </a:lnTo>
                  <a:cubicBezTo>
                    <a:pt x="3392245" y="3230879"/>
                    <a:pt x="3406913" y="3224324"/>
                    <a:pt x="3420932" y="3216536"/>
                  </a:cubicBezTo>
                  <a:cubicBezTo>
                    <a:pt x="3439210" y="3206382"/>
                    <a:pt x="3455029" y="3191295"/>
                    <a:pt x="3474720" y="3184263"/>
                  </a:cubicBezTo>
                  <a:cubicBezTo>
                    <a:pt x="3505854" y="3173144"/>
                    <a:pt x="3539567" y="3171162"/>
                    <a:pt x="3571539" y="3162748"/>
                  </a:cubicBezTo>
                  <a:cubicBezTo>
                    <a:pt x="3607744" y="3153220"/>
                    <a:pt x="3643415" y="3141749"/>
                    <a:pt x="3679115" y="3130475"/>
                  </a:cubicBezTo>
                  <a:cubicBezTo>
                    <a:pt x="3711555" y="3120231"/>
                    <a:pt x="3742725" y="3105582"/>
                    <a:pt x="3775934" y="3098202"/>
                  </a:cubicBezTo>
                  <a:cubicBezTo>
                    <a:pt x="3807632" y="3091158"/>
                    <a:pt x="3840480" y="3091030"/>
                    <a:pt x="3872753" y="3087444"/>
                  </a:cubicBezTo>
                  <a:cubicBezTo>
                    <a:pt x="3912198" y="3091030"/>
                    <a:pt x="3952249" y="3090434"/>
                    <a:pt x="3991087" y="3098202"/>
                  </a:cubicBezTo>
                  <a:cubicBezTo>
                    <a:pt x="4006812" y="3101347"/>
                    <a:pt x="4019377" y="3113400"/>
                    <a:pt x="4034117" y="3119717"/>
                  </a:cubicBezTo>
                  <a:cubicBezTo>
                    <a:pt x="4044540" y="3124184"/>
                    <a:pt x="4055632" y="3126889"/>
                    <a:pt x="4066390" y="3130475"/>
                  </a:cubicBezTo>
                  <a:lnTo>
                    <a:pt x="4206240" y="3119717"/>
                  </a:lnTo>
                  <a:cubicBezTo>
                    <a:pt x="4239199" y="3106533"/>
                    <a:pt x="4249792" y="3060289"/>
                    <a:pt x="4281543" y="3044414"/>
                  </a:cubicBezTo>
                  <a:cubicBezTo>
                    <a:pt x="4310230" y="3030070"/>
                    <a:pt x="4339305" y="3016476"/>
                    <a:pt x="4367605" y="3001383"/>
                  </a:cubicBezTo>
                  <a:cubicBezTo>
                    <a:pt x="4413723" y="2976787"/>
                    <a:pt x="4465039" y="2946427"/>
                    <a:pt x="4507454" y="2915322"/>
                  </a:cubicBezTo>
                  <a:cubicBezTo>
                    <a:pt x="4540424" y="2891144"/>
                    <a:pt x="4578732" y="2871944"/>
                    <a:pt x="4604273" y="2840018"/>
                  </a:cubicBezTo>
                  <a:cubicBezTo>
                    <a:pt x="4618616" y="2822089"/>
                    <a:pt x="4629870" y="2801173"/>
                    <a:pt x="4647303" y="2786230"/>
                  </a:cubicBezTo>
                  <a:cubicBezTo>
                    <a:pt x="4655913" y="2778850"/>
                    <a:pt x="4668818" y="2779059"/>
                    <a:pt x="4679576" y="2775473"/>
                  </a:cubicBezTo>
                  <a:cubicBezTo>
                    <a:pt x="4683162" y="2764715"/>
                    <a:pt x="4683075" y="2751911"/>
                    <a:pt x="4690334" y="2743200"/>
                  </a:cubicBezTo>
                  <a:cubicBezTo>
                    <a:pt x="4701812" y="2729426"/>
                    <a:pt x="4718775" y="2721348"/>
                    <a:pt x="4733365" y="2710927"/>
                  </a:cubicBezTo>
                  <a:cubicBezTo>
                    <a:pt x="4743886" y="2703412"/>
                    <a:pt x="4754335" y="2695690"/>
                    <a:pt x="4765637" y="2689411"/>
                  </a:cubicBezTo>
                  <a:cubicBezTo>
                    <a:pt x="4812651" y="2663291"/>
                    <a:pt x="4861445" y="2646138"/>
                    <a:pt x="4905487" y="2614108"/>
                  </a:cubicBezTo>
                  <a:cubicBezTo>
                    <a:pt x="4921892" y="2602177"/>
                    <a:pt x="4933356" y="2584553"/>
                    <a:pt x="4948517" y="2571077"/>
                  </a:cubicBezTo>
                  <a:cubicBezTo>
                    <a:pt x="4965678" y="2555823"/>
                    <a:pt x="4986946" y="2545114"/>
                    <a:pt x="5002306" y="2528047"/>
                  </a:cubicBezTo>
                  <a:cubicBezTo>
                    <a:pt x="5019604" y="2508827"/>
                    <a:pt x="5029821" y="2484187"/>
                    <a:pt x="5045336" y="2463501"/>
                  </a:cubicBezTo>
                  <a:cubicBezTo>
                    <a:pt x="5062140" y="2441096"/>
                    <a:pt x="5081195" y="2420470"/>
                    <a:pt x="5099125" y="2398955"/>
                  </a:cubicBezTo>
                  <a:cubicBezTo>
                    <a:pt x="5109882" y="2370268"/>
                    <a:pt x="5119328" y="2341054"/>
                    <a:pt x="5131397" y="2312894"/>
                  </a:cubicBezTo>
                  <a:cubicBezTo>
                    <a:pt x="5140873" y="2290784"/>
                    <a:pt x="5154418" y="2270552"/>
                    <a:pt x="5163670" y="2248348"/>
                  </a:cubicBezTo>
                  <a:cubicBezTo>
                    <a:pt x="5174229" y="2223006"/>
                    <a:pt x="5189877" y="2171102"/>
                    <a:pt x="5195943" y="2140771"/>
                  </a:cubicBezTo>
                  <a:cubicBezTo>
                    <a:pt x="5200221" y="2119382"/>
                    <a:pt x="5203115" y="2097740"/>
                    <a:pt x="5206701" y="2076225"/>
                  </a:cubicBezTo>
                  <a:cubicBezTo>
                    <a:pt x="5197919" y="1856675"/>
                    <a:pt x="5258754" y="1854975"/>
                    <a:pt x="5152913" y="1764254"/>
                  </a:cubicBezTo>
                  <a:cubicBezTo>
                    <a:pt x="5143096" y="1755840"/>
                    <a:pt x="5132746" y="1747278"/>
                    <a:pt x="5120640" y="1742738"/>
                  </a:cubicBezTo>
                  <a:cubicBezTo>
                    <a:pt x="5103520" y="1736318"/>
                    <a:pt x="5084781" y="1735567"/>
                    <a:pt x="5066852" y="1731981"/>
                  </a:cubicBezTo>
                  <a:cubicBezTo>
                    <a:pt x="5052508" y="1724809"/>
                    <a:pt x="5037420" y="1718964"/>
                    <a:pt x="5023821" y="1710465"/>
                  </a:cubicBezTo>
                  <a:cubicBezTo>
                    <a:pt x="5008617" y="1700963"/>
                    <a:pt x="4996827" y="1686211"/>
                    <a:pt x="4980790" y="1678193"/>
                  </a:cubicBezTo>
                  <a:cubicBezTo>
                    <a:pt x="4967566" y="1671581"/>
                    <a:pt x="4951976" y="1671497"/>
                    <a:pt x="4937760" y="1667435"/>
                  </a:cubicBezTo>
                  <a:cubicBezTo>
                    <a:pt x="4926857" y="1664320"/>
                    <a:pt x="4916245" y="1660263"/>
                    <a:pt x="4905487" y="1656677"/>
                  </a:cubicBezTo>
                  <a:cubicBezTo>
                    <a:pt x="4873214" y="1660263"/>
                    <a:pt x="4836063" y="1650002"/>
                    <a:pt x="4808668" y="1667435"/>
                  </a:cubicBezTo>
                  <a:cubicBezTo>
                    <a:pt x="4789535" y="1679611"/>
                    <a:pt x="4794325" y="1710466"/>
                    <a:pt x="4787153" y="1731981"/>
                  </a:cubicBezTo>
                  <a:cubicBezTo>
                    <a:pt x="4754510" y="1829910"/>
                    <a:pt x="4804584" y="1675238"/>
                    <a:pt x="4765637" y="1818042"/>
                  </a:cubicBezTo>
                  <a:cubicBezTo>
                    <a:pt x="4759670" y="1839922"/>
                    <a:pt x="4751294" y="1861073"/>
                    <a:pt x="4744122" y="1882588"/>
                  </a:cubicBezTo>
                  <a:cubicBezTo>
                    <a:pt x="4740536" y="1893346"/>
                    <a:pt x="4741383" y="1906843"/>
                    <a:pt x="4733365" y="1914861"/>
                  </a:cubicBezTo>
                  <a:lnTo>
                    <a:pt x="4711849" y="1936376"/>
                  </a:lnTo>
                  <a:cubicBezTo>
                    <a:pt x="4704677" y="1950720"/>
                    <a:pt x="4696651" y="1964667"/>
                    <a:pt x="4690334" y="1979407"/>
                  </a:cubicBezTo>
                  <a:cubicBezTo>
                    <a:pt x="4677928" y="2008355"/>
                    <a:pt x="4675134" y="2033891"/>
                    <a:pt x="4668819" y="2065468"/>
                  </a:cubicBezTo>
                  <a:cubicBezTo>
                    <a:pt x="4653328" y="2251352"/>
                    <a:pt x="4651435" y="2209360"/>
                    <a:pt x="4668819" y="2452743"/>
                  </a:cubicBezTo>
                  <a:cubicBezTo>
                    <a:pt x="4669872" y="2467490"/>
                    <a:pt x="4672241" y="2482937"/>
                    <a:pt x="4679576" y="2495774"/>
                  </a:cubicBezTo>
                  <a:cubicBezTo>
                    <a:pt x="4692680" y="2518706"/>
                    <a:pt x="4762849" y="2566561"/>
                    <a:pt x="4776395" y="2571077"/>
                  </a:cubicBezTo>
                  <a:cubicBezTo>
                    <a:pt x="4787153" y="2574663"/>
                    <a:pt x="4798526" y="2576764"/>
                    <a:pt x="4808668" y="2581835"/>
                  </a:cubicBezTo>
                  <a:cubicBezTo>
                    <a:pt x="4820232" y="2587617"/>
                    <a:pt x="4829126" y="2598099"/>
                    <a:pt x="4840941" y="2603350"/>
                  </a:cubicBezTo>
                  <a:cubicBezTo>
                    <a:pt x="4861665" y="2612561"/>
                    <a:pt x="4905487" y="2624865"/>
                    <a:pt x="4905487" y="2624865"/>
                  </a:cubicBezTo>
                  <a:cubicBezTo>
                    <a:pt x="4952103" y="2621279"/>
                    <a:pt x="4999490" y="2623277"/>
                    <a:pt x="5045336" y="2614108"/>
                  </a:cubicBezTo>
                  <a:cubicBezTo>
                    <a:pt x="5055282" y="2612119"/>
                    <a:pt x="5058932" y="2598929"/>
                    <a:pt x="5066852" y="2592593"/>
                  </a:cubicBezTo>
                  <a:cubicBezTo>
                    <a:pt x="5118240" y="2551483"/>
                    <a:pt x="5078370" y="2586833"/>
                    <a:pt x="5131397" y="2560320"/>
                  </a:cubicBezTo>
                  <a:cubicBezTo>
                    <a:pt x="5150099" y="2550969"/>
                    <a:pt x="5167256" y="2538805"/>
                    <a:pt x="5185186" y="2528047"/>
                  </a:cubicBezTo>
                  <a:cubicBezTo>
                    <a:pt x="5213873" y="2492188"/>
                    <a:pt x="5245774" y="2458679"/>
                    <a:pt x="5271247" y="2420470"/>
                  </a:cubicBezTo>
                  <a:cubicBezTo>
                    <a:pt x="5285590" y="2398955"/>
                    <a:pt x="5297449" y="2375557"/>
                    <a:pt x="5314277" y="2355924"/>
                  </a:cubicBezTo>
                  <a:cubicBezTo>
                    <a:pt x="5340679" y="2325121"/>
                    <a:pt x="5370379" y="2297218"/>
                    <a:pt x="5400339" y="2269863"/>
                  </a:cubicBezTo>
                  <a:cubicBezTo>
                    <a:pt x="5452903" y="2221870"/>
                    <a:pt x="5511373" y="2180344"/>
                    <a:pt x="5561703" y="2130014"/>
                  </a:cubicBezTo>
                  <a:cubicBezTo>
                    <a:pt x="5583218" y="2108499"/>
                    <a:pt x="5608702" y="2090326"/>
                    <a:pt x="5626249" y="2065468"/>
                  </a:cubicBezTo>
                  <a:cubicBezTo>
                    <a:pt x="5652160" y="2028761"/>
                    <a:pt x="5672074" y="1987979"/>
                    <a:pt x="5690795" y="1947134"/>
                  </a:cubicBezTo>
                  <a:cubicBezTo>
                    <a:pt x="5737995" y="1844151"/>
                    <a:pt x="5752459" y="1786234"/>
                    <a:pt x="5776856" y="1678193"/>
                  </a:cubicBezTo>
                  <a:cubicBezTo>
                    <a:pt x="5792192" y="1610277"/>
                    <a:pt x="5805298" y="1541877"/>
                    <a:pt x="5819887" y="1473797"/>
                  </a:cubicBezTo>
                  <a:cubicBezTo>
                    <a:pt x="5826814" y="1441471"/>
                    <a:pt x="5841402" y="1376978"/>
                    <a:pt x="5841402" y="1376978"/>
                  </a:cubicBezTo>
                  <a:cubicBezTo>
                    <a:pt x="5834230" y="1337533"/>
                    <a:pt x="5834777" y="1295868"/>
                    <a:pt x="5819887" y="1258644"/>
                  </a:cubicBezTo>
                  <a:cubicBezTo>
                    <a:pt x="5812353" y="1239810"/>
                    <a:pt x="5790214" y="1230880"/>
                    <a:pt x="5776856" y="1215614"/>
                  </a:cubicBezTo>
                  <a:cubicBezTo>
                    <a:pt x="5720812" y="1151564"/>
                    <a:pt x="5771049" y="1190227"/>
                    <a:pt x="5712310" y="1151068"/>
                  </a:cubicBezTo>
                  <a:cubicBezTo>
                    <a:pt x="5701552" y="1136724"/>
                    <a:pt x="5693530" y="1119844"/>
                    <a:pt x="5680037" y="1108037"/>
                  </a:cubicBezTo>
                  <a:cubicBezTo>
                    <a:pt x="5664301" y="1094268"/>
                    <a:pt x="5644605" y="1085776"/>
                    <a:pt x="5626249" y="1075764"/>
                  </a:cubicBezTo>
                  <a:cubicBezTo>
                    <a:pt x="5553736" y="1036211"/>
                    <a:pt x="5568139" y="1045330"/>
                    <a:pt x="5486400" y="1021976"/>
                  </a:cubicBezTo>
                  <a:cubicBezTo>
                    <a:pt x="5468471" y="1011218"/>
                    <a:pt x="5450890" y="999857"/>
                    <a:pt x="5432612" y="989703"/>
                  </a:cubicBezTo>
                  <a:cubicBezTo>
                    <a:pt x="5418593" y="981915"/>
                    <a:pt x="5401650" y="978748"/>
                    <a:pt x="5389581" y="968188"/>
                  </a:cubicBezTo>
                  <a:cubicBezTo>
                    <a:pt x="5372301" y="953068"/>
                    <a:pt x="5360894" y="932329"/>
                    <a:pt x="5346550" y="914400"/>
                  </a:cubicBezTo>
                  <a:cubicBezTo>
                    <a:pt x="5309257" y="765216"/>
                    <a:pt x="5366026" y="995207"/>
                    <a:pt x="5325035" y="817581"/>
                  </a:cubicBezTo>
                  <a:cubicBezTo>
                    <a:pt x="5318386" y="788768"/>
                    <a:pt x="5313903" y="759207"/>
                    <a:pt x="5303520" y="731520"/>
                  </a:cubicBezTo>
                  <a:cubicBezTo>
                    <a:pt x="5292258" y="701489"/>
                    <a:pt x="5283168" y="668137"/>
                    <a:pt x="5260489" y="645458"/>
                  </a:cubicBezTo>
                  <a:cubicBezTo>
                    <a:pt x="5240222" y="625191"/>
                    <a:pt x="5222902" y="603652"/>
                    <a:pt x="5195943" y="591670"/>
                  </a:cubicBezTo>
                  <a:cubicBezTo>
                    <a:pt x="5137129" y="565531"/>
                    <a:pt x="5128353" y="571697"/>
                    <a:pt x="5066852" y="559397"/>
                  </a:cubicBezTo>
                  <a:cubicBezTo>
                    <a:pt x="5026196" y="551266"/>
                    <a:pt x="5000454" y="540851"/>
                    <a:pt x="4959275" y="527124"/>
                  </a:cubicBezTo>
                  <a:cubicBezTo>
                    <a:pt x="4944932" y="509195"/>
                    <a:pt x="4928981" y="492440"/>
                    <a:pt x="4916245" y="473336"/>
                  </a:cubicBezTo>
                  <a:cubicBezTo>
                    <a:pt x="4875218" y="411796"/>
                    <a:pt x="4918988" y="435051"/>
                    <a:pt x="4840941" y="376517"/>
                  </a:cubicBezTo>
                  <a:cubicBezTo>
                    <a:pt x="4831869" y="369713"/>
                    <a:pt x="4819030" y="370365"/>
                    <a:pt x="4808668" y="365760"/>
                  </a:cubicBezTo>
                  <a:cubicBezTo>
                    <a:pt x="4786686" y="355991"/>
                    <a:pt x="4766326" y="342739"/>
                    <a:pt x="4744122" y="333487"/>
                  </a:cubicBezTo>
                  <a:cubicBezTo>
                    <a:pt x="4723187" y="324764"/>
                    <a:pt x="4700890" y="319722"/>
                    <a:pt x="4679576" y="311971"/>
                  </a:cubicBezTo>
                  <a:cubicBezTo>
                    <a:pt x="4661428" y="305372"/>
                    <a:pt x="4643717" y="297628"/>
                    <a:pt x="4625788" y="290456"/>
                  </a:cubicBezTo>
                  <a:cubicBezTo>
                    <a:pt x="4615030" y="279698"/>
                    <a:pt x="4605202" y="267922"/>
                    <a:pt x="4593515" y="258183"/>
                  </a:cubicBezTo>
                  <a:cubicBezTo>
                    <a:pt x="4583583" y="249906"/>
                    <a:pt x="4569319" y="246764"/>
                    <a:pt x="4561242" y="236668"/>
                  </a:cubicBezTo>
                  <a:cubicBezTo>
                    <a:pt x="4540109" y="210252"/>
                    <a:pt x="4522583" y="180865"/>
                    <a:pt x="4507454" y="150607"/>
                  </a:cubicBezTo>
                  <a:cubicBezTo>
                    <a:pt x="4500282" y="136263"/>
                    <a:pt x="4495260" y="120626"/>
                    <a:pt x="4485939" y="107576"/>
                  </a:cubicBezTo>
                  <a:cubicBezTo>
                    <a:pt x="4477096" y="95196"/>
                    <a:pt x="4464424" y="86061"/>
                    <a:pt x="4453666" y="75303"/>
                  </a:cubicBezTo>
                  <a:cubicBezTo>
                    <a:pt x="4436397" y="23496"/>
                    <a:pt x="4452345" y="42653"/>
                    <a:pt x="4378362" y="21515"/>
                  </a:cubicBezTo>
                  <a:cubicBezTo>
                    <a:pt x="4349930" y="13392"/>
                    <a:pt x="4292301" y="0"/>
                    <a:pt x="4292301" y="0"/>
                  </a:cubicBezTo>
                  <a:cubicBezTo>
                    <a:pt x="4228542" y="4904"/>
                    <a:pt x="4169086" y="1627"/>
                    <a:pt x="4109421" y="21515"/>
                  </a:cubicBezTo>
                  <a:cubicBezTo>
                    <a:pt x="3989184" y="61594"/>
                    <a:pt x="4123121" y="21402"/>
                    <a:pt x="4001845" y="75303"/>
                  </a:cubicBezTo>
                  <a:cubicBezTo>
                    <a:pt x="3988334" y="81308"/>
                    <a:pt x="3973158" y="82475"/>
                    <a:pt x="3958814" y="86061"/>
                  </a:cubicBezTo>
                  <a:cubicBezTo>
                    <a:pt x="3947511" y="94538"/>
                    <a:pt x="3874670" y="142832"/>
                    <a:pt x="3851237" y="172122"/>
                  </a:cubicBezTo>
                  <a:cubicBezTo>
                    <a:pt x="3843160" y="182218"/>
                    <a:pt x="3839452" y="195881"/>
                    <a:pt x="3829722" y="204395"/>
                  </a:cubicBezTo>
                  <a:cubicBezTo>
                    <a:pt x="3810262" y="221423"/>
                    <a:pt x="3789707" y="239248"/>
                    <a:pt x="3765176" y="247425"/>
                  </a:cubicBezTo>
                  <a:lnTo>
                    <a:pt x="3700630" y="268941"/>
                  </a:lnTo>
                  <a:cubicBezTo>
                    <a:pt x="3686287" y="279699"/>
                    <a:pt x="3672190" y="290793"/>
                    <a:pt x="3657600" y="301214"/>
                  </a:cubicBezTo>
                  <a:cubicBezTo>
                    <a:pt x="3647079" y="308729"/>
                    <a:pt x="3633404" y="312633"/>
                    <a:pt x="3625327" y="322729"/>
                  </a:cubicBezTo>
                  <a:cubicBezTo>
                    <a:pt x="3618243" y="331584"/>
                    <a:pt x="3620859" y="345567"/>
                    <a:pt x="3614569" y="355002"/>
                  </a:cubicBezTo>
                  <a:cubicBezTo>
                    <a:pt x="3606130" y="367660"/>
                    <a:pt x="3593054" y="376517"/>
                    <a:pt x="3582296" y="387275"/>
                  </a:cubicBezTo>
                  <a:cubicBezTo>
                    <a:pt x="3574300" y="411266"/>
                    <a:pt x="3565535" y="442634"/>
                    <a:pt x="3550023" y="462578"/>
                  </a:cubicBezTo>
                  <a:cubicBezTo>
                    <a:pt x="3515261" y="507272"/>
                    <a:pt x="3499710" y="517951"/>
                    <a:pt x="3453205" y="537882"/>
                  </a:cubicBezTo>
                  <a:cubicBezTo>
                    <a:pt x="3442782" y="542349"/>
                    <a:pt x="3431690" y="545054"/>
                    <a:pt x="3420932" y="548640"/>
                  </a:cubicBezTo>
                  <a:cubicBezTo>
                    <a:pt x="3410174" y="559398"/>
                    <a:pt x="3390546" y="565817"/>
                    <a:pt x="3388659" y="580913"/>
                  </a:cubicBezTo>
                  <a:cubicBezTo>
                    <a:pt x="3381027" y="641965"/>
                    <a:pt x="3394394" y="725599"/>
                    <a:pt x="3420932" y="785308"/>
                  </a:cubicBezTo>
                  <a:cubicBezTo>
                    <a:pt x="3426654" y="798181"/>
                    <a:pt x="3470383" y="854828"/>
                    <a:pt x="3474720" y="860611"/>
                  </a:cubicBezTo>
                  <a:cubicBezTo>
                    <a:pt x="3478306" y="871369"/>
                    <a:pt x="3480406" y="882742"/>
                    <a:pt x="3485477" y="892884"/>
                  </a:cubicBezTo>
                  <a:cubicBezTo>
                    <a:pt x="3516912" y="955753"/>
                    <a:pt x="3499722" y="894332"/>
                    <a:pt x="3517750" y="957430"/>
                  </a:cubicBezTo>
                  <a:cubicBezTo>
                    <a:pt x="3539838" y="1034739"/>
                    <a:pt x="3517081" y="965509"/>
                    <a:pt x="3539266" y="1054249"/>
                  </a:cubicBezTo>
                  <a:cubicBezTo>
                    <a:pt x="3542016" y="1065250"/>
                    <a:pt x="3547563" y="1075453"/>
                    <a:pt x="3550023" y="1086522"/>
                  </a:cubicBezTo>
                  <a:cubicBezTo>
                    <a:pt x="3554755" y="1107815"/>
                    <a:pt x="3553883" y="1130375"/>
                    <a:pt x="3560781" y="1151068"/>
                  </a:cubicBezTo>
                  <a:cubicBezTo>
                    <a:pt x="3564870" y="1163334"/>
                    <a:pt x="3574219" y="1173245"/>
                    <a:pt x="3582296" y="1183341"/>
                  </a:cubicBezTo>
                  <a:cubicBezTo>
                    <a:pt x="3597176" y="1201940"/>
                    <a:pt x="3615487" y="1214600"/>
                    <a:pt x="3636085" y="1226371"/>
                  </a:cubicBezTo>
                  <a:cubicBezTo>
                    <a:pt x="3650009" y="1234327"/>
                    <a:pt x="3664375" y="1241570"/>
                    <a:pt x="3679115" y="1247887"/>
                  </a:cubicBezTo>
                  <a:cubicBezTo>
                    <a:pt x="3689538" y="1252354"/>
                    <a:pt x="3700630" y="1255058"/>
                    <a:pt x="3711388" y="1258644"/>
                  </a:cubicBezTo>
                  <a:cubicBezTo>
                    <a:pt x="3718560" y="1265816"/>
                    <a:pt x="3728367" y="1271088"/>
                    <a:pt x="3732903" y="1280160"/>
                  </a:cubicBezTo>
                  <a:cubicBezTo>
                    <a:pt x="3757821" y="1329995"/>
                    <a:pt x="3754419" y="1333845"/>
                    <a:pt x="3754419" y="1376978"/>
                  </a:cubicBezTo>
                  <a:lnTo>
                    <a:pt x="3743661" y="1376978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1212337" y="1635162"/>
              <a:ext cx="3672118" cy="2312894"/>
            </a:xfrm>
            <a:custGeom>
              <a:avLst/>
              <a:gdLst>
                <a:gd name="connsiteX0" fmla="*/ 1853592 w 3672118"/>
                <a:gd name="connsiteY0" fmla="*/ 2194560 h 2312894"/>
                <a:gd name="connsiteX1" fmla="*/ 1853592 w 3672118"/>
                <a:gd name="connsiteY1" fmla="*/ 2194560 h 2312894"/>
                <a:gd name="connsiteX2" fmla="*/ 1778289 w 3672118"/>
                <a:gd name="connsiteY2" fmla="*/ 2130014 h 2312894"/>
                <a:gd name="connsiteX3" fmla="*/ 1735258 w 3672118"/>
                <a:gd name="connsiteY3" fmla="*/ 2108499 h 2312894"/>
                <a:gd name="connsiteX4" fmla="*/ 1606167 w 3672118"/>
                <a:gd name="connsiteY4" fmla="*/ 1968650 h 2312894"/>
                <a:gd name="connsiteX5" fmla="*/ 1477075 w 3672118"/>
                <a:gd name="connsiteY5" fmla="*/ 1710466 h 2312894"/>
                <a:gd name="connsiteX6" fmla="*/ 1272679 w 3672118"/>
                <a:gd name="connsiteY6" fmla="*/ 1473798 h 2312894"/>
                <a:gd name="connsiteX7" fmla="*/ 1186618 w 3672118"/>
                <a:gd name="connsiteY7" fmla="*/ 1366222 h 2312894"/>
                <a:gd name="connsiteX8" fmla="*/ 1100557 w 3672118"/>
                <a:gd name="connsiteY8" fmla="*/ 1054250 h 2312894"/>
                <a:gd name="connsiteX9" fmla="*/ 1089799 w 3672118"/>
                <a:gd name="connsiteY9" fmla="*/ 957431 h 2312894"/>
                <a:gd name="connsiteX10" fmla="*/ 1154345 w 3672118"/>
                <a:gd name="connsiteY10" fmla="*/ 753036 h 2312894"/>
                <a:gd name="connsiteX11" fmla="*/ 1455559 w 3672118"/>
                <a:gd name="connsiteY11" fmla="*/ 602429 h 2312894"/>
                <a:gd name="connsiteX12" fmla="*/ 1466317 w 3672118"/>
                <a:gd name="connsiteY12" fmla="*/ 451822 h 2312894"/>
                <a:gd name="connsiteX13" fmla="*/ 1477075 w 3672118"/>
                <a:gd name="connsiteY13" fmla="*/ 419549 h 2312894"/>
                <a:gd name="connsiteX14" fmla="*/ 1509348 w 3672118"/>
                <a:gd name="connsiteY14" fmla="*/ 376518 h 2312894"/>
                <a:gd name="connsiteX15" fmla="*/ 1627682 w 3672118"/>
                <a:gd name="connsiteY15" fmla="*/ 311972 h 2312894"/>
                <a:gd name="connsiteX16" fmla="*/ 1692228 w 3672118"/>
                <a:gd name="connsiteY16" fmla="*/ 268942 h 2312894"/>
                <a:gd name="connsiteX17" fmla="*/ 1778289 w 3672118"/>
                <a:gd name="connsiteY17" fmla="*/ 193638 h 2312894"/>
                <a:gd name="connsiteX18" fmla="*/ 1810562 w 3672118"/>
                <a:gd name="connsiteY18" fmla="*/ 182880 h 2312894"/>
                <a:gd name="connsiteX19" fmla="*/ 1853592 w 3672118"/>
                <a:gd name="connsiteY19" fmla="*/ 150607 h 2312894"/>
                <a:gd name="connsiteX20" fmla="*/ 2187079 w 3672118"/>
                <a:gd name="connsiteY20" fmla="*/ 172123 h 2312894"/>
                <a:gd name="connsiteX21" fmla="*/ 2251625 w 3672118"/>
                <a:gd name="connsiteY21" fmla="*/ 258184 h 2312894"/>
                <a:gd name="connsiteX22" fmla="*/ 2294656 w 3672118"/>
                <a:gd name="connsiteY22" fmla="*/ 301214 h 2312894"/>
                <a:gd name="connsiteX23" fmla="*/ 2326929 w 3672118"/>
                <a:gd name="connsiteY23" fmla="*/ 344245 h 2312894"/>
                <a:gd name="connsiteX24" fmla="*/ 2412990 w 3672118"/>
                <a:gd name="connsiteY24" fmla="*/ 376518 h 2312894"/>
                <a:gd name="connsiteX25" fmla="*/ 2456021 w 3672118"/>
                <a:gd name="connsiteY25" fmla="*/ 677732 h 2312894"/>
                <a:gd name="connsiteX26" fmla="*/ 2499051 w 3672118"/>
                <a:gd name="connsiteY26" fmla="*/ 699247 h 2312894"/>
                <a:gd name="connsiteX27" fmla="*/ 2542082 w 3672118"/>
                <a:gd name="connsiteY27" fmla="*/ 710005 h 2312894"/>
                <a:gd name="connsiteX28" fmla="*/ 2595870 w 3672118"/>
                <a:gd name="connsiteY28" fmla="*/ 753036 h 2312894"/>
                <a:gd name="connsiteX29" fmla="*/ 2617385 w 3672118"/>
                <a:gd name="connsiteY29" fmla="*/ 817582 h 2312894"/>
                <a:gd name="connsiteX30" fmla="*/ 2649658 w 3672118"/>
                <a:gd name="connsiteY30" fmla="*/ 860612 h 2312894"/>
                <a:gd name="connsiteX31" fmla="*/ 2671174 w 3672118"/>
                <a:gd name="connsiteY31" fmla="*/ 892885 h 2312894"/>
                <a:gd name="connsiteX32" fmla="*/ 2767992 w 3672118"/>
                <a:gd name="connsiteY32" fmla="*/ 968189 h 2312894"/>
                <a:gd name="connsiteX33" fmla="*/ 2789508 w 3672118"/>
                <a:gd name="connsiteY33" fmla="*/ 989704 h 2312894"/>
                <a:gd name="connsiteX34" fmla="*/ 2843296 w 3672118"/>
                <a:gd name="connsiteY34" fmla="*/ 1021977 h 2312894"/>
                <a:gd name="connsiteX35" fmla="*/ 2918599 w 3672118"/>
                <a:gd name="connsiteY35" fmla="*/ 1043492 h 2312894"/>
                <a:gd name="connsiteX36" fmla="*/ 3015418 w 3672118"/>
                <a:gd name="connsiteY36" fmla="*/ 1086523 h 2312894"/>
                <a:gd name="connsiteX37" fmla="*/ 3209056 w 3672118"/>
                <a:gd name="connsiteY37" fmla="*/ 1140311 h 2312894"/>
                <a:gd name="connsiteX38" fmla="*/ 3553301 w 3672118"/>
                <a:gd name="connsiteY38" fmla="*/ 1097280 h 2312894"/>
                <a:gd name="connsiteX39" fmla="*/ 3585574 w 3672118"/>
                <a:gd name="connsiteY39" fmla="*/ 1075765 h 2312894"/>
                <a:gd name="connsiteX40" fmla="*/ 3617847 w 3672118"/>
                <a:gd name="connsiteY40" fmla="*/ 1032734 h 2312894"/>
                <a:gd name="connsiteX41" fmla="*/ 3628604 w 3672118"/>
                <a:gd name="connsiteY41" fmla="*/ 978946 h 2312894"/>
                <a:gd name="connsiteX42" fmla="*/ 3639362 w 3672118"/>
                <a:gd name="connsiteY42" fmla="*/ 935916 h 2312894"/>
                <a:gd name="connsiteX43" fmla="*/ 3671635 w 3672118"/>
                <a:gd name="connsiteY43" fmla="*/ 817582 h 2312894"/>
                <a:gd name="connsiteX44" fmla="*/ 3660877 w 3672118"/>
                <a:gd name="connsiteY44" fmla="*/ 484094 h 2312894"/>
                <a:gd name="connsiteX45" fmla="*/ 3639362 w 3672118"/>
                <a:gd name="connsiteY45" fmla="*/ 451822 h 2312894"/>
                <a:gd name="connsiteX46" fmla="*/ 3596331 w 3672118"/>
                <a:gd name="connsiteY46" fmla="*/ 398033 h 2312894"/>
                <a:gd name="connsiteX47" fmla="*/ 3585574 w 3672118"/>
                <a:gd name="connsiteY47" fmla="*/ 365760 h 2312894"/>
                <a:gd name="connsiteX48" fmla="*/ 3564058 w 3672118"/>
                <a:gd name="connsiteY48" fmla="*/ 322730 h 2312894"/>
                <a:gd name="connsiteX49" fmla="*/ 3553301 w 3672118"/>
                <a:gd name="connsiteY49" fmla="*/ 258184 h 2312894"/>
                <a:gd name="connsiteX50" fmla="*/ 3542543 w 3672118"/>
                <a:gd name="connsiteY50" fmla="*/ 204396 h 2312894"/>
                <a:gd name="connsiteX51" fmla="*/ 3510270 w 3672118"/>
                <a:gd name="connsiteY51" fmla="*/ 129092 h 2312894"/>
                <a:gd name="connsiteX52" fmla="*/ 3488755 w 3672118"/>
                <a:gd name="connsiteY52" fmla="*/ 53789 h 2312894"/>
                <a:gd name="connsiteX53" fmla="*/ 3434967 w 3672118"/>
                <a:gd name="connsiteY53" fmla="*/ 0 h 2312894"/>
                <a:gd name="connsiteX54" fmla="*/ 3036934 w 3672118"/>
                <a:gd name="connsiteY54" fmla="*/ 10758 h 2312894"/>
                <a:gd name="connsiteX55" fmla="*/ 2983145 w 3672118"/>
                <a:gd name="connsiteY55" fmla="*/ 86062 h 2312894"/>
                <a:gd name="connsiteX56" fmla="*/ 2929357 w 3672118"/>
                <a:gd name="connsiteY56" fmla="*/ 150607 h 2312894"/>
                <a:gd name="connsiteX57" fmla="*/ 2789508 w 3672118"/>
                <a:gd name="connsiteY57" fmla="*/ 247426 h 2312894"/>
                <a:gd name="connsiteX58" fmla="*/ 2746477 w 3672118"/>
                <a:gd name="connsiteY58" fmla="*/ 279699 h 2312894"/>
                <a:gd name="connsiteX59" fmla="*/ 2692689 w 3672118"/>
                <a:gd name="connsiteY59" fmla="*/ 311972 h 2312894"/>
                <a:gd name="connsiteX60" fmla="*/ 2638901 w 3672118"/>
                <a:gd name="connsiteY60" fmla="*/ 355003 h 2312894"/>
                <a:gd name="connsiteX61" fmla="*/ 2230110 w 3672118"/>
                <a:gd name="connsiteY61" fmla="*/ 634702 h 2312894"/>
                <a:gd name="connsiteX62" fmla="*/ 2176322 w 3672118"/>
                <a:gd name="connsiteY62" fmla="*/ 688490 h 2312894"/>
                <a:gd name="connsiteX63" fmla="*/ 2144049 w 3672118"/>
                <a:gd name="connsiteY63" fmla="*/ 731520 h 2312894"/>
                <a:gd name="connsiteX64" fmla="*/ 2068745 w 3672118"/>
                <a:gd name="connsiteY64" fmla="*/ 774551 h 2312894"/>
                <a:gd name="connsiteX65" fmla="*/ 2036472 w 3672118"/>
                <a:gd name="connsiteY65" fmla="*/ 796066 h 2312894"/>
                <a:gd name="connsiteX66" fmla="*/ 1982684 w 3672118"/>
                <a:gd name="connsiteY66" fmla="*/ 817582 h 2312894"/>
                <a:gd name="connsiteX67" fmla="*/ 1832077 w 3672118"/>
                <a:gd name="connsiteY67" fmla="*/ 903643 h 2312894"/>
                <a:gd name="connsiteX68" fmla="*/ 1799804 w 3672118"/>
                <a:gd name="connsiteY68" fmla="*/ 946673 h 2312894"/>
                <a:gd name="connsiteX69" fmla="*/ 1746016 w 3672118"/>
                <a:gd name="connsiteY69" fmla="*/ 1075765 h 2312894"/>
                <a:gd name="connsiteX70" fmla="*/ 1735258 w 3672118"/>
                <a:gd name="connsiteY70" fmla="*/ 1129553 h 2312894"/>
                <a:gd name="connsiteX71" fmla="*/ 1702985 w 3672118"/>
                <a:gd name="connsiteY71" fmla="*/ 1172584 h 2312894"/>
                <a:gd name="connsiteX72" fmla="*/ 1670712 w 3672118"/>
                <a:gd name="connsiteY72" fmla="*/ 1237130 h 2312894"/>
                <a:gd name="connsiteX73" fmla="*/ 1638439 w 3672118"/>
                <a:gd name="connsiteY73" fmla="*/ 1312433 h 2312894"/>
                <a:gd name="connsiteX74" fmla="*/ 1606167 w 3672118"/>
                <a:gd name="connsiteY74" fmla="*/ 1344706 h 2312894"/>
                <a:gd name="connsiteX75" fmla="*/ 1509348 w 3672118"/>
                <a:gd name="connsiteY75" fmla="*/ 1495313 h 2312894"/>
                <a:gd name="connsiteX76" fmla="*/ 1466317 w 3672118"/>
                <a:gd name="connsiteY76" fmla="*/ 1570617 h 2312894"/>
                <a:gd name="connsiteX77" fmla="*/ 1423287 w 3672118"/>
                <a:gd name="connsiteY77" fmla="*/ 1635163 h 2312894"/>
                <a:gd name="connsiteX78" fmla="*/ 1358741 w 3672118"/>
                <a:gd name="connsiteY78" fmla="*/ 1731982 h 2312894"/>
                <a:gd name="connsiteX79" fmla="*/ 1294195 w 3672118"/>
                <a:gd name="connsiteY79" fmla="*/ 1882589 h 2312894"/>
                <a:gd name="connsiteX80" fmla="*/ 1229649 w 3672118"/>
                <a:gd name="connsiteY80" fmla="*/ 1990165 h 2312894"/>
                <a:gd name="connsiteX81" fmla="*/ 1186618 w 3672118"/>
                <a:gd name="connsiteY81" fmla="*/ 2086984 h 2312894"/>
                <a:gd name="connsiteX82" fmla="*/ 1154345 w 3672118"/>
                <a:gd name="connsiteY82" fmla="*/ 2130014 h 2312894"/>
                <a:gd name="connsiteX83" fmla="*/ 1132830 w 3672118"/>
                <a:gd name="connsiteY83" fmla="*/ 2162287 h 2312894"/>
                <a:gd name="connsiteX84" fmla="*/ 1089799 w 3672118"/>
                <a:gd name="connsiteY84" fmla="*/ 2173045 h 2312894"/>
                <a:gd name="connsiteX85" fmla="*/ 1057527 w 3672118"/>
                <a:gd name="connsiteY85" fmla="*/ 2194560 h 2312894"/>
                <a:gd name="connsiteX86" fmla="*/ 1025254 w 3672118"/>
                <a:gd name="connsiteY86" fmla="*/ 2205318 h 2312894"/>
                <a:gd name="connsiteX87" fmla="*/ 982223 w 3672118"/>
                <a:gd name="connsiteY87" fmla="*/ 2248349 h 2312894"/>
                <a:gd name="connsiteX88" fmla="*/ 949950 w 3672118"/>
                <a:gd name="connsiteY88" fmla="*/ 2280622 h 2312894"/>
                <a:gd name="connsiteX89" fmla="*/ 906919 w 3672118"/>
                <a:gd name="connsiteY89" fmla="*/ 2302137 h 2312894"/>
                <a:gd name="connsiteX90" fmla="*/ 853131 w 3672118"/>
                <a:gd name="connsiteY90" fmla="*/ 2312894 h 2312894"/>
                <a:gd name="connsiteX91" fmla="*/ 724039 w 3672118"/>
                <a:gd name="connsiteY91" fmla="*/ 2291379 h 2312894"/>
                <a:gd name="connsiteX92" fmla="*/ 681009 w 3672118"/>
                <a:gd name="connsiteY92" fmla="*/ 2269864 h 2312894"/>
                <a:gd name="connsiteX93" fmla="*/ 594948 w 3672118"/>
                <a:gd name="connsiteY93" fmla="*/ 2205318 h 2312894"/>
                <a:gd name="connsiteX94" fmla="*/ 573432 w 3672118"/>
                <a:gd name="connsiteY94" fmla="*/ 2173045 h 2312894"/>
                <a:gd name="connsiteX95" fmla="*/ 412068 w 3672118"/>
                <a:gd name="connsiteY95" fmla="*/ 2108499 h 2312894"/>
                <a:gd name="connsiteX96" fmla="*/ 390552 w 3672118"/>
                <a:gd name="connsiteY96" fmla="*/ 2086984 h 2312894"/>
                <a:gd name="connsiteX97" fmla="*/ 336764 w 3672118"/>
                <a:gd name="connsiteY97" fmla="*/ 2065469 h 2312894"/>
                <a:gd name="connsiteX98" fmla="*/ 304491 w 3672118"/>
                <a:gd name="connsiteY98" fmla="*/ 2022438 h 2312894"/>
                <a:gd name="connsiteX99" fmla="*/ 272218 w 3672118"/>
                <a:gd name="connsiteY99" fmla="*/ 1947134 h 2312894"/>
                <a:gd name="connsiteX100" fmla="*/ 229188 w 3672118"/>
                <a:gd name="connsiteY100" fmla="*/ 1850316 h 2312894"/>
                <a:gd name="connsiteX101" fmla="*/ 143127 w 3672118"/>
                <a:gd name="connsiteY101" fmla="*/ 1785770 h 2312894"/>
                <a:gd name="connsiteX102" fmla="*/ 100096 w 3672118"/>
                <a:gd name="connsiteY102" fmla="*/ 1742739 h 2312894"/>
                <a:gd name="connsiteX103" fmla="*/ 89338 w 3672118"/>
                <a:gd name="connsiteY103" fmla="*/ 1710466 h 2312894"/>
                <a:gd name="connsiteX104" fmla="*/ 67823 w 3672118"/>
                <a:gd name="connsiteY104" fmla="*/ 1667436 h 2312894"/>
                <a:gd name="connsiteX105" fmla="*/ 57065 w 3672118"/>
                <a:gd name="connsiteY105" fmla="*/ 1613647 h 2312894"/>
                <a:gd name="connsiteX106" fmla="*/ 35550 w 3672118"/>
                <a:gd name="connsiteY106" fmla="*/ 1570617 h 2312894"/>
                <a:gd name="connsiteX107" fmla="*/ 14035 w 3672118"/>
                <a:gd name="connsiteY107" fmla="*/ 1495313 h 2312894"/>
                <a:gd name="connsiteX108" fmla="*/ 3277 w 3672118"/>
                <a:gd name="connsiteY108" fmla="*/ 1463040 h 2312894"/>
                <a:gd name="connsiteX109" fmla="*/ 3277 w 3672118"/>
                <a:gd name="connsiteY109" fmla="*/ 1118796 h 2312894"/>
                <a:gd name="connsiteX110" fmla="*/ 3277 w 3672118"/>
                <a:gd name="connsiteY110" fmla="*/ 1118796 h 231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3672118" h="2312894">
                  <a:moveTo>
                    <a:pt x="1853592" y="2194560"/>
                  </a:moveTo>
                  <a:lnTo>
                    <a:pt x="1853592" y="2194560"/>
                  </a:lnTo>
                  <a:cubicBezTo>
                    <a:pt x="1828491" y="2173045"/>
                    <a:pt x="1805026" y="2149459"/>
                    <a:pt x="1778289" y="2130014"/>
                  </a:cubicBezTo>
                  <a:cubicBezTo>
                    <a:pt x="1765320" y="2120582"/>
                    <a:pt x="1748601" y="2117394"/>
                    <a:pt x="1735258" y="2108499"/>
                  </a:cubicBezTo>
                  <a:cubicBezTo>
                    <a:pt x="1689030" y="2077681"/>
                    <a:pt x="1625254" y="2016368"/>
                    <a:pt x="1606167" y="1968650"/>
                  </a:cubicBezTo>
                  <a:cubicBezTo>
                    <a:pt x="1566764" y="1870142"/>
                    <a:pt x="1544717" y="1800655"/>
                    <a:pt x="1477075" y="1710466"/>
                  </a:cubicBezTo>
                  <a:cubicBezTo>
                    <a:pt x="1414532" y="1627076"/>
                    <a:pt x="1337796" y="1555194"/>
                    <a:pt x="1272679" y="1473798"/>
                  </a:cubicBezTo>
                  <a:lnTo>
                    <a:pt x="1186618" y="1366222"/>
                  </a:lnTo>
                  <a:cubicBezTo>
                    <a:pt x="1152051" y="1253878"/>
                    <a:pt x="1124067" y="1171799"/>
                    <a:pt x="1100557" y="1054250"/>
                  </a:cubicBezTo>
                  <a:cubicBezTo>
                    <a:pt x="1094189" y="1022409"/>
                    <a:pt x="1093385" y="989704"/>
                    <a:pt x="1089799" y="957431"/>
                  </a:cubicBezTo>
                  <a:cubicBezTo>
                    <a:pt x="1111314" y="889299"/>
                    <a:pt x="1113227" y="811467"/>
                    <a:pt x="1154345" y="753036"/>
                  </a:cubicBezTo>
                  <a:cubicBezTo>
                    <a:pt x="1194254" y="696323"/>
                    <a:pt x="1401365" y="624106"/>
                    <a:pt x="1455559" y="602429"/>
                  </a:cubicBezTo>
                  <a:cubicBezTo>
                    <a:pt x="1459145" y="552227"/>
                    <a:pt x="1460436" y="501807"/>
                    <a:pt x="1466317" y="451822"/>
                  </a:cubicBezTo>
                  <a:cubicBezTo>
                    <a:pt x="1467642" y="440560"/>
                    <a:pt x="1471449" y="429395"/>
                    <a:pt x="1477075" y="419549"/>
                  </a:cubicBezTo>
                  <a:cubicBezTo>
                    <a:pt x="1485971" y="403982"/>
                    <a:pt x="1495855" y="388325"/>
                    <a:pt x="1509348" y="376518"/>
                  </a:cubicBezTo>
                  <a:cubicBezTo>
                    <a:pt x="1534275" y="354707"/>
                    <a:pt x="1601368" y="327322"/>
                    <a:pt x="1627682" y="311972"/>
                  </a:cubicBezTo>
                  <a:cubicBezTo>
                    <a:pt x="1650018" y="298943"/>
                    <a:pt x="1671817" y="284817"/>
                    <a:pt x="1692228" y="268942"/>
                  </a:cubicBezTo>
                  <a:cubicBezTo>
                    <a:pt x="1761460" y="215096"/>
                    <a:pt x="1681346" y="254229"/>
                    <a:pt x="1778289" y="193638"/>
                  </a:cubicBezTo>
                  <a:cubicBezTo>
                    <a:pt x="1787905" y="187628"/>
                    <a:pt x="1799804" y="186466"/>
                    <a:pt x="1810562" y="182880"/>
                  </a:cubicBezTo>
                  <a:cubicBezTo>
                    <a:pt x="1824905" y="172122"/>
                    <a:pt x="1836583" y="156277"/>
                    <a:pt x="1853592" y="150607"/>
                  </a:cubicBezTo>
                  <a:cubicBezTo>
                    <a:pt x="1946448" y="119655"/>
                    <a:pt x="2128877" y="164531"/>
                    <a:pt x="2187079" y="172123"/>
                  </a:cubicBezTo>
                  <a:cubicBezTo>
                    <a:pt x="2273044" y="258088"/>
                    <a:pt x="2158053" y="137878"/>
                    <a:pt x="2251625" y="258184"/>
                  </a:cubicBezTo>
                  <a:cubicBezTo>
                    <a:pt x="2264079" y="274196"/>
                    <a:pt x="2281298" y="285948"/>
                    <a:pt x="2294656" y="301214"/>
                  </a:cubicBezTo>
                  <a:cubicBezTo>
                    <a:pt x="2306463" y="314707"/>
                    <a:pt x="2313316" y="332577"/>
                    <a:pt x="2326929" y="344245"/>
                  </a:cubicBezTo>
                  <a:cubicBezTo>
                    <a:pt x="2350092" y="364099"/>
                    <a:pt x="2384911" y="369498"/>
                    <a:pt x="2412990" y="376518"/>
                  </a:cubicBezTo>
                  <a:cubicBezTo>
                    <a:pt x="2421275" y="591908"/>
                    <a:pt x="2346527" y="615165"/>
                    <a:pt x="2456021" y="677732"/>
                  </a:cubicBezTo>
                  <a:cubicBezTo>
                    <a:pt x="2469944" y="685688"/>
                    <a:pt x="2484036" y="693616"/>
                    <a:pt x="2499051" y="699247"/>
                  </a:cubicBezTo>
                  <a:cubicBezTo>
                    <a:pt x="2512895" y="704438"/>
                    <a:pt x="2527738" y="706419"/>
                    <a:pt x="2542082" y="710005"/>
                  </a:cubicBezTo>
                  <a:cubicBezTo>
                    <a:pt x="2560011" y="724349"/>
                    <a:pt x="2582703" y="734226"/>
                    <a:pt x="2595870" y="753036"/>
                  </a:cubicBezTo>
                  <a:cubicBezTo>
                    <a:pt x="2608876" y="771616"/>
                    <a:pt x="2607243" y="797297"/>
                    <a:pt x="2617385" y="817582"/>
                  </a:cubicBezTo>
                  <a:cubicBezTo>
                    <a:pt x="2625403" y="833618"/>
                    <a:pt x="2639237" y="846022"/>
                    <a:pt x="2649658" y="860612"/>
                  </a:cubicBezTo>
                  <a:cubicBezTo>
                    <a:pt x="2657173" y="871133"/>
                    <a:pt x="2661607" y="884188"/>
                    <a:pt x="2671174" y="892885"/>
                  </a:cubicBezTo>
                  <a:cubicBezTo>
                    <a:pt x="2701427" y="920387"/>
                    <a:pt x="2739081" y="939279"/>
                    <a:pt x="2767992" y="968189"/>
                  </a:cubicBezTo>
                  <a:cubicBezTo>
                    <a:pt x="2775164" y="975361"/>
                    <a:pt x="2781255" y="983809"/>
                    <a:pt x="2789508" y="989704"/>
                  </a:cubicBezTo>
                  <a:cubicBezTo>
                    <a:pt x="2806522" y="1001857"/>
                    <a:pt x="2823995" y="1013935"/>
                    <a:pt x="2843296" y="1021977"/>
                  </a:cubicBezTo>
                  <a:cubicBezTo>
                    <a:pt x="2867393" y="1032018"/>
                    <a:pt x="2894156" y="1034326"/>
                    <a:pt x="2918599" y="1043492"/>
                  </a:cubicBezTo>
                  <a:cubicBezTo>
                    <a:pt x="2951667" y="1055893"/>
                    <a:pt x="2982061" y="1074921"/>
                    <a:pt x="3015418" y="1086523"/>
                  </a:cubicBezTo>
                  <a:cubicBezTo>
                    <a:pt x="3075580" y="1107449"/>
                    <a:pt x="3145011" y="1124299"/>
                    <a:pt x="3209056" y="1140311"/>
                  </a:cubicBezTo>
                  <a:cubicBezTo>
                    <a:pt x="3320346" y="1131750"/>
                    <a:pt x="3446375" y="1144803"/>
                    <a:pt x="3553301" y="1097280"/>
                  </a:cubicBezTo>
                  <a:cubicBezTo>
                    <a:pt x="3565116" y="1092029"/>
                    <a:pt x="3574816" y="1082937"/>
                    <a:pt x="3585574" y="1075765"/>
                  </a:cubicBezTo>
                  <a:cubicBezTo>
                    <a:pt x="3596332" y="1061421"/>
                    <a:pt x="3610565" y="1049118"/>
                    <a:pt x="3617847" y="1032734"/>
                  </a:cubicBezTo>
                  <a:cubicBezTo>
                    <a:pt x="3625273" y="1016025"/>
                    <a:pt x="3624638" y="996795"/>
                    <a:pt x="3628604" y="978946"/>
                  </a:cubicBezTo>
                  <a:cubicBezTo>
                    <a:pt x="3631811" y="964513"/>
                    <a:pt x="3635114" y="950077"/>
                    <a:pt x="3639362" y="935916"/>
                  </a:cubicBezTo>
                  <a:cubicBezTo>
                    <a:pt x="3672118" y="826731"/>
                    <a:pt x="3652028" y="915613"/>
                    <a:pt x="3671635" y="817582"/>
                  </a:cubicBezTo>
                  <a:cubicBezTo>
                    <a:pt x="3668049" y="706419"/>
                    <a:pt x="3670653" y="594884"/>
                    <a:pt x="3660877" y="484094"/>
                  </a:cubicBezTo>
                  <a:cubicBezTo>
                    <a:pt x="3659741" y="471215"/>
                    <a:pt x="3647438" y="461918"/>
                    <a:pt x="3639362" y="451822"/>
                  </a:cubicBezTo>
                  <a:cubicBezTo>
                    <a:pt x="3578045" y="375175"/>
                    <a:pt x="3662557" y="497369"/>
                    <a:pt x="3596331" y="398033"/>
                  </a:cubicBezTo>
                  <a:cubicBezTo>
                    <a:pt x="3592745" y="387275"/>
                    <a:pt x="3590041" y="376183"/>
                    <a:pt x="3585574" y="365760"/>
                  </a:cubicBezTo>
                  <a:cubicBezTo>
                    <a:pt x="3579257" y="351020"/>
                    <a:pt x="3568666" y="338090"/>
                    <a:pt x="3564058" y="322730"/>
                  </a:cubicBezTo>
                  <a:cubicBezTo>
                    <a:pt x="3557790" y="301838"/>
                    <a:pt x="3557203" y="279644"/>
                    <a:pt x="3553301" y="258184"/>
                  </a:cubicBezTo>
                  <a:cubicBezTo>
                    <a:pt x="3550030" y="240194"/>
                    <a:pt x="3546978" y="222134"/>
                    <a:pt x="3542543" y="204396"/>
                  </a:cubicBezTo>
                  <a:cubicBezTo>
                    <a:pt x="3529187" y="150972"/>
                    <a:pt x="3533359" y="190662"/>
                    <a:pt x="3510270" y="129092"/>
                  </a:cubicBezTo>
                  <a:cubicBezTo>
                    <a:pt x="3508409" y="124129"/>
                    <a:pt x="3495254" y="62455"/>
                    <a:pt x="3488755" y="53789"/>
                  </a:cubicBezTo>
                  <a:cubicBezTo>
                    <a:pt x="3473542" y="33504"/>
                    <a:pt x="3434967" y="0"/>
                    <a:pt x="3434967" y="0"/>
                  </a:cubicBezTo>
                  <a:cubicBezTo>
                    <a:pt x="3302289" y="3586"/>
                    <a:pt x="3169288" y="831"/>
                    <a:pt x="3036934" y="10758"/>
                  </a:cubicBezTo>
                  <a:cubicBezTo>
                    <a:pt x="2996773" y="13770"/>
                    <a:pt x="2997246" y="63904"/>
                    <a:pt x="2983145" y="86062"/>
                  </a:cubicBezTo>
                  <a:cubicBezTo>
                    <a:pt x="2968109" y="109690"/>
                    <a:pt x="2949936" y="131611"/>
                    <a:pt x="2929357" y="150607"/>
                  </a:cubicBezTo>
                  <a:cubicBezTo>
                    <a:pt x="2858256" y="216238"/>
                    <a:pt x="2855568" y="203386"/>
                    <a:pt x="2789508" y="247426"/>
                  </a:cubicBezTo>
                  <a:cubicBezTo>
                    <a:pt x="2774590" y="257372"/>
                    <a:pt x="2761395" y="269753"/>
                    <a:pt x="2746477" y="279699"/>
                  </a:cubicBezTo>
                  <a:cubicBezTo>
                    <a:pt x="2729080" y="291297"/>
                    <a:pt x="2709818" y="299981"/>
                    <a:pt x="2692689" y="311972"/>
                  </a:cubicBezTo>
                  <a:cubicBezTo>
                    <a:pt x="2673879" y="325139"/>
                    <a:pt x="2658240" y="342626"/>
                    <a:pt x="2638901" y="355003"/>
                  </a:cubicBezTo>
                  <a:cubicBezTo>
                    <a:pt x="2485866" y="452945"/>
                    <a:pt x="2360480" y="504332"/>
                    <a:pt x="2230110" y="634702"/>
                  </a:cubicBezTo>
                  <a:cubicBezTo>
                    <a:pt x="2212181" y="652631"/>
                    <a:pt x="2193168" y="669539"/>
                    <a:pt x="2176322" y="688490"/>
                  </a:cubicBezTo>
                  <a:cubicBezTo>
                    <a:pt x="2164410" y="701890"/>
                    <a:pt x="2156727" y="718842"/>
                    <a:pt x="2144049" y="731520"/>
                  </a:cubicBezTo>
                  <a:cubicBezTo>
                    <a:pt x="2126573" y="748996"/>
                    <a:pt x="2088437" y="763299"/>
                    <a:pt x="2068745" y="774551"/>
                  </a:cubicBezTo>
                  <a:cubicBezTo>
                    <a:pt x="2057519" y="780966"/>
                    <a:pt x="2048036" y="790284"/>
                    <a:pt x="2036472" y="796066"/>
                  </a:cubicBezTo>
                  <a:cubicBezTo>
                    <a:pt x="2019200" y="804702"/>
                    <a:pt x="2000183" y="809416"/>
                    <a:pt x="1982684" y="817582"/>
                  </a:cubicBezTo>
                  <a:cubicBezTo>
                    <a:pt x="1945517" y="834927"/>
                    <a:pt x="1868521" y="867199"/>
                    <a:pt x="1832077" y="903643"/>
                  </a:cubicBezTo>
                  <a:cubicBezTo>
                    <a:pt x="1819399" y="916321"/>
                    <a:pt x="1809029" y="931299"/>
                    <a:pt x="1799804" y="946673"/>
                  </a:cubicBezTo>
                  <a:cubicBezTo>
                    <a:pt x="1774753" y="988424"/>
                    <a:pt x="1758766" y="1029015"/>
                    <a:pt x="1746016" y="1075765"/>
                  </a:cubicBezTo>
                  <a:cubicBezTo>
                    <a:pt x="1741205" y="1093405"/>
                    <a:pt x="1742684" y="1112844"/>
                    <a:pt x="1735258" y="1129553"/>
                  </a:cubicBezTo>
                  <a:cubicBezTo>
                    <a:pt x="1727976" y="1145937"/>
                    <a:pt x="1713743" y="1158240"/>
                    <a:pt x="1702985" y="1172584"/>
                  </a:cubicBezTo>
                  <a:cubicBezTo>
                    <a:pt x="1676454" y="1278714"/>
                    <a:pt x="1711816" y="1168622"/>
                    <a:pt x="1670712" y="1237130"/>
                  </a:cubicBezTo>
                  <a:cubicBezTo>
                    <a:pt x="1618032" y="1324931"/>
                    <a:pt x="1717143" y="1202248"/>
                    <a:pt x="1638439" y="1312433"/>
                  </a:cubicBezTo>
                  <a:cubicBezTo>
                    <a:pt x="1629596" y="1324813"/>
                    <a:pt x="1614940" y="1332277"/>
                    <a:pt x="1606167" y="1344706"/>
                  </a:cubicBezTo>
                  <a:cubicBezTo>
                    <a:pt x="1571750" y="1393464"/>
                    <a:pt x="1540761" y="1444568"/>
                    <a:pt x="1509348" y="1495313"/>
                  </a:cubicBezTo>
                  <a:cubicBezTo>
                    <a:pt x="1494131" y="1519895"/>
                    <a:pt x="1482353" y="1546562"/>
                    <a:pt x="1466317" y="1570617"/>
                  </a:cubicBezTo>
                  <a:cubicBezTo>
                    <a:pt x="1451974" y="1592132"/>
                    <a:pt x="1437170" y="1613347"/>
                    <a:pt x="1423287" y="1635163"/>
                  </a:cubicBezTo>
                  <a:cubicBezTo>
                    <a:pt x="1365194" y="1726453"/>
                    <a:pt x="1417790" y="1653249"/>
                    <a:pt x="1358741" y="1731982"/>
                  </a:cubicBezTo>
                  <a:cubicBezTo>
                    <a:pt x="1336484" y="1798750"/>
                    <a:pt x="1334071" y="1816130"/>
                    <a:pt x="1294195" y="1882589"/>
                  </a:cubicBezTo>
                  <a:cubicBezTo>
                    <a:pt x="1272680" y="1918448"/>
                    <a:pt x="1245180" y="1951338"/>
                    <a:pt x="1229649" y="1990165"/>
                  </a:cubicBezTo>
                  <a:cubicBezTo>
                    <a:pt x="1218313" y="2018505"/>
                    <a:pt x="1203371" y="2060180"/>
                    <a:pt x="1186618" y="2086984"/>
                  </a:cubicBezTo>
                  <a:cubicBezTo>
                    <a:pt x="1177115" y="2102188"/>
                    <a:pt x="1164766" y="2115424"/>
                    <a:pt x="1154345" y="2130014"/>
                  </a:cubicBezTo>
                  <a:cubicBezTo>
                    <a:pt x="1146830" y="2140535"/>
                    <a:pt x="1143588" y="2155115"/>
                    <a:pt x="1132830" y="2162287"/>
                  </a:cubicBezTo>
                  <a:cubicBezTo>
                    <a:pt x="1120528" y="2170488"/>
                    <a:pt x="1104143" y="2169459"/>
                    <a:pt x="1089799" y="2173045"/>
                  </a:cubicBezTo>
                  <a:cubicBezTo>
                    <a:pt x="1079042" y="2180217"/>
                    <a:pt x="1069091" y="2188778"/>
                    <a:pt x="1057527" y="2194560"/>
                  </a:cubicBezTo>
                  <a:cubicBezTo>
                    <a:pt x="1047385" y="2199631"/>
                    <a:pt x="1034481" y="2198727"/>
                    <a:pt x="1025254" y="2205318"/>
                  </a:cubicBezTo>
                  <a:cubicBezTo>
                    <a:pt x="1008747" y="2217108"/>
                    <a:pt x="996567" y="2234005"/>
                    <a:pt x="982223" y="2248349"/>
                  </a:cubicBezTo>
                  <a:cubicBezTo>
                    <a:pt x="971465" y="2259107"/>
                    <a:pt x="963558" y="2273818"/>
                    <a:pt x="949950" y="2280622"/>
                  </a:cubicBezTo>
                  <a:cubicBezTo>
                    <a:pt x="935606" y="2287794"/>
                    <a:pt x="922133" y="2297066"/>
                    <a:pt x="906919" y="2302137"/>
                  </a:cubicBezTo>
                  <a:cubicBezTo>
                    <a:pt x="889573" y="2307919"/>
                    <a:pt x="871060" y="2309308"/>
                    <a:pt x="853131" y="2312894"/>
                  </a:cubicBezTo>
                  <a:cubicBezTo>
                    <a:pt x="821886" y="2308989"/>
                    <a:pt x="759580" y="2304707"/>
                    <a:pt x="724039" y="2291379"/>
                  </a:cubicBezTo>
                  <a:cubicBezTo>
                    <a:pt x="709024" y="2285748"/>
                    <a:pt x="694352" y="2278759"/>
                    <a:pt x="681009" y="2269864"/>
                  </a:cubicBezTo>
                  <a:cubicBezTo>
                    <a:pt x="651173" y="2249973"/>
                    <a:pt x="614839" y="2235154"/>
                    <a:pt x="594948" y="2205318"/>
                  </a:cubicBezTo>
                  <a:cubicBezTo>
                    <a:pt x="587776" y="2194560"/>
                    <a:pt x="584190" y="2180217"/>
                    <a:pt x="573432" y="2173045"/>
                  </a:cubicBezTo>
                  <a:cubicBezTo>
                    <a:pt x="493763" y="2119932"/>
                    <a:pt x="484982" y="2123082"/>
                    <a:pt x="412068" y="2108499"/>
                  </a:cubicBezTo>
                  <a:cubicBezTo>
                    <a:pt x="404896" y="2101327"/>
                    <a:pt x="399358" y="2092016"/>
                    <a:pt x="390552" y="2086984"/>
                  </a:cubicBezTo>
                  <a:cubicBezTo>
                    <a:pt x="373786" y="2077403"/>
                    <a:pt x="352212" y="2077055"/>
                    <a:pt x="336764" y="2065469"/>
                  </a:cubicBezTo>
                  <a:cubicBezTo>
                    <a:pt x="322420" y="2054711"/>
                    <a:pt x="315249" y="2036782"/>
                    <a:pt x="304491" y="2022438"/>
                  </a:cubicBezTo>
                  <a:cubicBezTo>
                    <a:pt x="269871" y="1918572"/>
                    <a:pt x="325381" y="2080041"/>
                    <a:pt x="272218" y="1947134"/>
                  </a:cubicBezTo>
                  <a:cubicBezTo>
                    <a:pt x="248334" y="1887426"/>
                    <a:pt x="262302" y="1891709"/>
                    <a:pt x="229188" y="1850316"/>
                  </a:cubicBezTo>
                  <a:cubicBezTo>
                    <a:pt x="191018" y="1802603"/>
                    <a:pt x="211955" y="1854598"/>
                    <a:pt x="143127" y="1785770"/>
                  </a:cubicBezTo>
                  <a:lnTo>
                    <a:pt x="100096" y="1742739"/>
                  </a:lnTo>
                  <a:cubicBezTo>
                    <a:pt x="96510" y="1731981"/>
                    <a:pt x="93805" y="1720889"/>
                    <a:pt x="89338" y="1710466"/>
                  </a:cubicBezTo>
                  <a:cubicBezTo>
                    <a:pt x="83021" y="1695726"/>
                    <a:pt x="72894" y="1682649"/>
                    <a:pt x="67823" y="1667436"/>
                  </a:cubicBezTo>
                  <a:cubicBezTo>
                    <a:pt x="62041" y="1650090"/>
                    <a:pt x="62847" y="1630993"/>
                    <a:pt x="57065" y="1613647"/>
                  </a:cubicBezTo>
                  <a:cubicBezTo>
                    <a:pt x="51994" y="1598434"/>
                    <a:pt x="41867" y="1585357"/>
                    <a:pt x="35550" y="1570617"/>
                  </a:cubicBezTo>
                  <a:cubicBezTo>
                    <a:pt x="24493" y="1544817"/>
                    <a:pt x="21836" y="1522617"/>
                    <a:pt x="14035" y="1495313"/>
                  </a:cubicBezTo>
                  <a:cubicBezTo>
                    <a:pt x="10920" y="1484410"/>
                    <a:pt x="3601" y="1474375"/>
                    <a:pt x="3277" y="1463040"/>
                  </a:cubicBezTo>
                  <a:cubicBezTo>
                    <a:pt x="0" y="1348339"/>
                    <a:pt x="3277" y="1233544"/>
                    <a:pt x="3277" y="1118796"/>
                  </a:cubicBezTo>
                  <a:lnTo>
                    <a:pt x="3277" y="1118796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5651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</a:t>
            </a:r>
            <a:r>
              <a:rPr lang="ru-RU" sz="3600" b="1" i="1" dirty="0" smtClean="0">
                <a:solidFill>
                  <a:srgbClr val="6600FF"/>
                </a:solidFill>
              </a:rPr>
              <a:t>19</a:t>
            </a:r>
            <a:r>
              <a:rPr lang="ru-RU" dirty="0" smtClean="0"/>
              <a:t>.</a:t>
            </a:r>
            <a:r>
              <a:rPr lang="ru-RU" sz="3200" b="1" i="1" dirty="0" smtClean="0">
                <a:solidFill>
                  <a:srgbClr val="6600FF"/>
                </a:solidFill>
              </a:rPr>
              <a:t>Кроссворд «Домбра»    </a:t>
            </a:r>
            <a:endParaRPr lang="ru-RU" sz="3200" b="1" i="1" dirty="0">
              <a:solidFill>
                <a:srgbClr val="6600FF"/>
              </a:solidFill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1475656" y="3645024"/>
          <a:ext cx="1634490" cy="1056882"/>
        </p:xfrm>
        <a:graphic>
          <a:graphicData uri="http://schemas.openxmlformats.org/drawingml/2006/table">
            <a:tbl>
              <a:tblPr/>
              <a:tblGrid>
                <a:gridCol w="267970"/>
                <a:gridCol w="275590"/>
                <a:gridCol w="275590"/>
                <a:gridCol w="269875"/>
                <a:gridCol w="275590"/>
                <a:gridCol w="269875"/>
              </a:tblGrid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992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5892" name="Oval 52"/>
          <p:cNvSpPr>
            <a:spLocks noChangeArrowheads="1"/>
          </p:cNvSpPr>
          <p:nvPr/>
        </p:nvSpPr>
        <p:spPr bwMode="auto">
          <a:xfrm rot="5400000" flipH="1">
            <a:off x="1508126" y="1054100"/>
            <a:ext cx="558800" cy="73025"/>
          </a:xfrm>
          <a:prstGeom prst="ellipse">
            <a:avLst/>
          </a:prstGeom>
          <a:solidFill>
            <a:srgbClr val="99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91" name="Oval 51"/>
          <p:cNvSpPr>
            <a:spLocks noChangeArrowheads="1"/>
          </p:cNvSpPr>
          <p:nvPr/>
        </p:nvSpPr>
        <p:spPr bwMode="auto">
          <a:xfrm rot="16200000">
            <a:off x="1508126" y="1620837"/>
            <a:ext cx="558800" cy="73025"/>
          </a:xfrm>
          <a:prstGeom prst="ellipse">
            <a:avLst/>
          </a:prstGeom>
          <a:solidFill>
            <a:srgbClr val="99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90" name="Oval 50"/>
          <p:cNvSpPr>
            <a:spLocks noChangeArrowheads="1"/>
          </p:cNvSpPr>
          <p:nvPr/>
        </p:nvSpPr>
        <p:spPr bwMode="auto">
          <a:xfrm rot="16200000">
            <a:off x="2085975" y="1066800"/>
            <a:ext cx="558800" cy="50800"/>
          </a:xfrm>
          <a:prstGeom prst="ellipse">
            <a:avLst/>
          </a:prstGeom>
          <a:solidFill>
            <a:srgbClr val="99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89" name="Oval 49"/>
          <p:cNvSpPr>
            <a:spLocks noChangeArrowheads="1"/>
          </p:cNvSpPr>
          <p:nvPr/>
        </p:nvSpPr>
        <p:spPr bwMode="auto">
          <a:xfrm rot="16200000">
            <a:off x="2097088" y="1606550"/>
            <a:ext cx="558800" cy="57150"/>
          </a:xfrm>
          <a:prstGeom prst="ellipse">
            <a:avLst/>
          </a:prstGeom>
          <a:solidFill>
            <a:srgbClr val="99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88" name="Oval 48"/>
          <p:cNvSpPr>
            <a:spLocks noChangeArrowheads="1"/>
          </p:cNvSpPr>
          <p:nvPr/>
        </p:nvSpPr>
        <p:spPr bwMode="auto">
          <a:xfrm rot="-24797195">
            <a:off x="1357313" y="2468563"/>
            <a:ext cx="558800" cy="44450"/>
          </a:xfrm>
          <a:prstGeom prst="ellipse">
            <a:avLst/>
          </a:prstGeom>
          <a:solidFill>
            <a:srgbClr val="99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71" name="Oval 31"/>
          <p:cNvSpPr>
            <a:spLocks noChangeArrowheads="1"/>
          </p:cNvSpPr>
          <p:nvPr/>
        </p:nvSpPr>
        <p:spPr bwMode="auto">
          <a:xfrm rot="2350739">
            <a:off x="1449955" y="5158400"/>
            <a:ext cx="558800" cy="44450"/>
          </a:xfrm>
          <a:prstGeom prst="ellipse">
            <a:avLst/>
          </a:prstGeom>
          <a:solidFill>
            <a:srgbClr val="99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87" name="Oval 47"/>
          <p:cNvSpPr>
            <a:spLocks noChangeArrowheads="1"/>
          </p:cNvSpPr>
          <p:nvPr/>
        </p:nvSpPr>
        <p:spPr bwMode="auto">
          <a:xfrm rot="13851019">
            <a:off x="2325995" y="2413345"/>
            <a:ext cx="558800" cy="44450"/>
          </a:xfrm>
          <a:prstGeom prst="ellipse">
            <a:avLst/>
          </a:prstGeom>
          <a:solidFill>
            <a:srgbClr val="99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86" name="Oval 46"/>
          <p:cNvSpPr>
            <a:spLocks noChangeArrowheads="1"/>
          </p:cNvSpPr>
          <p:nvPr/>
        </p:nvSpPr>
        <p:spPr bwMode="auto">
          <a:xfrm rot="16599619" flipH="1">
            <a:off x="818689" y="3614859"/>
            <a:ext cx="558800" cy="44450"/>
          </a:xfrm>
          <a:prstGeom prst="ellipse">
            <a:avLst/>
          </a:prstGeom>
          <a:solidFill>
            <a:srgbClr val="99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85" name="Oval 45"/>
          <p:cNvSpPr>
            <a:spLocks noChangeArrowheads="1"/>
          </p:cNvSpPr>
          <p:nvPr/>
        </p:nvSpPr>
        <p:spPr bwMode="auto">
          <a:xfrm rot="14699729">
            <a:off x="2803133" y="3377681"/>
            <a:ext cx="709613" cy="44450"/>
          </a:xfrm>
          <a:prstGeom prst="ellipse">
            <a:avLst/>
          </a:prstGeom>
          <a:solidFill>
            <a:srgbClr val="99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84" name="Oval 44"/>
          <p:cNvSpPr>
            <a:spLocks noChangeArrowheads="1"/>
          </p:cNvSpPr>
          <p:nvPr/>
        </p:nvSpPr>
        <p:spPr bwMode="auto">
          <a:xfrm rot="3606396">
            <a:off x="2621037" y="2841411"/>
            <a:ext cx="558800" cy="57150"/>
          </a:xfrm>
          <a:prstGeom prst="ellipse">
            <a:avLst/>
          </a:prstGeom>
          <a:solidFill>
            <a:srgbClr val="99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83" name="Oval 43"/>
          <p:cNvSpPr>
            <a:spLocks noChangeArrowheads="1"/>
          </p:cNvSpPr>
          <p:nvPr/>
        </p:nvSpPr>
        <p:spPr bwMode="auto">
          <a:xfrm rot="-25551676">
            <a:off x="956829" y="3036168"/>
            <a:ext cx="654125" cy="75664"/>
          </a:xfrm>
          <a:prstGeom prst="ellipse">
            <a:avLst/>
          </a:prstGeom>
          <a:solidFill>
            <a:srgbClr val="99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67" name="Oval 27"/>
          <p:cNvSpPr>
            <a:spLocks noChangeArrowheads="1"/>
          </p:cNvSpPr>
          <p:nvPr/>
        </p:nvSpPr>
        <p:spPr bwMode="auto">
          <a:xfrm rot="20142230">
            <a:off x="2322242" y="5298579"/>
            <a:ext cx="617438" cy="67634"/>
          </a:xfrm>
          <a:prstGeom prst="ellipse">
            <a:avLst/>
          </a:prstGeom>
          <a:solidFill>
            <a:srgbClr val="99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66" name="Oval 26"/>
          <p:cNvSpPr>
            <a:spLocks noChangeArrowheads="1"/>
          </p:cNvSpPr>
          <p:nvPr/>
        </p:nvSpPr>
        <p:spPr bwMode="auto">
          <a:xfrm rot="857338" flipV="1">
            <a:off x="1832538" y="5369480"/>
            <a:ext cx="558801" cy="44450"/>
          </a:xfrm>
          <a:prstGeom prst="ellipse">
            <a:avLst/>
          </a:prstGeom>
          <a:solidFill>
            <a:srgbClr val="99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82" name="Oval 42"/>
          <p:cNvSpPr>
            <a:spLocks noChangeArrowheads="1"/>
          </p:cNvSpPr>
          <p:nvPr/>
        </p:nvSpPr>
        <p:spPr bwMode="auto">
          <a:xfrm>
            <a:off x="1700213" y="669925"/>
            <a:ext cx="711200" cy="73025"/>
          </a:xfrm>
          <a:prstGeom prst="ellipse">
            <a:avLst/>
          </a:prstGeom>
          <a:solidFill>
            <a:srgbClr val="99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81" name="AutoShape 41"/>
          <p:cNvSpPr>
            <a:spLocks noChangeArrowheads="1"/>
          </p:cNvSpPr>
          <p:nvPr/>
        </p:nvSpPr>
        <p:spPr bwMode="auto">
          <a:xfrm rot="-4912114">
            <a:off x="1354931" y="411957"/>
            <a:ext cx="138113" cy="654050"/>
          </a:xfrm>
          <a:prstGeom prst="pentagon">
            <a:avLst/>
          </a:prstGeom>
          <a:solidFill>
            <a:srgbClr val="9900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80" name="AutoShape 40"/>
          <p:cNvSpPr>
            <a:spLocks noChangeArrowheads="1"/>
          </p:cNvSpPr>
          <p:nvPr/>
        </p:nvSpPr>
        <p:spPr bwMode="auto">
          <a:xfrm rot="4964821">
            <a:off x="2647950" y="412750"/>
            <a:ext cx="139700" cy="654050"/>
          </a:xfrm>
          <a:prstGeom prst="pentagon">
            <a:avLst/>
          </a:prstGeom>
          <a:solidFill>
            <a:srgbClr val="9900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78" name="AutoShape 38"/>
          <p:cNvSpPr>
            <a:spLocks noChangeShapeType="1"/>
          </p:cNvSpPr>
          <p:nvPr/>
        </p:nvSpPr>
        <p:spPr bwMode="auto">
          <a:xfrm>
            <a:off x="2049463" y="812800"/>
            <a:ext cx="0" cy="241300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77" name="AutoShape 37"/>
          <p:cNvSpPr>
            <a:spLocks noChangeShapeType="1"/>
          </p:cNvSpPr>
          <p:nvPr/>
        </p:nvSpPr>
        <p:spPr bwMode="auto">
          <a:xfrm>
            <a:off x="2163763" y="812800"/>
            <a:ext cx="0" cy="234950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76" name="Oval 36"/>
          <p:cNvSpPr>
            <a:spLocks noChangeArrowheads="1"/>
          </p:cNvSpPr>
          <p:nvPr/>
        </p:nvSpPr>
        <p:spPr bwMode="auto">
          <a:xfrm rot="16200000">
            <a:off x="2103438" y="1998663"/>
            <a:ext cx="558800" cy="57150"/>
          </a:xfrm>
          <a:prstGeom prst="ellipse">
            <a:avLst/>
          </a:prstGeom>
          <a:solidFill>
            <a:srgbClr val="99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75" name="Oval 35"/>
          <p:cNvSpPr>
            <a:spLocks noChangeArrowheads="1"/>
          </p:cNvSpPr>
          <p:nvPr/>
        </p:nvSpPr>
        <p:spPr bwMode="auto">
          <a:xfrm rot="16200000">
            <a:off x="1516063" y="1998663"/>
            <a:ext cx="558800" cy="57150"/>
          </a:xfrm>
          <a:prstGeom prst="ellipse">
            <a:avLst/>
          </a:prstGeom>
          <a:solidFill>
            <a:srgbClr val="99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93" name="Rectangle 5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94" name="Rectangle 54"/>
          <p:cNvSpPr>
            <a:spLocks noChangeArrowheads="1"/>
          </p:cNvSpPr>
          <p:nvPr/>
        </p:nvSpPr>
        <p:spPr bwMode="auto">
          <a:xfrm>
            <a:off x="285720" y="42860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val 14"/>
          <p:cNvSpPr>
            <a:spLocks noChangeArrowheads="1"/>
          </p:cNvSpPr>
          <p:nvPr/>
        </p:nvSpPr>
        <p:spPr bwMode="auto">
          <a:xfrm>
            <a:off x="1916113" y="3192463"/>
            <a:ext cx="381000" cy="358775"/>
          </a:xfrm>
          <a:prstGeom prst="ellipse">
            <a:avLst/>
          </a:prstGeom>
          <a:solidFill>
            <a:srgbClr val="99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Oval 2"/>
          <p:cNvSpPr>
            <a:spLocks noChangeArrowheads="1"/>
          </p:cNvSpPr>
          <p:nvPr/>
        </p:nvSpPr>
        <p:spPr bwMode="auto">
          <a:xfrm rot="17942109">
            <a:off x="2829919" y="4965268"/>
            <a:ext cx="411473" cy="45719"/>
          </a:xfrm>
          <a:prstGeom prst="ellipse">
            <a:avLst/>
          </a:prstGeom>
          <a:solidFill>
            <a:srgbClr val="99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Oval 2"/>
          <p:cNvSpPr>
            <a:spLocks noChangeArrowheads="1"/>
          </p:cNvSpPr>
          <p:nvPr/>
        </p:nvSpPr>
        <p:spPr bwMode="auto">
          <a:xfrm rot="17273300" flipV="1">
            <a:off x="2917224" y="4494322"/>
            <a:ext cx="578819" cy="45719"/>
          </a:xfrm>
          <a:prstGeom prst="ellipse">
            <a:avLst/>
          </a:prstGeom>
          <a:solidFill>
            <a:srgbClr val="99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Oval 2"/>
          <p:cNvSpPr>
            <a:spLocks noChangeArrowheads="1"/>
          </p:cNvSpPr>
          <p:nvPr/>
        </p:nvSpPr>
        <p:spPr bwMode="auto">
          <a:xfrm rot="16200000">
            <a:off x="3018681" y="3974207"/>
            <a:ext cx="558800" cy="44450"/>
          </a:xfrm>
          <a:prstGeom prst="ellipse">
            <a:avLst/>
          </a:prstGeom>
          <a:solidFill>
            <a:srgbClr val="99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Oval 2"/>
          <p:cNvSpPr>
            <a:spLocks noChangeArrowheads="1"/>
          </p:cNvSpPr>
          <p:nvPr/>
        </p:nvSpPr>
        <p:spPr bwMode="auto">
          <a:xfrm rot="3520022">
            <a:off x="1072498" y="4737104"/>
            <a:ext cx="558800" cy="44450"/>
          </a:xfrm>
          <a:prstGeom prst="ellipse">
            <a:avLst/>
          </a:prstGeom>
          <a:solidFill>
            <a:srgbClr val="99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Oval 2"/>
          <p:cNvSpPr>
            <a:spLocks noChangeArrowheads="1"/>
          </p:cNvSpPr>
          <p:nvPr/>
        </p:nvSpPr>
        <p:spPr bwMode="auto">
          <a:xfrm rot="4458858">
            <a:off x="861144" y="4185835"/>
            <a:ext cx="558800" cy="44450"/>
          </a:xfrm>
          <a:prstGeom prst="ellipse">
            <a:avLst/>
          </a:prstGeom>
          <a:solidFill>
            <a:srgbClr val="99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286248" y="1142984"/>
            <a:ext cx="435999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1.Ансамбль из 2-х исполнителей.  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Segoe Script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2.Клавишный инструмент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Segoe Script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3.Один из ладов.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 4.Вид искусства.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Segoe Script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5. «Королевский инструмент»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6. Низкий женский голос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Segoe Script" pitchFamily="34" charset="0"/>
              <a:cs typeface="Arial" pitchFamily="34" charset="0"/>
            </a:endParaRPr>
          </a:p>
        </p:txBody>
      </p:sp>
      <p:pic>
        <p:nvPicPr>
          <p:cNvPr id="33" name="Рисунок 32" descr="disney22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500570"/>
            <a:ext cx="1714512" cy="2057414"/>
          </a:xfrm>
          <a:prstGeom prst="rect">
            <a:avLst/>
          </a:prstGeom>
        </p:spPr>
      </p:pic>
      <p:pic>
        <p:nvPicPr>
          <p:cNvPr id="35" name="Рисунок 34" descr="new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928934"/>
            <a:ext cx="3286148" cy="2464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5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5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5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5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5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3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35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3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3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892" grpId="0" animBg="1"/>
      <p:bldP spid="35891" grpId="0" animBg="1"/>
      <p:bldP spid="35890" grpId="0" animBg="1"/>
      <p:bldP spid="35889" grpId="0" animBg="1"/>
      <p:bldP spid="35888" grpId="0" animBg="1"/>
      <p:bldP spid="35871" grpId="0" animBg="1"/>
      <p:bldP spid="35887" grpId="0" animBg="1"/>
      <p:bldP spid="35886" grpId="0" animBg="1"/>
      <p:bldP spid="35885" grpId="0" animBg="1"/>
      <p:bldP spid="35884" grpId="0" animBg="1"/>
      <p:bldP spid="35883" grpId="0" animBg="1"/>
      <p:bldP spid="35867" grpId="0" animBg="1"/>
      <p:bldP spid="35866" grpId="0" animBg="1"/>
      <p:bldP spid="35882" grpId="0" animBg="1"/>
      <p:bldP spid="35881" grpId="0" animBg="1"/>
      <p:bldP spid="35880" grpId="0" animBg="1"/>
      <p:bldP spid="35878" grpId="0" animBg="1"/>
      <p:bldP spid="35877" grpId="0" animBg="1"/>
      <p:bldP spid="35876" grpId="0" animBg="1"/>
      <p:bldP spid="35875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61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                         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                                                          </a:t>
            </a:r>
            <a:r>
              <a:rPr lang="ru-RU" sz="2200" i="1" dirty="0" smtClean="0">
                <a:solidFill>
                  <a:srgbClr val="FF0000"/>
                </a:solidFill>
              </a:rPr>
              <a:t>20</a:t>
            </a:r>
            <a:r>
              <a:rPr lang="ru-RU" sz="1600" b="1" dirty="0" smtClean="0">
                <a:solidFill>
                  <a:srgbClr val="FF0000"/>
                </a:solidFill>
              </a:rPr>
              <a:t>.</a:t>
            </a:r>
            <a:r>
              <a:rPr lang="ru-RU" sz="2400" i="1" dirty="0" smtClean="0">
                <a:solidFill>
                  <a:srgbClr val="FF0000"/>
                </a:solidFill>
                <a:latin typeface="Arial Narrow" pitchFamily="34" charset="0"/>
                <a:cs typeface="AngsanaUPC" pitchFamily="18" charset="-34"/>
              </a:rPr>
              <a:t>Музыкальный телефон.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>
                <a:solidFill>
                  <a:srgbClr val="0066FF"/>
                </a:solidFill>
                <a:latin typeface="Monotype Corsiva" pitchFamily="66" charset="0"/>
              </a:rPr>
              <a:t>Набирая номера. Написанные в центре телефонного диска, вы прочтёте название четырёх песен И.Дунаевского. Каждой цифре соответствуют два различных слога. Ваша задача выбрать нужный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14282" y="1556792"/>
            <a:ext cx="6950006" cy="5161458"/>
            <a:chOff x="214282" y="1556792"/>
            <a:chExt cx="6950006" cy="5161458"/>
          </a:xfrm>
        </p:grpSpPr>
        <p:pic>
          <p:nvPicPr>
            <p:cNvPr id="25" name="Рисунок 24" descr="256.jpe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282" y="4857760"/>
              <a:ext cx="1571636" cy="1605314"/>
            </a:xfrm>
            <a:prstGeom prst="rect">
              <a:avLst/>
            </a:prstGeom>
          </p:spPr>
        </p:pic>
        <p:sp>
          <p:nvSpPr>
            <p:cNvPr id="36866" name="Oval 2" descr="Пробка"/>
            <p:cNvSpPr>
              <a:spLocks noChangeArrowheads="1"/>
            </p:cNvSpPr>
            <p:nvPr/>
          </p:nvSpPr>
          <p:spPr bwMode="auto">
            <a:xfrm>
              <a:off x="1547664" y="1556792"/>
              <a:ext cx="5616624" cy="5161458"/>
            </a:xfrm>
            <a:prstGeom prst="ellipse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1" name="Oval 1" descr="Розовая тисненая бумага"/>
            <p:cNvSpPr>
              <a:spLocks noChangeArrowheads="1"/>
            </p:cNvSpPr>
            <p:nvPr/>
          </p:nvSpPr>
          <p:spPr bwMode="auto">
            <a:xfrm>
              <a:off x="2555776" y="2492896"/>
              <a:ext cx="3528392" cy="3312368"/>
            </a:xfrm>
            <a:prstGeom prst="ellipse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" name="Oval 4" descr="Букет"/>
            <p:cNvSpPr>
              <a:spLocks noChangeArrowheads="1"/>
            </p:cNvSpPr>
            <p:nvPr/>
          </p:nvSpPr>
          <p:spPr bwMode="auto">
            <a:xfrm>
              <a:off x="3059832" y="2924944"/>
              <a:ext cx="2520280" cy="2448272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5" name="AutoShape 5"/>
            <p:cNvSpPr>
              <a:spLocks noChangeArrowheads="1"/>
            </p:cNvSpPr>
            <p:nvPr/>
          </p:nvSpPr>
          <p:spPr bwMode="auto">
            <a:xfrm rot="-2695507">
              <a:off x="6012202" y="5101201"/>
              <a:ext cx="330200" cy="874711"/>
            </a:xfrm>
            <a:prstGeom prst="flowChartExtra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6" name="Rectangle 6"/>
            <p:cNvSpPr>
              <a:spLocks noChangeArrowheads="1"/>
            </p:cNvSpPr>
            <p:nvPr/>
          </p:nvSpPr>
          <p:spPr bwMode="auto">
            <a:xfrm>
              <a:off x="3563888" y="3356992"/>
              <a:ext cx="1350516" cy="300038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    14-70-36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8" name="Rectangle 8"/>
            <p:cNvSpPr>
              <a:spLocks noChangeArrowheads="1"/>
            </p:cNvSpPr>
            <p:nvPr/>
          </p:nvSpPr>
          <p:spPr bwMode="auto">
            <a:xfrm>
              <a:off x="3347864" y="3645024"/>
              <a:ext cx="1872208" cy="300038"/>
            </a:xfrm>
            <a:prstGeom prst="rect">
              <a:avLst/>
            </a:prstGeom>
            <a:solidFill>
              <a:srgbClr val="5B5B5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   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92-54-78-45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3419872" y="3933056"/>
              <a:ext cx="1728192" cy="3000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      42-08-63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>
              <a:off x="3635896" y="4221088"/>
              <a:ext cx="1206500" cy="3000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      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1-97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2" name="Oval 12"/>
            <p:cNvSpPr>
              <a:spLocks noChangeArrowheads="1"/>
            </p:cNvSpPr>
            <p:nvPr/>
          </p:nvSpPr>
          <p:spPr bwMode="auto">
            <a:xfrm>
              <a:off x="5940152" y="4437112"/>
              <a:ext cx="1008112" cy="100811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Calibri" pitchFamily="34" charset="0"/>
                  <a:cs typeface="Arial" pitchFamily="34" charset="0"/>
                </a:rPr>
                <a:t>.</a:t>
              </a: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Calibri" pitchFamily="34" charset="0"/>
                  <a:cs typeface="Arial" pitchFamily="34" charset="0"/>
                </a:rPr>
                <a:t>Марш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000" b="1" dirty="0" smtClean="0">
                  <a:solidFill>
                    <a:srgbClr val="FF6600"/>
                  </a:solidFill>
                  <a:latin typeface="Calibri" pitchFamily="34" charset="0"/>
                  <a:cs typeface="Arial" pitchFamily="34" charset="0"/>
                </a:rPr>
                <a:t>Ш</a:t>
              </a: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Calibri" pitchFamily="34" charset="0"/>
                  <a:cs typeface="Arial" pitchFamily="34" charset="0"/>
                </a:rPr>
                <a:t>коль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3" name="Oval 13"/>
            <p:cNvSpPr>
              <a:spLocks noChangeArrowheads="1"/>
            </p:cNvSpPr>
            <p:nvPr/>
          </p:nvSpPr>
          <p:spPr bwMode="auto">
            <a:xfrm>
              <a:off x="6012160" y="3212976"/>
              <a:ext cx="1080120" cy="1008112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2. </a:t>
              </a: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ня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  </a:t>
              </a: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ти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4" name="Oval 14"/>
            <p:cNvSpPr>
              <a:spLocks noChangeArrowheads="1"/>
            </p:cNvSpPr>
            <p:nvPr/>
          </p:nvSpPr>
          <p:spPr bwMode="auto">
            <a:xfrm>
              <a:off x="5364088" y="2132856"/>
              <a:ext cx="1008112" cy="936104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3. Ре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  </a:t>
              </a: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би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5" name="Oval 15"/>
            <p:cNvSpPr>
              <a:spLocks noChangeArrowheads="1"/>
            </p:cNvSpPr>
            <p:nvPr/>
          </p:nvSpPr>
          <p:spPr bwMode="auto">
            <a:xfrm>
              <a:off x="3923928" y="1556792"/>
              <a:ext cx="1008112" cy="93610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4. </a:t>
              </a: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Ве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lang="ru-RU" b="1" dirty="0" err="1" smtClean="0">
                  <a:solidFill>
                    <a:srgbClr val="FF0000"/>
                  </a:solidFill>
                  <a:latin typeface="Calibri" pitchFamily="34" charset="0"/>
                  <a:cs typeface="Arial" pitchFamily="34" charset="0"/>
                </a:rPr>
                <a:t>Л</a:t>
              </a: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е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6" name="Oval 16"/>
            <p:cNvSpPr>
              <a:spLocks noChangeArrowheads="1"/>
            </p:cNvSpPr>
            <p:nvPr/>
          </p:nvSpPr>
          <p:spPr bwMode="auto">
            <a:xfrm>
              <a:off x="2555776" y="1916832"/>
              <a:ext cx="1008112" cy="93610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00FFFF"/>
                  </a:solidFill>
                  <a:effectLst/>
                  <a:latin typeface="Calibri" pitchFamily="34" charset="0"/>
                  <a:cs typeface="Arial" pitchFamily="34" charset="0"/>
                </a:rPr>
                <a:t>5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00FFFF"/>
                  </a:solidFill>
                  <a:effectLst/>
                  <a:latin typeface="Calibri" pitchFamily="34" charset="0"/>
                  <a:cs typeface="Arial" pitchFamily="34" charset="0"/>
                </a:rPr>
                <a:t>.  О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00FFFF"/>
                  </a:solidFill>
                  <a:effectLst/>
                  <a:latin typeface="Calibri" pitchFamily="34" charset="0"/>
                  <a:cs typeface="Arial" pitchFamily="34" charset="0"/>
                </a:rPr>
                <a:t>   </a:t>
              </a: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rgbClr val="00FFFF"/>
                  </a:solidFill>
                  <a:effectLst/>
                  <a:latin typeface="Calibri" pitchFamily="34" charset="0"/>
                  <a:cs typeface="Arial" pitchFamily="34" charset="0"/>
                </a:rPr>
                <a:t>тре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7" name="Oval 17"/>
            <p:cNvSpPr>
              <a:spLocks noChangeArrowheads="1"/>
            </p:cNvSpPr>
            <p:nvPr/>
          </p:nvSpPr>
          <p:spPr bwMode="auto">
            <a:xfrm>
              <a:off x="1763688" y="2780928"/>
              <a:ext cx="1008112" cy="1008112"/>
            </a:xfrm>
            <a:prstGeom prst="ellipse">
              <a:avLst/>
            </a:prstGeom>
            <a:solidFill>
              <a:srgbClr val="7030A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itchFamily="34" charset="0"/>
                  <a:cs typeface="Arial" pitchFamily="34" charset="0"/>
                </a:rPr>
                <a:t>6.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itchFamily="34" charset="0"/>
                  <a:cs typeface="Arial" pitchFamily="34" charset="0"/>
                </a:rPr>
                <a:t>бят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itchFamily="34" charset="0"/>
                  <a:cs typeface="Arial" pitchFamily="34" charset="0"/>
                </a:rPr>
                <a:t>лу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8" name="Oval 18"/>
            <p:cNvSpPr>
              <a:spLocks noChangeArrowheads="1"/>
            </p:cNvSpPr>
            <p:nvPr/>
          </p:nvSpPr>
          <p:spPr bwMode="auto">
            <a:xfrm>
              <a:off x="1547664" y="3933056"/>
              <a:ext cx="1008112" cy="1008112"/>
            </a:xfrm>
            <a:prstGeom prst="ellipse">
              <a:avLst/>
            </a:prstGeom>
            <a:solidFill>
              <a:srgbClr val="AA004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99FF"/>
                  </a:solidFill>
                  <a:effectLst/>
                  <a:latin typeface="Calibri" pitchFamily="34" charset="0"/>
                  <a:cs typeface="Arial" pitchFamily="34" charset="0"/>
                </a:rPr>
                <a:t>7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FF99FF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FF99FF"/>
                  </a:solidFill>
                  <a:effectLst/>
                  <a:latin typeface="Calibri" pitchFamily="34" charset="0"/>
                  <a:cs typeface="Arial" pitchFamily="34" charset="0"/>
                </a:rPr>
                <a:t>сё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99FF"/>
                  </a:solidFill>
                  <a:effectLst/>
                  <a:latin typeface="Calibri" pitchFamily="34" charset="0"/>
                  <a:cs typeface="Arial" pitchFamily="34" charset="0"/>
                </a:rPr>
                <a:t>вальс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99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9" name="Oval 19"/>
            <p:cNvSpPr>
              <a:spLocks noChangeArrowheads="1"/>
            </p:cNvSpPr>
            <p:nvPr/>
          </p:nvSpPr>
          <p:spPr bwMode="auto">
            <a:xfrm>
              <a:off x="2051720" y="5013176"/>
              <a:ext cx="1080120" cy="936104"/>
            </a:xfrm>
            <a:prstGeom prst="ellipse">
              <a:avLst/>
            </a:prstGeom>
            <a:solidFill>
              <a:srgbClr val="74005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Calibri" pitchFamily="34" charset="0"/>
                  <a:cs typeface="Arial" pitchFamily="34" charset="0"/>
                </a:rPr>
                <a:t>8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Calibri" pitchFamily="34" charset="0"/>
                  <a:cs typeface="Arial" pitchFamily="34" charset="0"/>
                </a:rPr>
                <a:t>.лом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Calibri" pitchFamily="34" charset="0"/>
                  <a:cs typeface="Arial" pitchFamily="34" charset="0"/>
                </a:rPr>
                <a:t>го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0" name="Oval 20"/>
            <p:cNvSpPr>
              <a:spLocks noChangeArrowheads="1"/>
            </p:cNvSpPr>
            <p:nvPr/>
          </p:nvSpPr>
          <p:spPr bwMode="auto">
            <a:xfrm>
              <a:off x="3275856" y="5733256"/>
              <a:ext cx="1080120" cy="93610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9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. 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пес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ный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1" name="Oval 21"/>
            <p:cNvSpPr>
              <a:spLocks noChangeArrowheads="1"/>
            </p:cNvSpPr>
            <p:nvPr/>
          </p:nvSpPr>
          <p:spPr bwMode="auto">
            <a:xfrm>
              <a:off x="4860032" y="5517232"/>
              <a:ext cx="1080120" cy="100811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 0. </a:t>
              </a: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лых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те.     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4" name="Рисунок 23" descr="sce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00892" y="1357298"/>
            <a:ext cx="1928826" cy="1747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 descr="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2609" y="5214950"/>
            <a:ext cx="1821391" cy="11620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688628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  <a:latin typeface="Bookman Old Style" pitchFamily="18" charset="0"/>
              </a:rPr>
              <a:t>           </a:t>
            </a:r>
            <a:r>
              <a:rPr lang="ru-RU" sz="3200" i="1" dirty="0" smtClean="0">
                <a:solidFill>
                  <a:srgbClr val="A50021"/>
                </a:solidFill>
                <a:latin typeface="Bookman Old Style" pitchFamily="18" charset="0"/>
              </a:rPr>
              <a:t>21</a:t>
            </a:r>
            <a:r>
              <a:rPr lang="ru-RU" sz="4000" i="1" dirty="0" smtClean="0">
                <a:solidFill>
                  <a:srgbClr val="A50021"/>
                </a:solidFill>
                <a:latin typeface="Bookman Old Style" pitchFamily="18" charset="0"/>
              </a:rPr>
              <a:t>.</a:t>
            </a:r>
            <a:r>
              <a:rPr lang="ru-RU" sz="3600" i="1" dirty="0" smtClean="0">
                <a:solidFill>
                  <a:srgbClr val="C00000"/>
                </a:solidFill>
                <a:latin typeface="Bookman Old Style" pitchFamily="18" charset="0"/>
              </a:rPr>
              <a:t>Белое  и чёрное.</a:t>
            </a:r>
            <a:endParaRPr lang="ru-RU" sz="4000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80728"/>
            <a:ext cx="8064896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Читая буквы, соответствующие белым, а затем – чёрным клавишам, вы узнаете высказывание Э.Грига об истоках его творчества.</a:t>
            </a:r>
            <a:endParaRPr lang="ru-RU" sz="1100" dirty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-171400"/>
            <a:ext cx="8640960" cy="7047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100" dirty="0" smtClean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100" dirty="0" smtClean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100" dirty="0" smtClean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100" dirty="0" smtClean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100" dirty="0" smtClean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100" dirty="0" smtClean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100" dirty="0" smtClean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100" dirty="0" smtClean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100" dirty="0" smtClean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100" dirty="0" smtClean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100" dirty="0" smtClean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100" dirty="0" smtClean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dirty="0" smtClean="0"/>
              <a:t/>
            </a:r>
            <a:br>
              <a:rPr lang="ru-RU" dirty="0" smtClean="0"/>
            </a:br>
            <a:endParaRPr lang="ru-RU" sz="1100" dirty="0" smtClean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100" dirty="0" smtClean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100" dirty="0" smtClean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100" dirty="0" smtClean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100" dirty="0" smtClean="0">
              <a:latin typeface="Calibri"/>
              <a:ea typeface="Calibri"/>
              <a:cs typeface="Times New Roman"/>
            </a:endParaRPr>
          </a:p>
          <a:p>
            <a:pPr marL="71755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100" dirty="0" smtClean="0">
              <a:latin typeface="Calibri"/>
              <a:ea typeface="Calibri"/>
              <a:cs typeface="Times New Roman"/>
            </a:endParaRPr>
          </a:p>
          <a:p>
            <a:pPr marL="71755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Я         П        О            Ч          Е            Р           П         Н          У          Л      Б</a:t>
            </a:r>
            <a:endParaRPr lang="ru-RU" dirty="0" smtClean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71755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   Н           Ы                      Х           Н          А                       П               Е          </a:t>
            </a:r>
            <a:endParaRPr lang="ru-RU" dirty="0" smtClean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71755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О         Г          А             Т        Ы          Е            С         О           К           Р      О</a:t>
            </a:r>
            <a:endParaRPr lang="ru-RU" dirty="0" smtClean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71755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 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           А                       Х           М          О                      Е                Й          </a:t>
            </a:r>
            <a:endParaRPr lang="ru-RU" dirty="0" smtClean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71755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В          И         Щ           А       В            Н           А         Р           О          Д        Н</a:t>
            </a:r>
            <a:endParaRPr lang="ru-RU" dirty="0" smtClean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71755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  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Р          О                        Д          И           Н                      Ы</a:t>
            </a:r>
            <a:endParaRPr lang="ru-RU" dirty="0" smtClean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71755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357158" y="1643050"/>
            <a:ext cx="8279904" cy="2928958"/>
            <a:chOff x="0" y="1916832"/>
            <a:chExt cx="8279904" cy="236653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55576" y="1916832"/>
              <a:ext cx="792088" cy="23545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0" y="1916832"/>
              <a:ext cx="755576" cy="23545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571604" y="1928802"/>
              <a:ext cx="755576" cy="23545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7524328" y="1916832"/>
              <a:ext cx="755576" cy="23545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804248" y="1916832"/>
              <a:ext cx="755576" cy="23545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084168" y="1916832"/>
              <a:ext cx="755576" cy="23545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286380" y="1928802"/>
              <a:ext cx="857256" cy="23545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643438" y="1928802"/>
              <a:ext cx="755576" cy="23545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857620" y="1928802"/>
              <a:ext cx="755576" cy="23545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071802" y="1928802"/>
              <a:ext cx="755576" cy="23545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357422" y="1928802"/>
              <a:ext cx="755576" cy="23545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28596" y="1928802"/>
              <a:ext cx="755576" cy="157163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259632" y="1916832"/>
              <a:ext cx="755576" cy="158360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563888" y="1916832"/>
              <a:ext cx="755576" cy="151216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2714612" y="1928802"/>
              <a:ext cx="755576" cy="150019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786446" y="1928802"/>
              <a:ext cx="755576" cy="150019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429124" y="1928802"/>
              <a:ext cx="755576" cy="150019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643702" y="1928802"/>
              <a:ext cx="755576" cy="150019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Рисунок 1" descr="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936104" cy="936104"/>
          </a:xfrm>
          <a:prstGeom prst="rect">
            <a:avLst/>
          </a:prstGeom>
          <a:noFill/>
        </p:spPr>
      </p:pic>
      <p:pic>
        <p:nvPicPr>
          <p:cNvPr id="54289" name="Рисунок 262" descr="фагот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404664"/>
            <a:ext cx="1043608" cy="1739347"/>
          </a:xfrm>
          <a:prstGeom prst="rect">
            <a:avLst/>
          </a:prstGeom>
          <a:noFill/>
        </p:spPr>
      </p:pic>
      <p:pic>
        <p:nvPicPr>
          <p:cNvPr id="86" name="Рисунок 85" descr="ey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142852"/>
            <a:ext cx="1285884" cy="16430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4401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> </a:t>
            </a:r>
            <a:r>
              <a:rPr lang="ru-RU" sz="2200" b="1" dirty="0" smtClean="0">
                <a:solidFill>
                  <a:srgbClr val="FF3399"/>
                </a:solidFill>
              </a:rPr>
              <a:t>22. </a:t>
            </a:r>
            <a:r>
              <a:rPr lang="ru-RU" sz="2700" b="1" dirty="0" smtClean="0">
                <a:solidFill>
                  <a:srgbClr val="FF3399"/>
                </a:solidFill>
              </a:rPr>
              <a:t>Кроссворд    «</a:t>
            </a:r>
            <a:r>
              <a:rPr lang="ru-RU" sz="2700" b="1" dirty="0">
                <a:solidFill>
                  <a:srgbClr val="FF3399"/>
                </a:solidFill>
              </a:rPr>
              <a:t>Мозаика 5 букв»  </a:t>
            </a:r>
            <a:r>
              <a:rPr lang="ru-RU" sz="2700" b="1" dirty="0" smtClean="0">
                <a:solidFill>
                  <a:srgbClr val="FF3399"/>
                </a:solidFill>
              </a:rPr>
              <a:t/>
            </a:r>
            <a:br>
              <a:rPr lang="ru-RU" sz="2700" b="1" dirty="0" smtClean="0">
                <a:solidFill>
                  <a:srgbClr val="FF3399"/>
                </a:solidFill>
              </a:rPr>
            </a:b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Ответы 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в картинках..</a:t>
            </a:r>
            <a:r>
              <a:rPr lang="ru-RU" sz="4000" i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i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395536" y="836712"/>
            <a:ext cx="4320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1.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0" y="74711"/>
            <a:ext cx="3193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9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4293" name="Rectangle 21"/>
          <p:cNvSpPr>
            <a:spLocks noChangeArrowheads="1"/>
          </p:cNvSpPr>
          <p:nvPr/>
        </p:nvSpPr>
        <p:spPr bwMode="auto">
          <a:xfrm>
            <a:off x="71438" y="531911"/>
            <a:ext cx="1620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95" name="Rectangle 23"/>
          <p:cNvSpPr>
            <a:spLocks noChangeArrowheads="1"/>
          </p:cNvSpPr>
          <p:nvPr/>
        </p:nvSpPr>
        <p:spPr bwMode="auto">
          <a:xfrm>
            <a:off x="2123728" y="90872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7881450" y="548680"/>
            <a:ext cx="506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8.                   </a:t>
            </a:r>
            <a:endParaRPr lang="ru-RU" sz="2400" dirty="0"/>
          </a:p>
        </p:txBody>
      </p:sp>
      <p:grpSp>
        <p:nvGrpSpPr>
          <p:cNvPr id="88" name="Группа 87"/>
          <p:cNvGrpSpPr/>
          <p:nvPr/>
        </p:nvGrpSpPr>
        <p:grpSpPr>
          <a:xfrm>
            <a:off x="179512" y="1124743"/>
            <a:ext cx="9264526" cy="5534191"/>
            <a:chOff x="179512" y="1124743"/>
            <a:chExt cx="9264526" cy="5534191"/>
          </a:xfrm>
        </p:grpSpPr>
        <p:pic>
          <p:nvPicPr>
            <p:cNvPr id="54290" name="Рисунок 260" descr="зурна.jpe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47864" y="1412776"/>
              <a:ext cx="1391155" cy="936104"/>
            </a:xfrm>
            <a:prstGeom prst="rect">
              <a:avLst/>
            </a:prstGeom>
            <a:noFill/>
          </p:spPr>
        </p:pic>
        <p:pic>
          <p:nvPicPr>
            <p:cNvPr id="54282" name="Рисунок 19" descr="труба.jpe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9512" y="2132856"/>
              <a:ext cx="1249238" cy="720080"/>
            </a:xfrm>
            <a:prstGeom prst="rect">
              <a:avLst/>
            </a:prstGeom>
            <a:noFill/>
          </p:spPr>
        </p:pic>
        <p:pic>
          <p:nvPicPr>
            <p:cNvPr id="54280" name="Рисунок 257" descr="домра.jpe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7544" y="3573016"/>
              <a:ext cx="864096" cy="1758511"/>
            </a:xfrm>
            <a:prstGeom prst="rect">
              <a:avLst/>
            </a:prstGeom>
            <a:noFill/>
          </p:spPr>
        </p:pic>
        <p:pic>
          <p:nvPicPr>
            <p:cNvPr id="54281" name="Рисунок 41" descr="комуз.jpe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12160" y="4653136"/>
              <a:ext cx="1146985" cy="1713731"/>
            </a:xfrm>
            <a:prstGeom prst="rect">
              <a:avLst/>
            </a:prstGeom>
            <a:noFill/>
          </p:spPr>
        </p:pic>
        <p:pic>
          <p:nvPicPr>
            <p:cNvPr id="54273" name="Рисунок 8" descr="гусли.jpe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884368" y="3429000"/>
              <a:ext cx="1076325" cy="1338064"/>
            </a:xfrm>
            <a:prstGeom prst="rect">
              <a:avLst/>
            </a:prstGeom>
            <a:noFill/>
          </p:spPr>
        </p:pic>
        <p:pic>
          <p:nvPicPr>
            <p:cNvPr id="54291" name="Рисунок 258" descr="1234.jpe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436096" y="1124743"/>
              <a:ext cx="1008112" cy="775471"/>
            </a:xfrm>
            <a:prstGeom prst="rect">
              <a:avLst/>
            </a:prstGeom>
            <a:noFill/>
          </p:spPr>
        </p:pic>
        <p:sp>
          <p:nvSpPr>
            <p:cNvPr id="9" name="Шестиугольник 8"/>
            <p:cNvSpPr/>
            <p:nvPr/>
          </p:nvSpPr>
          <p:spPr>
            <a:xfrm>
              <a:off x="5364088" y="2420888"/>
              <a:ext cx="648072" cy="576064"/>
            </a:xfrm>
            <a:prstGeom prst="hexagon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</a:rPr>
                <a:t>7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Шестиугольник 12"/>
            <p:cNvSpPr/>
            <p:nvPr/>
          </p:nvSpPr>
          <p:spPr>
            <a:xfrm>
              <a:off x="1475656" y="1268760"/>
              <a:ext cx="648072" cy="576064"/>
            </a:xfrm>
            <a:prstGeom prst="hexagon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1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Шестиугольник 13"/>
            <p:cNvSpPr/>
            <p:nvPr/>
          </p:nvSpPr>
          <p:spPr>
            <a:xfrm>
              <a:off x="4716016" y="2996952"/>
              <a:ext cx="648072" cy="576064"/>
            </a:xfrm>
            <a:prstGeom prst="hexagon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Шестиугольник 14"/>
            <p:cNvSpPr/>
            <p:nvPr/>
          </p:nvSpPr>
          <p:spPr>
            <a:xfrm>
              <a:off x="4067944" y="2996952"/>
              <a:ext cx="648072" cy="576064"/>
            </a:xfrm>
            <a:prstGeom prst="hexagon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</a:rPr>
                <a:t>5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Шестиугольник 15"/>
            <p:cNvSpPr/>
            <p:nvPr/>
          </p:nvSpPr>
          <p:spPr>
            <a:xfrm>
              <a:off x="2123728" y="1268760"/>
              <a:ext cx="648072" cy="576064"/>
            </a:xfrm>
            <a:prstGeom prst="hexagon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</a:rPr>
                <a:t>2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Шестиугольник 16"/>
            <p:cNvSpPr/>
            <p:nvPr/>
          </p:nvSpPr>
          <p:spPr>
            <a:xfrm>
              <a:off x="2771800" y="2420888"/>
              <a:ext cx="648072" cy="576064"/>
            </a:xfrm>
            <a:prstGeom prst="hexag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</a:rPr>
                <a:t>3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Шестиугольник 17"/>
            <p:cNvSpPr/>
            <p:nvPr/>
          </p:nvSpPr>
          <p:spPr>
            <a:xfrm>
              <a:off x="4716016" y="1844824"/>
              <a:ext cx="648072" cy="576064"/>
            </a:xfrm>
            <a:prstGeom prst="hexagon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</a:rPr>
                <a:t>6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Шестиугольник 18"/>
            <p:cNvSpPr/>
            <p:nvPr/>
          </p:nvSpPr>
          <p:spPr>
            <a:xfrm>
              <a:off x="1475656" y="1844824"/>
              <a:ext cx="648072" cy="576064"/>
            </a:xfrm>
            <a:prstGeom prst="hexagon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Шестиугольник 19"/>
            <p:cNvSpPr/>
            <p:nvPr/>
          </p:nvSpPr>
          <p:spPr>
            <a:xfrm>
              <a:off x="4716016" y="2420888"/>
              <a:ext cx="648072" cy="576064"/>
            </a:xfrm>
            <a:prstGeom prst="hexagon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Шестиугольник 20"/>
            <p:cNvSpPr/>
            <p:nvPr/>
          </p:nvSpPr>
          <p:spPr>
            <a:xfrm>
              <a:off x="6012160" y="1844824"/>
              <a:ext cx="648072" cy="576064"/>
            </a:xfrm>
            <a:prstGeom prst="hexagon">
              <a:avLst/>
            </a:prstGeom>
            <a:solidFill>
              <a:srgbClr val="99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</a:rPr>
                <a:t>8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Шестиугольник 21"/>
            <p:cNvSpPr/>
            <p:nvPr/>
          </p:nvSpPr>
          <p:spPr>
            <a:xfrm>
              <a:off x="3419872" y="2420888"/>
              <a:ext cx="648072" cy="576064"/>
            </a:xfrm>
            <a:prstGeom prst="hexagon">
              <a:avLst/>
            </a:prstGeom>
            <a:solidFill>
              <a:srgbClr val="FA231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</a:rPr>
                <a:t>4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Шестиугольник 22"/>
            <p:cNvSpPr/>
            <p:nvPr/>
          </p:nvSpPr>
          <p:spPr>
            <a:xfrm>
              <a:off x="1475656" y="3573016"/>
              <a:ext cx="648072" cy="576064"/>
            </a:xfrm>
            <a:prstGeom prst="hexagon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Шестиугольник 23"/>
            <p:cNvSpPr/>
            <p:nvPr/>
          </p:nvSpPr>
          <p:spPr>
            <a:xfrm>
              <a:off x="1475656" y="2996952"/>
              <a:ext cx="648072" cy="576064"/>
            </a:xfrm>
            <a:prstGeom prst="hexagon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Шестиугольник 24"/>
            <p:cNvSpPr/>
            <p:nvPr/>
          </p:nvSpPr>
          <p:spPr>
            <a:xfrm>
              <a:off x="1475656" y="2420888"/>
              <a:ext cx="648072" cy="576064"/>
            </a:xfrm>
            <a:prstGeom prst="hexagon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Шестиугольник 25"/>
            <p:cNvSpPr/>
            <p:nvPr/>
          </p:nvSpPr>
          <p:spPr>
            <a:xfrm>
              <a:off x="2123728" y="3573016"/>
              <a:ext cx="648072" cy="576064"/>
            </a:xfrm>
            <a:prstGeom prst="hexagon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Шестиугольник 26"/>
            <p:cNvSpPr/>
            <p:nvPr/>
          </p:nvSpPr>
          <p:spPr>
            <a:xfrm>
              <a:off x="2123728" y="2996952"/>
              <a:ext cx="648072" cy="576064"/>
            </a:xfrm>
            <a:prstGeom prst="hexagon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Шестиугольник 27"/>
            <p:cNvSpPr/>
            <p:nvPr/>
          </p:nvSpPr>
          <p:spPr>
            <a:xfrm>
              <a:off x="2123728" y="2420888"/>
              <a:ext cx="648072" cy="576064"/>
            </a:xfrm>
            <a:prstGeom prst="hexagon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Шестиугольник 28"/>
            <p:cNvSpPr/>
            <p:nvPr/>
          </p:nvSpPr>
          <p:spPr>
            <a:xfrm>
              <a:off x="2123728" y="1844824"/>
              <a:ext cx="648072" cy="576064"/>
            </a:xfrm>
            <a:prstGeom prst="hexagon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Шестиугольник 29"/>
            <p:cNvSpPr/>
            <p:nvPr/>
          </p:nvSpPr>
          <p:spPr>
            <a:xfrm>
              <a:off x="2771800" y="4725144"/>
              <a:ext cx="648072" cy="576064"/>
            </a:xfrm>
            <a:prstGeom prst="hexag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Шестиугольник 30"/>
            <p:cNvSpPr/>
            <p:nvPr/>
          </p:nvSpPr>
          <p:spPr>
            <a:xfrm>
              <a:off x="2771800" y="4149080"/>
              <a:ext cx="648072" cy="576064"/>
            </a:xfrm>
            <a:prstGeom prst="hexag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Шестиугольник 31"/>
            <p:cNvSpPr/>
            <p:nvPr/>
          </p:nvSpPr>
          <p:spPr>
            <a:xfrm>
              <a:off x="2771800" y="3573016"/>
              <a:ext cx="648072" cy="576064"/>
            </a:xfrm>
            <a:prstGeom prst="hexag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Шестиугольник 32"/>
            <p:cNvSpPr/>
            <p:nvPr/>
          </p:nvSpPr>
          <p:spPr>
            <a:xfrm>
              <a:off x="2771800" y="2996952"/>
              <a:ext cx="648072" cy="576064"/>
            </a:xfrm>
            <a:prstGeom prst="hexag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Шестиугольник 33"/>
            <p:cNvSpPr/>
            <p:nvPr/>
          </p:nvSpPr>
          <p:spPr>
            <a:xfrm>
              <a:off x="3419872" y="4725144"/>
              <a:ext cx="648072" cy="576064"/>
            </a:xfrm>
            <a:prstGeom prst="hexagon">
              <a:avLst/>
            </a:prstGeom>
            <a:solidFill>
              <a:srgbClr val="FA231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Шестиугольник 34"/>
            <p:cNvSpPr/>
            <p:nvPr/>
          </p:nvSpPr>
          <p:spPr>
            <a:xfrm>
              <a:off x="3419872" y="4149080"/>
              <a:ext cx="648072" cy="576064"/>
            </a:xfrm>
            <a:prstGeom prst="hexagon">
              <a:avLst/>
            </a:prstGeom>
            <a:solidFill>
              <a:srgbClr val="FA231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Шестиугольник 35"/>
            <p:cNvSpPr/>
            <p:nvPr/>
          </p:nvSpPr>
          <p:spPr>
            <a:xfrm>
              <a:off x="3419872" y="3573016"/>
              <a:ext cx="648072" cy="576064"/>
            </a:xfrm>
            <a:prstGeom prst="hexagon">
              <a:avLst/>
            </a:prstGeom>
            <a:solidFill>
              <a:srgbClr val="FA231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Шестиугольник 36"/>
            <p:cNvSpPr/>
            <p:nvPr/>
          </p:nvSpPr>
          <p:spPr>
            <a:xfrm>
              <a:off x="3419872" y="2996952"/>
              <a:ext cx="648072" cy="576064"/>
            </a:xfrm>
            <a:prstGeom prst="hexagon">
              <a:avLst/>
            </a:prstGeom>
            <a:solidFill>
              <a:srgbClr val="FA231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Шестиугольник 37"/>
            <p:cNvSpPr/>
            <p:nvPr/>
          </p:nvSpPr>
          <p:spPr>
            <a:xfrm>
              <a:off x="4067944" y="5301208"/>
              <a:ext cx="648072" cy="576064"/>
            </a:xfrm>
            <a:prstGeom prst="hexagon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2.</a:t>
              </a:r>
              <a:endParaRPr lang="ru-RU" dirty="0"/>
            </a:p>
          </p:txBody>
        </p:sp>
        <p:sp>
          <p:nvSpPr>
            <p:cNvPr id="39" name="Шестиугольник 38"/>
            <p:cNvSpPr/>
            <p:nvPr/>
          </p:nvSpPr>
          <p:spPr>
            <a:xfrm>
              <a:off x="4067944" y="4725144"/>
              <a:ext cx="648072" cy="576064"/>
            </a:xfrm>
            <a:prstGeom prst="hexagon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Шестиугольник 39"/>
            <p:cNvSpPr/>
            <p:nvPr/>
          </p:nvSpPr>
          <p:spPr>
            <a:xfrm>
              <a:off x="4067944" y="4149080"/>
              <a:ext cx="648072" cy="576064"/>
            </a:xfrm>
            <a:prstGeom prst="hexagon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Шестиугольник 40"/>
            <p:cNvSpPr/>
            <p:nvPr/>
          </p:nvSpPr>
          <p:spPr>
            <a:xfrm>
              <a:off x="4067944" y="3573016"/>
              <a:ext cx="648072" cy="576064"/>
            </a:xfrm>
            <a:prstGeom prst="hexagon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Шестиугольник 41"/>
            <p:cNvSpPr/>
            <p:nvPr/>
          </p:nvSpPr>
          <p:spPr>
            <a:xfrm>
              <a:off x="4716016" y="4725144"/>
              <a:ext cx="648072" cy="576064"/>
            </a:xfrm>
            <a:prstGeom prst="hexagon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Шестиугольник 42"/>
            <p:cNvSpPr/>
            <p:nvPr/>
          </p:nvSpPr>
          <p:spPr>
            <a:xfrm>
              <a:off x="4716016" y="4149080"/>
              <a:ext cx="648072" cy="576064"/>
            </a:xfrm>
            <a:prstGeom prst="hexagon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Шестиугольник 43"/>
            <p:cNvSpPr/>
            <p:nvPr/>
          </p:nvSpPr>
          <p:spPr>
            <a:xfrm>
              <a:off x="4716016" y="3573016"/>
              <a:ext cx="648072" cy="576064"/>
            </a:xfrm>
            <a:prstGeom prst="hexagon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Шестиугольник 44"/>
            <p:cNvSpPr/>
            <p:nvPr/>
          </p:nvSpPr>
          <p:spPr>
            <a:xfrm>
              <a:off x="5364088" y="4725144"/>
              <a:ext cx="648072" cy="576064"/>
            </a:xfrm>
            <a:prstGeom prst="hexagon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Шестиугольник 45"/>
            <p:cNvSpPr/>
            <p:nvPr/>
          </p:nvSpPr>
          <p:spPr>
            <a:xfrm>
              <a:off x="5364088" y="4149080"/>
              <a:ext cx="648072" cy="576064"/>
            </a:xfrm>
            <a:prstGeom prst="hexagon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Шестиугольник 46"/>
            <p:cNvSpPr/>
            <p:nvPr/>
          </p:nvSpPr>
          <p:spPr>
            <a:xfrm>
              <a:off x="5364088" y="3573016"/>
              <a:ext cx="648072" cy="576064"/>
            </a:xfrm>
            <a:prstGeom prst="hexagon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Шестиугольник 47"/>
            <p:cNvSpPr/>
            <p:nvPr/>
          </p:nvSpPr>
          <p:spPr>
            <a:xfrm>
              <a:off x="5364088" y="2996952"/>
              <a:ext cx="648072" cy="576064"/>
            </a:xfrm>
            <a:prstGeom prst="hexagon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Шестиугольник 48"/>
            <p:cNvSpPr/>
            <p:nvPr/>
          </p:nvSpPr>
          <p:spPr>
            <a:xfrm>
              <a:off x="6012160" y="4149080"/>
              <a:ext cx="648072" cy="576064"/>
            </a:xfrm>
            <a:prstGeom prst="hexagon">
              <a:avLst/>
            </a:prstGeom>
            <a:solidFill>
              <a:srgbClr val="99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Шестиугольник 49"/>
            <p:cNvSpPr/>
            <p:nvPr/>
          </p:nvSpPr>
          <p:spPr>
            <a:xfrm>
              <a:off x="6012160" y="3573016"/>
              <a:ext cx="648072" cy="576064"/>
            </a:xfrm>
            <a:prstGeom prst="hexagon">
              <a:avLst/>
            </a:prstGeom>
            <a:solidFill>
              <a:srgbClr val="99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Шестиугольник 50"/>
            <p:cNvSpPr/>
            <p:nvPr/>
          </p:nvSpPr>
          <p:spPr>
            <a:xfrm>
              <a:off x="6012160" y="2996952"/>
              <a:ext cx="648072" cy="576064"/>
            </a:xfrm>
            <a:prstGeom prst="hexagon">
              <a:avLst/>
            </a:prstGeom>
            <a:solidFill>
              <a:srgbClr val="99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Шестиугольник 51"/>
            <p:cNvSpPr/>
            <p:nvPr/>
          </p:nvSpPr>
          <p:spPr>
            <a:xfrm>
              <a:off x="6012160" y="2420888"/>
              <a:ext cx="648072" cy="576064"/>
            </a:xfrm>
            <a:prstGeom prst="hexagon">
              <a:avLst/>
            </a:prstGeom>
            <a:solidFill>
              <a:srgbClr val="99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Шестиугольник 52"/>
            <p:cNvSpPr/>
            <p:nvPr/>
          </p:nvSpPr>
          <p:spPr>
            <a:xfrm>
              <a:off x="6660232" y="4149080"/>
              <a:ext cx="648072" cy="576064"/>
            </a:xfrm>
            <a:prstGeom prst="hexagon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Шестиугольник 53"/>
            <p:cNvSpPr/>
            <p:nvPr/>
          </p:nvSpPr>
          <p:spPr>
            <a:xfrm>
              <a:off x="6660232" y="2996952"/>
              <a:ext cx="648072" cy="576064"/>
            </a:xfrm>
            <a:prstGeom prst="hexagon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Шестиугольник 54"/>
            <p:cNvSpPr/>
            <p:nvPr/>
          </p:nvSpPr>
          <p:spPr>
            <a:xfrm>
              <a:off x="6660232" y="2420888"/>
              <a:ext cx="648072" cy="576064"/>
            </a:xfrm>
            <a:prstGeom prst="hexagon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Шестиугольник 55"/>
            <p:cNvSpPr/>
            <p:nvPr/>
          </p:nvSpPr>
          <p:spPr>
            <a:xfrm>
              <a:off x="6660232" y="1844824"/>
              <a:ext cx="648072" cy="576064"/>
            </a:xfrm>
            <a:prstGeom prst="hexagon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9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57" name="Шестиугольник 56"/>
            <p:cNvSpPr/>
            <p:nvPr/>
          </p:nvSpPr>
          <p:spPr>
            <a:xfrm>
              <a:off x="6660232" y="3573016"/>
              <a:ext cx="648072" cy="576064"/>
            </a:xfrm>
            <a:prstGeom prst="hexagon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Шестиугольник 57"/>
            <p:cNvSpPr/>
            <p:nvPr/>
          </p:nvSpPr>
          <p:spPr>
            <a:xfrm>
              <a:off x="7308304" y="3573016"/>
              <a:ext cx="648072" cy="576064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Шестиугольник 58"/>
            <p:cNvSpPr/>
            <p:nvPr/>
          </p:nvSpPr>
          <p:spPr>
            <a:xfrm>
              <a:off x="7308304" y="2996952"/>
              <a:ext cx="648072" cy="576064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Шестиугольник 59"/>
            <p:cNvSpPr/>
            <p:nvPr/>
          </p:nvSpPr>
          <p:spPr>
            <a:xfrm>
              <a:off x="7308304" y="2420888"/>
              <a:ext cx="648072" cy="576064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Шестиугольник 60"/>
            <p:cNvSpPr/>
            <p:nvPr/>
          </p:nvSpPr>
          <p:spPr>
            <a:xfrm>
              <a:off x="7308304" y="1268760"/>
              <a:ext cx="648072" cy="576064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</a:rPr>
                <a:t>10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62" name="Шестиугольник 61"/>
            <p:cNvSpPr/>
            <p:nvPr/>
          </p:nvSpPr>
          <p:spPr>
            <a:xfrm>
              <a:off x="7308304" y="1844824"/>
              <a:ext cx="648072" cy="576064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274" name="Рисунок 7" descr="орган.jpe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524328" y="5517232"/>
              <a:ext cx="1080120" cy="1013114"/>
            </a:xfrm>
            <a:prstGeom prst="rect">
              <a:avLst/>
            </a:prstGeom>
            <a:noFill/>
          </p:spPr>
        </p:pic>
        <p:sp>
          <p:nvSpPr>
            <p:cNvPr id="54279" name="Rectangle 7"/>
            <p:cNvSpPr>
              <a:spLocks noChangeArrowheads="1"/>
            </p:cNvSpPr>
            <p:nvPr/>
          </p:nvSpPr>
          <p:spPr bwMode="auto">
            <a:xfrm>
              <a:off x="7380312" y="4437112"/>
              <a:ext cx="3577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srgbClr val="00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3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5436096" y="5589240"/>
              <a:ext cx="22955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 smtClean="0">
                  <a:solidFill>
                    <a:srgbClr val="00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endParaRPr lang="ru-RU" dirty="0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7020272" y="5517232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2.</a:t>
              </a:r>
              <a:endParaRPr lang="ru-RU" dirty="0"/>
            </a:p>
          </p:txBody>
        </p:sp>
        <p:pic>
          <p:nvPicPr>
            <p:cNvPr id="54283" name="Рисунок 14" descr="дутар.jpe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928794" y="4572008"/>
              <a:ext cx="778807" cy="1889329"/>
            </a:xfrm>
            <a:prstGeom prst="rect">
              <a:avLst/>
            </a:prstGeom>
            <a:noFill/>
          </p:spPr>
        </p:pic>
        <p:sp>
          <p:nvSpPr>
            <p:cNvPr id="54285" name="Rectangle 13"/>
            <p:cNvSpPr>
              <a:spLocks noChangeArrowheads="1"/>
            </p:cNvSpPr>
            <p:nvPr/>
          </p:nvSpPr>
          <p:spPr bwMode="auto">
            <a:xfrm>
              <a:off x="300038" y="1748909"/>
              <a:ext cx="1847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286" name="Rectangle 14"/>
            <p:cNvSpPr>
              <a:spLocks noChangeArrowheads="1"/>
            </p:cNvSpPr>
            <p:nvPr/>
          </p:nvSpPr>
          <p:spPr bwMode="auto">
            <a:xfrm>
              <a:off x="300038" y="2682359"/>
              <a:ext cx="1847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287" name="Rectangle 15"/>
            <p:cNvSpPr>
              <a:spLocks noChangeArrowheads="1"/>
            </p:cNvSpPr>
            <p:nvPr/>
          </p:nvSpPr>
          <p:spPr bwMode="auto">
            <a:xfrm>
              <a:off x="251520" y="1772816"/>
              <a:ext cx="4603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ru-RU" b="1" dirty="0" smtClean="0">
                  <a:solidFill>
                    <a:srgbClr val="00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5.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288" name="Rectangle 16"/>
            <p:cNvSpPr>
              <a:spLocks noChangeArrowheads="1"/>
            </p:cNvSpPr>
            <p:nvPr/>
          </p:nvSpPr>
          <p:spPr bwMode="auto">
            <a:xfrm>
              <a:off x="300038" y="586740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1571604" y="4437112"/>
              <a:ext cx="35719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rgbClr val="00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4.</a:t>
              </a:r>
              <a:endParaRPr lang="ru-RU" sz="2000" dirty="0"/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5796136" y="5324932"/>
              <a:ext cx="85076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200" b="1" dirty="0" smtClean="0">
                  <a:solidFill>
                    <a:srgbClr val="00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6.</a:t>
              </a:r>
              <a:endParaRPr lang="ru-RU" dirty="0"/>
            </a:p>
          </p:txBody>
        </p:sp>
        <p:sp>
          <p:nvSpPr>
            <p:cNvPr id="85" name="Прямоугольник 84"/>
            <p:cNvSpPr/>
            <p:nvPr/>
          </p:nvSpPr>
          <p:spPr>
            <a:xfrm rot="10800000" flipV="1">
              <a:off x="361283" y="4098867"/>
              <a:ext cx="39132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7</a:t>
              </a:r>
              <a:endParaRPr lang="ru-RU" sz="2400" dirty="0"/>
            </a:p>
          </p:txBody>
        </p:sp>
        <p:sp>
          <p:nvSpPr>
            <p:cNvPr id="54294" name="Rectangle 22"/>
            <p:cNvSpPr>
              <a:spLocks noChangeArrowheads="1"/>
            </p:cNvSpPr>
            <p:nvPr/>
          </p:nvSpPr>
          <p:spPr bwMode="auto">
            <a:xfrm>
              <a:off x="467544" y="2063551"/>
              <a:ext cx="99257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                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5037599" y="1181199"/>
              <a:ext cx="3898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00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10</a:t>
              </a:r>
              <a:endPara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3131840" y="1412776"/>
              <a:ext cx="4320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solidFill>
                    <a:srgbClr val="00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                 </a:t>
              </a:r>
              <a:r>
                <a:rPr lang="ru-RU" b="1" dirty="0" smtClean="0">
                  <a:solidFill>
                    <a:srgbClr val="00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9.</a:t>
              </a:r>
              <a:endPara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7" name="Рисунок 86" descr="1.jpe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4282" y="5429264"/>
              <a:ext cx="1000132" cy="122967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9" presetClass="entr" presetSubtype="0" ac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4276" grpId="0"/>
      <p:bldP spid="54278" grpId="0"/>
      <p:bldP spid="54284" grpId="0"/>
      <p:bldP spid="54292" grpId="0"/>
      <p:bldP spid="54293" grpId="0"/>
      <p:bldP spid="54295" grpId="0"/>
      <p:bldP spid="9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Рисунок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85728"/>
            <a:ext cx="932714" cy="1204756"/>
          </a:xfrm>
          <a:prstGeom prst="rect">
            <a:avLst/>
          </a:prstGeom>
          <a:solidFill>
            <a:srgbClr val="E40059"/>
          </a:solidFill>
        </p:spPr>
      </p:pic>
      <p:pic>
        <p:nvPicPr>
          <p:cNvPr id="14" name="Рисунок 13" descr="e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3286124"/>
            <a:ext cx="1999393" cy="12144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C000"/>
                </a:solidFill>
                <a:latin typeface="Bookman Old Style" pitchFamily="18" charset="0"/>
              </a:rPr>
              <a:t>   </a:t>
            </a:r>
            <a:r>
              <a:rPr lang="ru-RU" sz="2800" b="1" dirty="0" smtClean="0">
                <a:solidFill>
                  <a:srgbClr val="FFC000"/>
                </a:solidFill>
                <a:latin typeface="Bookman Old Style" pitchFamily="18" charset="0"/>
              </a:rPr>
              <a:t>23</a:t>
            </a:r>
            <a:r>
              <a:rPr lang="ru-RU" sz="2800" dirty="0" smtClean="0">
                <a:solidFill>
                  <a:srgbClr val="FFC000"/>
                </a:solidFill>
                <a:latin typeface="Bookman Old Style" pitchFamily="18" charset="0"/>
              </a:rPr>
              <a:t>.</a:t>
            </a:r>
            <a:r>
              <a:rPr lang="ru-RU" sz="3200" b="1" dirty="0" smtClean="0">
                <a:solidFill>
                  <a:srgbClr val="FFC000"/>
                </a:solidFill>
                <a:latin typeface="Bookman Old Style" pitchFamily="18" charset="0"/>
              </a:rPr>
              <a:t>Составь </a:t>
            </a:r>
            <a:r>
              <a:rPr lang="ru-RU" sz="3200" b="1" dirty="0">
                <a:solidFill>
                  <a:srgbClr val="FFC000"/>
                </a:solidFill>
                <a:latin typeface="Bookman Old Style" pitchFamily="18" charset="0"/>
              </a:rPr>
              <a:t>дуэт.</a:t>
            </a:r>
            <a:endParaRPr lang="ru-RU" sz="3200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55298" name="AutoShape 2"/>
          <p:cNvSpPr>
            <a:spLocks noChangeShapeType="1"/>
          </p:cNvSpPr>
          <p:nvPr/>
        </p:nvSpPr>
        <p:spPr bwMode="auto">
          <a:xfrm>
            <a:off x="1187624" y="836712"/>
            <a:ext cx="1800200" cy="25922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71438" y="579739"/>
            <a:ext cx="7884938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D6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Карай  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D6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Польский инструмент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D6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Трембита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D6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D6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D6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Китайский инструмент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D6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Цимбалы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D6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Грузинский инструмент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D6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Тар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D6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Казахский инструмент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D6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Саламури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D6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D6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Греческий инструмент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D6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Аккордеон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D6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Уйгурский инструмент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Лира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D6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Армянский инструмент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D6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Клекотки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D6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D6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Узбекский инструмент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D6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Чанго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D6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D6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Татарский инструмент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D6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Юэ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D6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D6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Азербайджанский  инструмент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          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D6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Комуз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D6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Украинский инструмент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4643446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Домбра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D6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Корейский инструмент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D6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Равап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D6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D6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Немецкий инструмент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D6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Кеманча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D6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Киргизский  инструмент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D6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Курай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D6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Белорусский инструмент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45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39" y="785794"/>
            <a:ext cx="1934779" cy="1857388"/>
          </a:xfrm>
          <a:prstGeom prst="rect">
            <a:avLst/>
          </a:prstGeom>
        </p:spPr>
      </p:pic>
      <p:pic>
        <p:nvPicPr>
          <p:cNvPr id="15" name="Рисунок 14" descr="80.jpg"/>
          <p:cNvPicPr>
            <a:picLocks noChangeAspect="1"/>
          </p:cNvPicPr>
          <p:nvPr/>
        </p:nvPicPr>
        <p:blipFill>
          <a:blip r:embed="rId5" cstate="print"/>
          <a:srcRect r="6091" b="9893"/>
          <a:stretch>
            <a:fillRect/>
          </a:stretch>
        </p:blipFill>
        <p:spPr>
          <a:xfrm>
            <a:off x="7137691" y="5000636"/>
            <a:ext cx="1761360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5298" grpId="0" animBg="1"/>
      <p:bldP spid="55299" grpId="0"/>
      <p:bldP spid="55300" grpId="0"/>
      <p:bldP spid="5530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Рисунок 316" descr="лжж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861048"/>
            <a:ext cx="2016224" cy="13734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6350" name="AutoShape 30"/>
          <p:cNvSpPr>
            <a:spLocks noChangeShapeType="1"/>
          </p:cNvSpPr>
          <p:nvPr/>
        </p:nvSpPr>
        <p:spPr bwMode="auto">
          <a:xfrm flipH="1">
            <a:off x="1043608" y="1340768"/>
            <a:ext cx="711200" cy="635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31" name="AutoShape 11"/>
          <p:cNvSpPr>
            <a:spLocks noChangeShapeType="1"/>
          </p:cNvSpPr>
          <p:nvPr/>
        </p:nvSpPr>
        <p:spPr bwMode="auto">
          <a:xfrm>
            <a:off x="2843808" y="5157192"/>
            <a:ext cx="571500" cy="635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49" name="AutoShape 29"/>
          <p:cNvSpPr>
            <a:spLocks noChangeArrowheads="1"/>
          </p:cNvSpPr>
          <p:nvPr/>
        </p:nvSpPr>
        <p:spPr bwMode="auto">
          <a:xfrm>
            <a:off x="467544" y="1988840"/>
            <a:ext cx="1175172" cy="681434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да</a:t>
            </a:r>
          </a:p>
        </p:txBody>
      </p:sp>
      <p:sp>
        <p:nvSpPr>
          <p:cNvPr id="56346" name="AutoShape 26"/>
          <p:cNvSpPr>
            <a:spLocks noChangeArrowheads="1"/>
          </p:cNvSpPr>
          <p:nvPr/>
        </p:nvSpPr>
        <p:spPr bwMode="auto">
          <a:xfrm>
            <a:off x="2771800" y="1988840"/>
            <a:ext cx="1176412" cy="531812"/>
          </a:xfrm>
          <a:prstGeom prst="sun">
            <a:avLst>
              <a:gd name="adj" fmla="val 25000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4" name="AutoShape 4"/>
          <p:cNvSpPr>
            <a:spLocks noChangeArrowheads="1"/>
          </p:cNvSpPr>
          <p:nvPr/>
        </p:nvSpPr>
        <p:spPr bwMode="auto">
          <a:xfrm>
            <a:off x="0" y="2636912"/>
            <a:ext cx="4470400" cy="504056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2.Музыкальные звуки записываются нотными звуками?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48" name="AutoShape 28"/>
          <p:cNvSpPr>
            <a:spLocks noChangeArrowheads="1"/>
          </p:cNvSpPr>
          <p:nvPr/>
        </p:nvSpPr>
        <p:spPr bwMode="auto">
          <a:xfrm>
            <a:off x="251520" y="3789040"/>
            <a:ext cx="1208956" cy="531813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6" name="AutoShape 6"/>
          <p:cNvSpPr>
            <a:spLocks noChangeArrowheads="1"/>
          </p:cNvSpPr>
          <p:nvPr/>
        </p:nvSpPr>
        <p:spPr bwMode="auto">
          <a:xfrm>
            <a:off x="2771800" y="3717032"/>
            <a:ext cx="1214636" cy="531813"/>
          </a:xfrm>
          <a:prstGeom prst="sun">
            <a:avLst>
              <a:gd name="adj" fmla="val 25000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47" name="AutoShape 27"/>
          <p:cNvSpPr>
            <a:spLocks noChangeShapeType="1"/>
          </p:cNvSpPr>
          <p:nvPr/>
        </p:nvSpPr>
        <p:spPr bwMode="auto">
          <a:xfrm flipH="1">
            <a:off x="827584" y="3140968"/>
            <a:ext cx="639192" cy="57606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5" name="AutoShape 5"/>
          <p:cNvSpPr>
            <a:spLocks noChangeShapeType="1"/>
          </p:cNvSpPr>
          <p:nvPr/>
        </p:nvSpPr>
        <p:spPr bwMode="auto">
          <a:xfrm>
            <a:off x="2843808" y="3140968"/>
            <a:ext cx="432048" cy="50405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30" name="AutoShape 10"/>
          <p:cNvSpPr>
            <a:spLocks noChangeArrowheads="1"/>
          </p:cNvSpPr>
          <p:nvPr/>
        </p:nvSpPr>
        <p:spPr bwMode="auto">
          <a:xfrm>
            <a:off x="179512" y="4653136"/>
            <a:ext cx="4470400" cy="452438"/>
          </a:xfrm>
          <a:prstGeom prst="roundRect">
            <a:avLst>
              <a:gd name="adj" fmla="val 16667"/>
            </a:avLst>
          </a:prstGeom>
          <a:solidFill>
            <a:srgbClr val="FA231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3.Самый большой в мире музыкальный инструмент- это орган?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9" name="AutoShape 9"/>
          <p:cNvSpPr>
            <a:spLocks noChangeShapeType="1"/>
          </p:cNvSpPr>
          <p:nvPr/>
        </p:nvSpPr>
        <p:spPr bwMode="auto">
          <a:xfrm flipH="1">
            <a:off x="899592" y="5157192"/>
            <a:ext cx="711200" cy="635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45" name="AutoShape 25"/>
          <p:cNvSpPr>
            <a:spLocks noChangeShapeType="1"/>
          </p:cNvSpPr>
          <p:nvPr/>
        </p:nvSpPr>
        <p:spPr bwMode="auto">
          <a:xfrm>
            <a:off x="2771800" y="1484784"/>
            <a:ext cx="432048" cy="50405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AutoShape 8"/>
          <p:cNvSpPr>
            <a:spLocks noChangeArrowheads="1"/>
          </p:cNvSpPr>
          <p:nvPr/>
        </p:nvSpPr>
        <p:spPr bwMode="auto">
          <a:xfrm>
            <a:off x="251520" y="5805264"/>
            <a:ext cx="1152128" cy="531813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7" name="AutoShape 7"/>
          <p:cNvSpPr>
            <a:spLocks noChangeArrowheads="1"/>
          </p:cNvSpPr>
          <p:nvPr/>
        </p:nvSpPr>
        <p:spPr bwMode="auto">
          <a:xfrm>
            <a:off x="7524328" y="6093296"/>
            <a:ext cx="1142628" cy="531813"/>
          </a:xfrm>
          <a:prstGeom prst="sun">
            <a:avLst>
              <a:gd name="adj" fmla="val 25000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2" name="AutoShape 2"/>
          <p:cNvSpPr>
            <a:spLocks noChangeArrowheads="1"/>
          </p:cNvSpPr>
          <p:nvPr/>
        </p:nvSpPr>
        <p:spPr bwMode="auto">
          <a:xfrm>
            <a:off x="4427984" y="1556792"/>
            <a:ext cx="4470400" cy="482600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Крупный вокальный жанр-песня?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44" name="AutoShape 24"/>
          <p:cNvSpPr>
            <a:spLocks noChangeShapeType="1"/>
          </p:cNvSpPr>
          <p:nvPr/>
        </p:nvSpPr>
        <p:spPr bwMode="auto">
          <a:xfrm flipH="1">
            <a:off x="5148064" y="5661248"/>
            <a:ext cx="639192" cy="50405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33" name="AutoShape 13"/>
          <p:cNvSpPr>
            <a:spLocks noChangeShapeType="1"/>
          </p:cNvSpPr>
          <p:nvPr/>
        </p:nvSpPr>
        <p:spPr bwMode="auto">
          <a:xfrm>
            <a:off x="7524328" y="3933056"/>
            <a:ext cx="504056" cy="50405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43" name="AutoShape 23"/>
          <p:cNvSpPr>
            <a:spLocks noChangeArrowheads="1"/>
          </p:cNvSpPr>
          <p:nvPr/>
        </p:nvSpPr>
        <p:spPr bwMode="auto">
          <a:xfrm>
            <a:off x="4932040" y="2564904"/>
            <a:ext cx="1080120" cy="531812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32" name="AutoShape 12"/>
          <p:cNvSpPr>
            <a:spLocks noChangeArrowheads="1"/>
          </p:cNvSpPr>
          <p:nvPr/>
        </p:nvSpPr>
        <p:spPr bwMode="auto">
          <a:xfrm>
            <a:off x="7452320" y="2564904"/>
            <a:ext cx="1152128" cy="531812"/>
          </a:xfrm>
          <a:prstGeom prst="sun">
            <a:avLst>
              <a:gd name="adj" fmla="val 25000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нет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1" name="AutoShape 1"/>
          <p:cNvSpPr>
            <a:spLocks noChangeArrowheads="1"/>
          </p:cNvSpPr>
          <p:nvPr/>
        </p:nvSpPr>
        <p:spPr bwMode="auto">
          <a:xfrm>
            <a:off x="4499992" y="3429000"/>
            <a:ext cx="4470400" cy="4826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5.Кобыз является грузинским инструментом?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42" name="AutoShape 22"/>
          <p:cNvSpPr>
            <a:spLocks noChangeShapeType="1"/>
          </p:cNvSpPr>
          <p:nvPr/>
        </p:nvSpPr>
        <p:spPr bwMode="auto">
          <a:xfrm flipH="1">
            <a:off x="5652120" y="2060848"/>
            <a:ext cx="567184" cy="50405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35" name="AutoShape 15"/>
          <p:cNvSpPr>
            <a:spLocks noChangeShapeType="1"/>
          </p:cNvSpPr>
          <p:nvPr/>
        </p:nvSpPr>
        <p:spPr bwMode="auto">
          <a:xfrm>
            <a:off x="7092280" y="2060848"/>
            <a:ext cx="504056" cy="50405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41" name="AutoShape 21"/>
          <p:cNvSpPr>
            <a:spLocks noChangeArrowheads="1"/>
          </p:cNvSpPr>
          <p:nvPr/>
        </p:nvSpPr>
        <p:spPr bwMode="auto">
          <a:xfrm>
            <a:off x="4716016" y="4293096"/>
            <a:ext cx="1152128" cy="531813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34" name="AutoShape 14"/>
          <p:cNvSpPr>
            <a:spLocks noChangeArrowheads="1"/>
          </p:cNvSpPr>
          <p:nvPr/>
        </p:nvSpPr>
        <p:spPr bwMode="auto">
          <a:xfrm>
            <a:off x="7740352" y="4365104"/>
            <a:ext cx="1080120" cy="531812"/>
          </a:xfrm>
          <a:prstGeom prst="sun">
            <a:avLst>
              <a:gd name="adj" fmla="val 25000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нет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40" name="AutoShape 20"/>
          <p:cNvSpPr>
            <a:spLocks noChangeArrowheads="1"/>
          </p:cNvSpPr>
          <p:nvPr/>
        </p:nvSpPr>
        <p:spPr bwMode="auto">
          <a:xfrm>
            <a:off x="4427984" y="5229200"/>
            <a:ext cx="4470400" cy="452438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6.Самый популярный жанр народной музыки- танец?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39" name="AutoShape 19"/>
          <p:cNvSpPr>
            <a:spLocks noChangeArrowheads="1"/>
          </p:cNvSpPr>
          <p:nvPr/>
        </p:nvSpPr>
        <p:spPr bwMode="auto">
          <a:xfrm>
            <a:off x="4572000" y="6093296"/>
            <a:ext cx="1152128" cy="531813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38" name="AutoShape 18"/>
          <p:cNvSpPr>
            <a:spLocks noChangeArrowheads="1"/>
          </p:cNvSpPr>
          <p:nvPr/>
        </p:nvSpPr>
        <p:spPr bwMode="auto">
          <a:xfrm>
            <a:off x="3131840" y="5661248"/>
            <a:ext cx="1152128" cy="531813"/>
          </a:xfrm>
          <a:prstGeom prst="sun">
            <a:avLst>
              <a:gd name="adj" fmla="val 25000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нет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37" name="AutoShape 17"/>
          <p:cNvSpPr>
            <a:spLocks noChangeShapeType="1"/>
          </p:cNvSpPr>
          <p:nvPr/>
        </p:nvSpPr>
        <p:spPr bwMode="auto">
          <a:xfrm>
            <a:off x="7668344" y="5661248"/>
            <a:ext cx="504056" cy="57606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36" name="AutoShape 16"/>
          <p:cNvSpPr>
            <a:spLocks noChangeShapeType="1"/>
          </p:cNvSpPr>
          <p:nvPr/>
        </p:nvSpPr>
        <p:spPr bwMode="auto">
          <a:xfrm flipH="1">
            <a:off x="5364088" y="3933056"/>
            <a:ext cx="504056" cy="43204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51" name="AutoShape 31"/>
          <p:cNvSpPr>
            <a:spLocks noChangeArrowheads="1"/>
          </p:cNvSpPr>
          <p:nvPr/>
        </p:nvSpPr>
        <p:spPr bwMode="auto">
          <a:xfrm>
            <a:off x="179512" y="1052736"/>
            <a:ext cx="4470400" cy="4826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1.Михаил Иванович Глинка </a:t>
            </a:r>
            <a:r>
              <a:rPr lang="ru-RU" sz="1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является украинским композитором?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6352" name="Rectangle 32"/>
          <p:cNvSpPr>
            <a:spLocks noChangeArrowheads="1"/>
          </p:cNvSpPr>
          <p:nvPr/>
        </p:nvSpPr>
        <p:spPr bwMode="auto">
          <a:xfrm>
            <a:off x="971600" y="293918"/>
            <a:ext cx="72728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24.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Franklin Gothic Medium Cond" pitchFamily="34" charset="0"/>
                <a:ea typeface="Calibri" pitchFamily="34" charset="0"/>
                <a:cs typeface="Times New Roman" pitchFamily="18" charset="0"/>
              </a:rPr>
              <a:t>Веришь,  не веришь. 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Franklin Gothic Medium Con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53" name="Rectangle 33"/>
          <p:cNvSpPr>
            <a:spLocks noChangeArrowheads="1"/>
          </p:cNvSpPr>
          <p:nvPr/>
        </p:nvSpPr>
        <p:spPr bwMode="auto">
          <a:xfrm>
            <a:off x="323528" y="0"/>
            <a:ext cx="184731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72" name="Rectangle 52"/>
          <p:cNvSpPr>
            <a:spLocks noChangeArrowheads="1"/>
          </p:cNvSpPr>
          <p:nvPr/>
        </p:nvSpPr>
        <p:spPr bwMode="auto">
          <a:xfrm>
            <a:off x="71438" y="1828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74" name="Rectangle 54"/>
          <p:cNvSpPr>
            <a:spLocks noChangeArrowheads="1"/>
          </p:cNvSpPr>
          <p:nvPr/>
        </p:nvSpPr>
        <p:spPr bwMode="auto">
          <a:xfrm>
            <a:off x="71438" y="2286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Рисунок 37" descr="99607826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5286388"/>
            <a:ext cx="833443" cy="1000132"/>
          </a:xfrm>
          <a:prstGeom prst="rect">
            <a:avLst/>
          </a:prstGeom>
        </p:spPr>
      </p:pic>
      <p:pic>
        <p:nvPicPr>
          <p:cNvPr id="39" name="Рисунок 38" descr="animashki-multyashki-241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82" y="148112"/>
            <a:ext cx="1285884" cy="1333011"/>
          </a:xfrm>
          <a:prstGeom prst="rect">
            <a:avLst/>
          </a:prstGeom>
        </p:spPr>
      </p:pic>
      <p:pic>
        <p:nvPicPr>
          <p:cNvPr id="40" name="Рисунок 39" descr="02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32960" y="6000768"/>
            <a:ext cx="977461" cy="685799"/>
          </a:xfrm>
          <a:prstGeom prst="rect">
            <a:avLst/>
          </a:prstGeom>
        </p:spPr>
      </p:pic>
      <p:pic>
        <p:nvPicPr>
          <p:cNvPr id="41" name="Рисунок 40" descr="4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5918" y="3357562"/>
            <a:ext cx="857256" cy="1085333"/>
          </a:xfrm>
          <a:prstGeom prst="rect">
            <a:avLst/>
          </a:prstGeom>
        </p:spPr>
      </p:pic>
      <p:pic>
        <p:nvPicPr>
          <p:cNvPr id="42" name="Рисунок 41" descr="089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86512" y="2357430"/>
            <a:ext cx="714380" cy="810122"/>
          </a:xfrm>
          <a:prstGeom prst="rect">
            <a:avLst/>
          </a:prstGeom>
        </p:spPr>
      </p:pic>
      <p:pic>
        <p:nvPicPr>
          <p:cNvPr id="43" name="Рисунок 42" descr="779.jpeg"/>
          <p:cNvPicPr>
            <a:picLocks noChangeAspect="1"/>
          </p:cNvPicPr>
          <p:nvPr/>
        </p:nvPicPr>
        <p:blipFill>
          <a:blip r:embed="rId8" cstate="print"/>
          <a:srcRect r="7944" b="15000"/>
          <a:stretch>
            <a:fillRect/>
          </a:stretch>
        </p:blipFill>
        <p:spPr>
          <a:xfrm>
            <a:off x="2000232" y="1643050"/>
            <a:ext cx="642942" cy="832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6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56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5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5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5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1000"/>
                                        <p:tgtEl>
                                          <p:spTgt spid="5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10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1000"/>
                                        <p:tgtEl>
                                          <p:spTgt spid="5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1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1000"/>
                                        <p:tgtEl>
                                          <p:spTgt spid="5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1000"/>
                                        <p:tgtEl>
                                          <p:spTgt spid="5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10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1000"/>
                                        <p:tgtEl>
                                          <p:spTgt spid="5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10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1000"/>
                                        <p:tgtEl>
                                          <p:spTgt spid="5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10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10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10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10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1000"/>
                                        <p:tgtEl>
                                          <p:spTgt spid="56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1000"/>
                                        <p:tgtEl>
                                          <p:spTgt spid="56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1000"/>
                                        <p:tgtEl>
                                          <p:spTgt spid="56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1000"/>
                                        <p:tgtEl>
                                          <p:spTgt spid="5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1000"/>
                                        <p:tgtEl>
                                          <p:spTgt spid="56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6350" grpId="0" animBg="1"/>
      <p:bldP spid="56331" grpId="0" animBg="1"/>
      <p:bldP spid="56349" grpId="0" animBg="1"/>
      <p:bldP spid="56346" grpId="0" animBg="1"/>
      <p:bldP spid="56324" grpId="0" animBg="1"/>
      <p:bldP spid="56348" grpId="0" animBg="1"/>
      <p:bldP spid="56326" grpId="0" animBg="1"/>
      <p:bldP spid="56347" grpId="0" animBg="1"/>
      <p:bldP spid="56325" grpId="0" animBg="1"/>
      <p:bldP spid="56330" grpId="0" animBg="1"/>
      <p:bldP spid="56329" grpId="0" animBg="1"/>
      <p:bldP spid="56345" grpId="0" animBg="1"/>
      <p:bldP spid="56328" grpId="0" animBg="1"/>
      <p:bldP spid="56327" grpId="0" animBg="1"/>
      <p:bldP spid="56322" grpId="0" animBg="1"/>
      <p:bldP spid="56344" grpId="0" animBg="1"/>
      <p:bldP spid="56333" grpId="0" animBg="1"/>
      <p:bldP spid="56343" grpId="0" animBg="1"/>
      <p:bldP spid="56332" grpId="0" animBg="1"/>
      <p:bldP spid="56321" grpId="0" animBg="1"/>
      <p:bldP spid="56342" grpId="0" animBg="1"/>
      <p:bldP spid="56335" grpId="0" animBg="1"/>
      <p:bldP spid="56341" grpId="0" animBg="1"/>
      <p:bldP spid="56334" grpId="0" animBg="1"/>
      <p:bldP spid="56340" grpId="0" animBg="1"/>
      <p:bldP spid="56339" grpId="0" animBg="1"/>
      <p:bldP spid="56338" grpId="0" animBg="1"/>
      <p:bldP spid="56337" grpId="0" animBg="1"/>
      <p:bldP spid="56336" grpId="0" animBg="1"/>
      <p:bldP spid="56351" grpId="0" animBg="1"/>
      <p:bldP spid="56352" grpId="0"/>
      <p:bldP spid="56353" grpId="0"/>
      <p:bldP spid="56372" grpId="0"/>
      <p:bldP spid="5637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j;.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5500702"/>
            <a:ext cx="874408" cy="1081086"/>
          </a:xfrm>
          <a:prstGeom prst="rect">
            <a:avLst/>
          </a:prstGeom>
        </p:spPr>
      </p:pic>
      <p:pic>
        <p:nvPicPr>
          <p:cNvPr id="57345" name="Рисунок 128" descr="mult_37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941408"/>
            <a:ext cx="3358505" cy="32817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212976"/>
            <a:ext cx="6408712" cy="2808312"/>
          </a:xfrm>
        </p:spPr>
        <p:txBody>
          <a:bodyPr>
            <a:normAutofit fontScale="90000"/>
          </a:bodyPr>
          <a:lstStyle/>
          <a:p>
            <a:pPr lvl="0" algn="l" fontAlgn="base"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</a:t>
            </a:r>
            <a:r>
              <a:rPr lang="ru-RU" sz="18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Назовите «музыкальную» часть листа растения, шляпки гриба?</a:t>
            </a:r>
            <a:br>
              <a:rPr lang="ru-RU" sz="18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8.</a:t>
            </a:r>
            <a:r>
              <a:rPr lang="ru-RU" sz="18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Жители какой станы танцуют чардаш? </a:t>
            </a:r>
            <a:br>
              <a:rPr lang="ru-RU" sz="18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9. </a:t>
            </a:r>
            <a:r>
              <a:rPr lang="ru-RU" sz="18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называется зажигательный латиноамериканский танец? </a:t>
            </a:r>
            <a:br>
              <a:rPr lang="ru-RU" sz="18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ru-RU" sz="18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называется матросская песня или танец?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i="1" dirty="0" smtClean="0">
                <a:latin typeface="Arial" pitchFamily="34" charset="0"/>
                <a:cs typeface="Arial" pitchFamily="34" charset="0"/>
              </a:rPr>
            </a:br>
            <a:endParaRPr lang="ru-RU" i="1" dirty="0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467544" y="-531440"/>
            <a:ext cx="8280920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         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25.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Танцевальные ритмы.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1.Фокстрот, самба,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пасодобль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румба, тарантелла,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квик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степ- среди этих танцев только один является бальным. Какой?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2.Какой российский эстрадный певец и композитор в своей песне настойчиво советует  «танцуй пока молодой…?»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3.Какой танец получил название «король танцев и танец королей?»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4.Бостон, Краков,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Таранто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..Что подарили миру эти города?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5.Какому великому композитору принадлежит целая энциклопедия фортепианных мазурок.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6.Какой российский композитор написал замечательный вальс для кинофильма  «Берегись автомобиля»?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 Print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9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73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357430"/>
            <a:ext cx="3857652" cy="2357454"/>
          </a:xfrm>
        </p:spPr>
        <p:txBody>
          <a:bodyPr>
            <a:normAutofit fontScale="90000"/>
          </a:bodyPr>
          <a:lstStyle/>
          <a:p>
            <a:pPr lvl="0"/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Человек играет только тогда, 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</a:rPr>
              <a:t/>
            </a:r>
            <a:b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когда он является человеком, 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</a:rPr>
              <a:t/>
            </a:r>
            <a:b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в полном значении этого слова, 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</a:rPr>
              <a:t/>
            </a:r>
            <a:b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и только тогда он является человеком, 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</a:rPr>
              <a:t/>
            </a:r>
            <a:b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когда он играет            Ф.Шиллер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lang="ru-RU" dirty="0"/>
          </a:p>
        </p:txBody>
      </p:sp>
      <p:pic>
        <p:nvPicPr>
          <p:cNvPr id="5" name="Содержимое 4" descr="SDC12203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500042"/>
            <a:ext cx="2500330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928670"/>
            <a:ext cx="4038600" cy="473394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i="1" dirty="0" smtClean="0">
                <a:latin typeface="Monotype Corsiva" pitchFamily="66" charset="0"/>
                <a:cs typeface="Times New Roman" pitchFamily="18" charset="0"/>
              </a:rPr>
              <a:t>Дорогие друзья!</a:t>
            </a:r>
          </a:p>
          <a:p>
            <a:pPr algn="ctr">
              <a:buNone/>
            </a:pPr>
            <a:r>
              <a:rPr lang="ru-RU" sz="2000" i="1" dirty="0" smtClean="0">
                <a:latin typeface="Monotype Corsiva" pitchFamily="66" charset="0"/>
                <a:cs typeface="Times New Roman" pitchFamily="18" charset="0"/>
              </a:rPr>
              <a:t>Вашему внимание представлен очередной авторский сборник «Музыкальные </a:t>
            </a:r>
            <a:r>
              <a:rPr lang="ru-RU" sz="2000" i="1" dirty="0" err="1" smtClean="0">
                <a:latin typeface="Monotype Corsiva" pitchFamily="66" charset="0"/>
                <a:cs typeface="Times New Roman" pitchFamily="18" charset="0"/>
              </a:rPr>
              <a:t>занимашки</a:t>
            </a:r>
            <a:r>
              <a:rPr lang="ru-RU" sz="2000" i="1" dirty="0" smtClean="0">
                <a:latin typeface="Monotype Corsiva" pitchFamily="66" charset="0"/>
                <a:cs typeface="Times New Roman" pitchFamily="18" charset="0"/>
              </a:rPr>
              <a:t> 2», в котором вы найдёте различные анаграммы, кроссворды, ребусы, и другие игры.</a:t>
            </a:r>
          </a:p>
          <a:p>
            <a:pPr algn="ctr">
              <a:buNone/>
            </a:pPr>
            <a:r>
              <a:rPr lang="ru-RU" sz="2000" i="1" dirty="0" smtClean="0">
                <a:latin typeface="Monotype Corsiva" pitchFamily="66" charset="0"/>
                <a:cs typeface="Times New Roman" pitchFamily="18" charset="0"/>
              </a:rPr>
              <a:t>С этими заданиями вы проверите свою эрудицию, интеллект, кругозор, смекалку.  Так же у вас появится возможность  с помощью этого сборника провести различные внешкольные мероприятия, связанные с музыкой.</a:t>
            </a:r>
          </a:p>
          <a:p>
            <a:pPr algn="ctr">
              <a:buNone/>
            </a:pPr>
            <a:r>
              <a:rPr lang="ru-RU" sz="2000" i="1" dirty="0" smtClean="0">
                <a:solidFill>
                  <a:srgbClr val="0066FF"/>
                </a:solidFill>
                <a:latin typeface="Monotype Corsiva" pitchFamily="66" charset="0"/>
                <a:cs typeface="Times New Roman" pitchFamily="18" charset="0"/>
              </a:rPr>
              <a:t>     </a:t>
            </a:r>
          </a:p>
          <a:p>
            <a:pPr algn="ctr">
              <a:buNone/>
            </a:pPr>
            <a:r>
              <a:rPr lang="ru-RU" sz="2000" i="1" dirty="0" smtClean="0">
                <a:solidFill>
                  <a:srgbClr val="0066FF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Monotype Corsiva" pitchFamily="66" charset="0"/>
                <a:cs typeface="Times New Roman" pitchFamily="18" charset="0"/>
              </a:rPr>
              <a:t>Сухова Елена Александровна</a:t>
            </a:r>
          </a:p>
          <a:p>
            <a:endParaRPr lang="ru-RU" dirty="0"/>
          </a:p>
        </p:txBody>
      </p:sp>
      <p:pic>
        <p:nvPicPr>
          <p:cNvPr id="6" name="Рисунок 5" descr="55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5000636"/>
            <a:ext cx="1357322" cy="1357322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 descr="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642918"/>
            <a:ext cx="2857520" cy="2794947"/>
          </a:xfrm>
          <a:prstGeom prst="rect">
            <a:avLst/>
          </a:prstGeom>
        </p:spPr>
      </p:pic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7158" y="0"/>
            <a:ext cx="767122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439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/>
              <a:t/>
            </a:r>
            <a:br>
              <a:rPr lang="ru-RU" sz="1400" dirty="0"/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26.   Балетная мозаика.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Прочитай название балетов П.И.Чайковского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59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96" name="Rectangle 76"/>
          <p:cNvSpPr>
            <a:spLocks noChangeArrowheads="1"/>
          </p:cNvSpPr>
          <p:nvPr/>
        </p:nvSpPr>
        <p:spPr bwMode="auto">
          <a:xfrm>
            <a:off x="0" y="50004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2214546" y="642918"/>
            <a:ext cx="3500462" cy="6086748"/>
            <a:chOff x="482600" y="188640"/>
            <a:chExt cx="2451100" cy="6086748"/>
          </a:xfrm>
        </p:grpSpPr>
        <p:sp>
          <p:nvSpPr>
            <p:cNvPr id="56358" name="AutoShape 38"/>
            <p:cNvSpPr>
              <a:spLocks noChangeArrowheads="1"/>
            </p:cNvSpPr>
            <p:nvPr/>
          </p:nvSpPr>
          <p:spPr bwMode="auto">
            <a:xfrm>
              <a:off x="939800" y="2112963"/>
              <a:ext cx="355600" cy="381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87B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57" name="AutoShape 37"/>
            <p:cNvSpPr>
              <a:spLocks noChangeArrowheads="1"/>
            </p:cNvSpPr>
            <p:nvPr/>
          </p:nvSpPr>
          <p:spPr bwMode="auto">
            <a:xfrm>
              <a:off x="1181100" y="1884363"/>
              <a:ext cx="355600" cy="381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56" name="AutoShape 36"/>
            <p:cNvSpPr>
              <a:spLocks noChangeArrowheads="1"/>
            </p:cNvSpPr>
            <p:nvPr/>
          </p:nvSpPr>
          <p:spPr bwMode="auto">
            <a:xfrm>
              <a:off x="1447800" y="879475"/>
              <a:ext cx="355600" cy="381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4D003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б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55" name="AutoShape 35"/>
            <p:cNvSpPr>
              <a:spLocks noChangeArrowheads="1"/>
            </p:cNvSpPr>
            <p:nvPr/>
          </p:nvSpPr>
          <p:spPr bwMode="auto">
            <a:xfrm>
              <a:off x="1447800" y="495300"/>
              <a:ext cx="355600" cy="381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54" name="AutoShape 34"/>
            <p:cNvSpPr>
              <a:spLocks noChangeArrowheads="1"/>
            </p:cNvSpPr>
            <p:nvPr/>
          </p:nvSpPr>
          <p:spPr bwMode="auto">
            <a:xfrm>
              <a:off x="1447800" y="1652588"/>
              <a:ext cx="355600" cy="381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у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53" name="AutoShape 33"/>
            <p:cNvSpPr>
              <a:spLocks noChangeArrowheads="1"/>
            </p:cNvSpPr>
            <p:nvPr/>
          </p:nvSpPr>
          <p:spPr bwMode="auto">
            <a:xfrm>
              <a:off x="1739900" y="1497013"/>
              <a:ext cx="355600" cy="381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н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52" name="AutoShape 32"/>
            <p:cNvSpPr>
              <a:spLocks noChangeArrowheads="1"/>
            </p:cNvSpPr>
            <p:nvPr/>
          </p:nvSpPr>
          <p:spPr bwMode="auto">
            <a:xfrm>
              <a:off x="1968500" y="1190625"/>
              <a:ext cx="355600" cy="381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6F6F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ч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51" name="AutoShape 31"/>
            <p:cNvSpPr>
              <a:spLocks noChangeArrowheads="1"/>
            </p:cNvSpPr>
            <p:nvPr/>
          </p:nvSpPr>
          <p:spPr bwMode="auto">
            <a:xfrm>
              <a:off x="1968500" y="803275"/>
              <a:ext cx="355600" cy="381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50" name="AutoShape 30"/>
            <p:cNvSpPr>
              <a:spLocks noChangeArrowheads="1"/>
            </p:cNvSpPr>
            <p:nvPr/>
          </p:nvSpPr>
          <p:spPr bwMode="auto">
            <a:xfrm>
              <a:off x="1447800" y="1266825"/>
              <a:ext cx="355600" cy="381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49" name="AutoShape 29"/>
            <p:cNvSpPr>
              <a:spLocks noChangeArrowheads="1"/>
            </p:cNvSpPr>
            <p:nvPr/>
          </p:nvSpPr>
          <p:spPr bwMode="auto">
            <a:xfrm>
              <a:off x="1447800" y="3195638"/>
              <a:ext cx="355600" cy="381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н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48" name="AutoShape 28"/>
            <p:cNvSpPr>
              <a:spLocks noChangeArrowheads="1"/>
            </p:cNvSpPr>
            <p:nvPr/>
          </p:nvSpPr>
          <p:spPr bwMode="auto">
            <a:xfrm>
              <a:off x="1447800" y="2808288"/>
              <a:ext cx="355600" cy="381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47" name="AutoShape 27"/>
            <p:cNvSpPr>
              <a:spLocks noChangeArrowheads="1"/>
            </p:cNvSpPr>
            <p:nvPr/>
          </p:nvSpPr>
          <p:spPr bwMode="auto">
            <a:xfrm>
              <a:off x="1447800" y="2424113"/>
              <a:ext cx="355600" cy="381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46" name="AutoShape 26"/>
            <p:cNvSpPr>
              <a:spLocks noChangeArrowheads="1"/>
            </p:cNvSpPr>
            <p:nvPr/>
          </p:nvSpPr>
          <p:spPr bwMode="auto">
            <a:xfrm>
              <a:off x="1447800" y="2036763"/>
              <a:ext cx="355600" cy="381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87BA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д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45" name="AutoShape 25"/>
            <p:cNvSpPr>
              <a:spLocks noChangeArrowheads="1"/>
            </p:cNvSpPr>
            <p:nvPr/>
          </p:nvSpPr>
          <p:spPr bwMode="auto">
            <a:xfrm>
              <a:off x="482600" y="3040063"/>
              <a:ext cx="355600" cy="381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030A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44" name="AutoShape 24"/>
            <p:cNvSpPr>
              <a:spLocks noChangeArrowheads="1"/>
            </p:cNvSpPr>
            <p:nvPr/>
          </p:nvSpPr>
          <p:spPr bwMode="auto">
            <a:xfrm>
              <a:off x="482600" y="2655888"/>
              <a:ext cx="355600" cy="381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щ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43" name="AutoShape 23"/>
            <p:cNvSpPr>
              <a:spLocks noChangeArrowheads="1"/>
            </p:cNvSpPr>
            <p:nvPr/>
          </p:nvSpPr>
          <p:spPr bwMode="auto">
            <a:xfrm>
              <a:off x="660400" y="2332038"/>
              <a:ext cx="355600" cy="381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42" name="AutoShape 22"/>
            <p:cNvSpPr>
              <a:spLocks noChangeArrowheads="1"/>
            </p:cNvSpPr>
            <p:nvPr/>
          </p:nvSpPr>
          <p:spPr bwMode="auto">
            <a:xfrm>
              <a:off x="1016000" y="5748338"/>
              <a:ext cx="355600" cy="381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559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41" name="AutoShape 21"/>
            <p:cNvSpPr>
              <a:spLocks noChangeArrowheads="1"/>
            </p:cNvSpPr>
            <p:nvPr/>
          </p:nvSpPr>
          <p:spPr bwMode="auto">
            <a:xfrm>
              <a:off x="1295400" y="5894388"/>
              <a:ext cx="355600" cy="381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р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40" name="AutoShape 20"/>
            <p:cNvSpPr>
              <a:spLocks noChangeArrowheads="1"/>
            </p:cNvSpPr>
            <p:nvPr/>
          </p:nvSpPr>
          <p:spPr bwMode="auto">
            <a:xfrm>
              <a:off x="1016000" y="3195638"/>
              <a:ext cx="355600" cy="381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4005E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с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39" name="AutoShape 19"/>
            <p:cNvSpPr>
              <a:spLocks noChangeArrowheads="1"/>
            </p:cNvSpPr>
            <p:nvPr/>
          </p:nvSpPr>
          <p:spPr bwMode="auto">
            <a:xfrm>
              <a:off x="1447800" y="5511800"/>
              <a:ext cx="355600" cy="381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38" name="AutoShape 18"/>
            <p:cNvSpPr>
              <a:spLocks noChangeArrowheads="1"/>
            </p:cNvSpPr>
            <p:nvPr/>
          </p:nvSpPr>
          <p:spPr bwMode="auto">
            <a:xfrm>
              <a:off x="1447800" y="5124450"/>
              <a:ext cx="355600" cy="381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з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37" name="AutoShape 17"/>
            <p:cNvSpPr>
              <a:spLocks noChangeArrowheads="1"/>
            </p:cNvSpPr>
            <p:nvPr/>
          </p:nvSpPr>
          <p:spPr bwMode="auto">
            <a:xfrm>
              <a:off x="1447800" y="4740275"/>
              <a:ext cx="355600" cy="381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559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36" name="AutoShape 16"/>
            <p:cNvSpPr>
              <a:spLocks noChangeArrowheads="1"/>
            </p:cNvSpPr>
            <p:nvPr/>
          </p:nvSpPr>
          <p:spPr bwMode="auto">
            <a:xfrm>
              <a:off x="1447800" y="4352925"/>
              <a:ext cx="355600" cy="381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35" name="AutoShape 15"/>
            <p:cNvSpPr>
              <a:spLocks noChangeArrowheads="1"/>
            </p:cNvSpPr>
            <p:nvPr/>
          </p:nvSpPr>
          <p:spPr bwMode="auto">
            <a:xfrm>
              <a:off x="1092200" y="2808288"/>
              <a:ext cx="355600" cy="381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п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34" name="AutoShape 14"/>
            <p:cNvSpPr>
              <a:spLocks noChangeArrowheads="1"/>
            </p:cNvSpPr>
            <p:nvPr/>
          </p:nvSpPr>
          <p:spPr bwMode="auto">
            <a:xfrm>
              <a:off x="1739900" y="2655888"/>
              <a:ext cx="355600" cy="381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щ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33" name="AutoShape 13"/>
            <p:cNvSpPr>
              <a:spLocks noChangeArrowheads="1"/>
            </p:cNvSpPr>
            <p:nvPr/>
          </p:nvSpPr>
          <p:spPr bwMode="auto">
            <a:xfrm>
              <a:off x="1447800" y="3581400"/>
              <a:ext cx="355600" cy="381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559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32" name="AutoShape 12"/>
            <p:cNvSpPr>
              <a:spLocks noChangeArrowheads="1"/>
            </p:cNvSpPr>
            <p:nvPr/>
          </p:nvSpPr>
          <p:spPr bwMode="auto">
            <a:xfrm>
              <a:off x="1447800" y="3965575"/>
              <a:ext cx="355600" cy="381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030A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31" name="AutoShape 11"/>
            <p:cNvSpPr>
              <a:spLocks noChangeArrowheads="1"/>
            </p:cNvSpPr>
            <p:nvPr/>
          </p:nvSpPr>
          <p:spPr bwMode="auto">
            <a:xfrm>
              <a:off x="482600" y="3425825"/>
              <a:ext cx="355600" cy="381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ц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30" name="AutoShape 10"/>
            <p:cNvSpPr>
              <a:spLocks noChangeArrowheads="1"/>
            </p:cNvSpPr>
            <p:nvPr/>
          </p:nvSpPr>
          <p:spPr bwMode="auto">
            <a:xfrm>
              <a:off x="2095500" y="2655888"/>
              <a:ext cx="355600" cy="381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030A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29" name="AutoShape 9"/>
            <p:cNvSpPr>
              <a:spLocks noChangeArrowheads="1"/>
            </p:cNvSpPr>
            <p:nvPr/>
          </p:nvSpPr>
          <p:spPr bwMode="auto">
            <a:xfrm>
              <a:off x="2425700" y="2808288"/>
              <a:ext cx="355600" cy="381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28" name="AutoShape 8"/>
            <p:cNvSpPr>
              <a:spLocks noChangeArrowheads="1"/>
            </p:cNvSpPr>
            <p:nvPr/>
          </p:nvSpPr>
          <p:spPr bwMode="auto">
            <a:xfrm>
              <a:off x="2578100" y="3195638"/>
              <a:ext cx="355600" cy="381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27" name="AutoShape 7"/>
            <p:cNvSpPr>
              <a:spLocks noChangeArrowheads="1"/>
            </p:cNvSpPr>
            <p:nvPr/>
          </p:nvSpPr>
          <p:spPr bwMode="auto">
            <a:xfrm>
              <a:off x="2425700" y="3581400"/>
              <a:ext cx="355600" cy="381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р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26" name="AutoShape 6"/>
            <p:cNvSpPr>
              <a:spLocks noChangeArrowheads="1"/>
            </p:cNvSpPr>
            <p:nvPr/>
          </p:nvSpPr>
          <p:spPr bwMode="auto">
            <a:xfrm>
              <a:off x="2159000" y="3813175"/>
              <a:ext cx="355600" cy="381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030A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25" name="AutoShape 5"/>
            <p:cNvSpPr>
              <a:spLocks noChangeArrowheads="1"/>
            </p:cNvSpPr>
            <p:nvPr/>
          </p:nvSpPr>
          <p:spPr bwMode="auto">
            <a:xfrm>
              <a:off x="1803400" y="3889375"/>
              <a:ext cx="355600" cy="381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4005E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с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24" name="AutoShape 4"/>
            <p:cNvSpPr>
              <a:spLocks noChangeArrowheads="1"/>
            </p:cNvSpPr>
            <p:nvPr/>
          </p:nvSpPr>
          <p:spPr bwMode="auto">
            <a:xfrm>
              <a:off x="1016000" y="3813175"/>
              <a:ext cx="355600" cy="381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CFF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23" name="AutoShape 3"/>
            <p:cNvSpPr>
              <a:spLocks noChangeArrowheads="1"/>
            </p:cNvSpPr>
            <p:nvPr/>
          </p:nvSpPr>
          <p:spPr bwMode="auto">
            <a:xfrm>
              <a:off x="749300" y="3670300"/>
              <a:ext cx="355600" cy="381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98" name="AutoShape 78"/>
            <p:cNvSpPr>
              <a:spLocks noChangeArrowheads="1"/>
            </p:cNvSpPr>
            <p:nvPr/>
          </p:nvSpPr>
          <p:spPr bwMode="auto">
            <a:xfrm>
              <a:off x="1979712" y="404664"/>
              <a:ext cx="355600" cy="381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к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99" name="AutoShape 79"/>
            <p:cNvSpPr>
              <a:spLocks noChangeArrowheads="1"/>
            </p:cNvSpPr>
            <p:nvPr/>
          </p:nvSpPr>
          <p:spPr bwMode="auto">
            <a:xfrm>
              <a:off x="1691680" y="188640"/>
              <a:ext cx="355600" cy="381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87B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1" name="Рисунок 50" descr="bfr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071546"/>
            <a:ext cx="1171763" cy="1143008"/>
          </a:xfrm>
          <a:prstGeom prst="rect">
            <a:avLst/>
          </a:prstGeom>
        </p:spPr>
      </p:pic>
      <p:pic>
        <p:nvPicPr>
          <p:cNvPr id="47" name="Рисунок 46" descr="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3834" y="5572140"/>
            <a:ext cx="1016145" cy="1033972"/>
          </a:xfrm>
          <a:prstGeom prst="rect">
            <a:avLst/>
          </a:prstGeom>
        </p:spPr>
      </p:pic>
      <p:pic>
        <p:nvPicPr>
          <p:cNvPr id="50" name="Рисунок 49" descr="85409902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4714884"/>
            <a:ext cx="1285884" cy="1543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sz="3100" b="1" i="1" dirty="0" smtClean="0">
                <a:solidFill>
                  <a:srgbClr val="009999"/>
                </a:solidFill>
              </a:rPr>
              <a:t>27.</a:t>
            </a:r>
            <a:r>
              <a:rPr lang="ru-RU" sz="3100" b="1" i="1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Составь трио.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i="1" dirty="0" smtClean="0">
                <a:solidFill>
                  <a:srgbClr val="C00000"/>
                </a:solidFill>
              </a:rPr>
              <a:t>        </a:t>
            </a:r>
            <a:r>
              <a:rPr lang="ru-RU" sz="2200" b="1" i="1" dirty="0" smtClean="0">
                <a:solidFill>
                  <a:srgbClr val="D60093"/>
                </a:solidFill>
              </a:rPr>
              <a:t>Правильно  соотнеси  народ +танец  + инструмент</a:t>
            </a:r>
            <a:r>
              <a:rPr lang="ru-RU" b="1" i="1" dirty="0" smtClean="0">
                <a:solidFill>
                  <a:srgbClr val="D60093"/>
                </a:solidFill>
              </a:rPr>
              <a:t/>
            </a:r>
            <a:br>
              <a:rPr lang="ru-RU" b="1" i="1" dirty="0" smtClean="0">
                <a:solidFill>
                  <a:srgbClr val="D60093"/>
                </a:solidFill>
              </a:rPr>
            </a:br>
            <a:endParaRPr lang="ru-RU" b="1" i="1" dirty="0">
              <a:solidFill>
                <a:srgbClr val="D60093"/>
              </a:solidFill>
            </a:endParaRP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3563888" y="1196752"/>
            <a:ext cx="1800200" cy="864096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1002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Calibri" pitchFamily="34" charset="0"/>
                <a:cs typeface="Arial" pitchFamily="34" charset="0"/>
              </a:rPr>
              <a:t>украинский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27" name="AutoShape 3"/>
          <p:cNvCxnSpPr>
            <a:cxnSpLocks noChangeShapeType="1"/>
          </p:cNvCxnSpPr>
          <p:nvPr/>
        </p:nvCxnSpPr>
        <p:spPr bwMode="auto">
          <a:xfrm>
            <a:off x="4932040" y="1772816"/>
            <a:ext cx="648072" cy="72008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28" name="AutoShape 4"/>
          <p:cNvCxnSpPr>
            <a:cxnSpLocks noChangeShapeType="1"/>
          </p:cNvCxnSpPr>
          <p:nvPr/>
        </p:nvCxnSpPr>
        <p:spPr bwMode="auto">
          <a:xfrm flipH="1">
            <a:off x="3491880" y="1844824"/>
            <a:ext cx="531812" cy="7302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5004048" y="2492896"/>
            <a:ext cx="1440160" cy="792088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трембита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-63788"/>
            <a:ext cx="26532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857233"/>
            <a:ext cx="81049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</a:t>
            </a:r>
            <a:endParaRPr lang="ru-RU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чианури</a:t>
            </a:r>
            <a:r>
              <a:rPr lang="ru-RU" sz="2000" b="1" dirty="0" smtClean="0">
                <a:solidFill>
                  <a:srgbClr val="00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казахский</a:t>
            </a:r>
            <a:endParaRPr lang="ru-RU" sz="1000" dirty="0" smtClean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2000" b="1" dirty="0" err="1" smtClean="0">
                <a:solidFill>
                  <a:srgbClr val="FF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камажай</a:t>
            </a:r>
            <a:r>
              <a:rPr lang="ru-RU" sz="2000" b="1" dirty="0" smtClean="0">
                <a:solidFill>
                  <a:srgbClr val="FF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lang="ru-RU" sz="1000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немецкий,                                                 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грузинский,</a:t>
            </a:r>
            <a:endParaRPr lang="ru-RU" sz="1000" dirty="0" smtClean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</a:t>
            </a:r>
            <a:r>
              <a:rPr lang="ru-RU" sz="2000" b="1" dirty="0" smtClean="0">
                <a:solidFill>
                  <a:srgbClr val="00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полонез,                             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домбра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</a:t>
            </a:r>
            <a:r>
              <a:rPr lang="ru-RU" sz="2000" b="1" dirty="0" smtClean="0">
                <a:solidFill>
                  <a:srgbClr val="00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цимбалы</a:t>
            </a:r>
            <a:endParaRPr lang="ru-RU" sz="1000" dirty="0" smtClean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lang="ru-RU" sz="2000" b="1" dirty="0" smtClean="0">
                <a:solidFill>
                  <a:srgbClr val="00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лезгинка</a:t>
            </a:r>
            <a:endParaRPr lang="ru-RU" sz="1000" dirty="0" smtClean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</a:t>
            </a:r>
            <a:r>
              <a:rPr lang="ru-RU" sz="2000" b="1" dirty="0" smtClean="0">
                <a:solidFill>
                  <a:srgbClr val="00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польский, </a:t>
            </a:r>
            <a:endParaRPr lang="ru-RU" sz="1000" dirty="0" smtClean="0">
              <a:solidFill>
                <a:srgbClr val="00FFFF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лендлер      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</a:t>
            </a:r>
            <a:r>
              <a:rPr lang="ru-RU" sz="2000" b="1" dirty="0" smtClean="0">
                <a:solidFill>
                  <a:srgbClr val="FF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аккордеон        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lang="ru-RU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88767" y="2104996"/>
            <a:ext cx="19687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</a:t>
            </a:r>
            <a:r>
              <a:rPr lang="ru-RU" sz="2000" b="1" dirty="0" err="1" smtClean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бульба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44208" y="1487458"/>
            <a:ext cx="2520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белорусский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092281" y="2378046"/>
            <a:ext cx="13681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дуда </a:t>
            </a:r>
            <a:endParaRPr lang="ru-RU" dirty="0">
              <a:solidFill>
                <a:srgbClr val="0066FF"/>
              </a:solidFill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2771800" y="2564904"/>
            <a:ext cx="1440160" cy="864096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Calibri" pitchFamily="34" charset="0"/>
                <a:cs typeface="Arial" pitchFamily="34" charset="0"/>
              </a:rPr>
              <a:t>   гопак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D:\мои документы\городские\картинки\36d988785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714620"/>
            <a:ext cx="2149847" cy="3143272"/>
          </a:xfrm>
          <a:prstGeom prst="rect">
            <a:avLst/>
          </a:prstGeom>
          <a:noFill/>
        </p:spPr>
      </p:pic>
      <p:pic>
        <p:nvPicPr>
          <p:cNvPr id="20" name="Рисунок 19" descr="hk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28603"/>
            <a:ext cx="1285884" cy="1739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6" grpId="0" animBg="1"/>
      <p:bldP spid="1030" grpId="0" animBg="1"/>
      <p:bldP spid="14" grpId="0"/>
      <p:bldP spid="15" grpId="0"/>
      <p:bldP spid="16" grpId="0"/>
      <p:bldP spid="17" grpId="0"/>
      <p:bldP spid="102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23768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9900FF"/>
                </a:solidFill>
                <a:cs typeface="Simplified Arabic" pitchFamily="18" charset="-78"/>
              </a:rPr>
              <a:t/>
            </a:r>
            <a:br>
              <a:rPr lang="ru-RU" sz="3100" b="1" dirty="0" smtClean="0">
                <a:solidFill>
                  <a:srgbClr val="9900FF"/>
                </a:solidFill>
                <a:cs typeface="Simplified Arabic" pitchFamily="18" charset="-78"/>
              </a:rPr>
            </a:br>
            <a:r>
              <a:rPr lang="ru-RU" sz="3100" b="1" dirty="0">
                <a:solidFill>
                  <a:srgbClr val="9900FF"/>
                </a:solidFill>
                <a:cs typeface="Simplified Arabic" pitchFamily="18" charset="-78"/>
              </a:rPr>
              <a:t/>
            </a:r>
            <a:br>
              <a:rPr lang="ru-RU" sz="3100" b="1" dirty="0">
                <a:solidFill>
                  <a:srgbClr val="9900FF"/>
                </a:solidFill>
                <a:cs typeface="Simplified Arabic" pitchFamily="18" charset="-78"/>
              </a:rPr>
            </a:br>
            <a:r>
              <a:rPr lang="ru-RU" sz="3100" b="1" dirty="0" smtClean="0">
                <a:solidFill>
                  <a:srgbClr val="9900FF"/>
                </a:solidFill>
                <a:cs typeface="Simplified Arabic" pitchFamily="18" charset="-78"/>
              </a:rPr>
              <a:t>28.</a:t>
            </a:r>
            <a:r>
              <a:rPr lang="ru-RU" sz="27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Нотная </a:t>
            </a:r>
            <a:r>
              <a:rPr lang="ru-RU" sz="2700" b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клавиатура.</a:t>
            </a:r>
            <a:r>
              <a:rPr lang="ru-RU" dirty="0">
                <a:solidFill>
                  <a:srgbClr val="FF0066"/>
                </a:solidFill>
              </a:rPr>
              <a:t/>
            </a:r>
            <a:br>
              <a:rPr lang="ru-RU" dirty="0">
                <a:solidFill>
                  <a:srgbClr val="FF0066"/>
                </a:solidFill>
              </a:rPr>
            </a:br>
            <a:r>
              <a:rPr lang="ru-RU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Помоги Микки Маусу  найти правильную клавиатуру</a:t>
            </a:r>
            <a:r>
              <a:rPr lang="ru-RU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1412776"/>
          <a:ext cx="5832650" cy="1512168"/>
        </p:xfrm>
        <a:graphic>
          <a:graphicData uri="http://schemas.openxmlformats.org/drawingml/2006/table">
            <a:tbl>
              <a:tblPr/>
              <a:tblGrid>
                <a:gridCol w="642212"/>
                <a:gridCol w="648417"/>
                <a:gridCol w="648417"/>
                <a:gridCol w="648417"/>
                <a:gridCol w="649968"/>
                <a:gridCol w="648417"/>
                <a:gridCol w="648417"/>
                <a:gridCol w="648417"/>
                <a:gridCol w="649968"/>
              </a:tblGrid>
              <a:tr h="151216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1000">
                          <a:latin typeface="Times New Roman"/>
                          <a:ea typeface="Times New Roman"/>
                        </a:rPr>
                      </a:b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4283968" y="1412776"/>
            <a:ext cx="165100" cy="9144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2987824" y="1412776"/>
            <a:ext cx="165100" cy="9144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1691680" y="1412776"/>
            <a:ext cx="165100" cy="9144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1043608" y="1412776"/>
            <a:ext cx="165100" cy="9144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9552" y="3140968"/>
          <a:ext cx="5760640" cy="1440160"/>
        </p:xfrm>
        <a:graphic>
          <a:graphicData uri="http://schemas.openxmlformats.org/drawingml/2006/table">
            <a:tbl>
              <a:tblPr/>
              <a:tblGrid>
                <a:gridCol w="634378"/>
                <a:gridCol w="640406"/>
                <a:gridCol w="640406"/>
                <a:gridCol w="640406"/>
                <a:gridCol w="641913"/>
                <a:gridCol w="640406"/>
                <a:gridCol w="640406"/>
                <a:gridCol w="640406"/>
                <a:gridCol w="641913"/>
              </a:tblGrid>
              <a:tr h="144016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1000">
                          <a:latin typeface="Times New Roman"/>
                          <a:ea typeface="Times New Roman"/>
                        </a:rPr>
                      </a:b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5580112" y="3140968"/>
            <a:ext cx="165100" cy="9144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4283968" y="3140968"/>
            <a:ext cx="165100" cy="9144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3635896" y="3140968"/>
            <a:ext cx="165100" cy="9144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2987824" y="3140968"/>
            <a:ext cx="165100" cy="9144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1763688" y="3140968"/>
            <a:ext cx="165100" cy="9144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1115616" y="3140968"/>
            <a:ext cx="165100" cy="9144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611560" y="4941168"/>
          <a:ext cx="5832649" cy="1512168"/>
        </p:xfrm>
        <a:graphic>
          <a:graphicData uri="http://schemas.openxmlformats.org/drawingml/2006/table">
            <a:tbl>
              <a:tblPr/>
              <a:tblGrid>
                <a:gridCol w="642309"/>
                <a:gridCol w="648411"/>
                <a:gridCol w="648411"/>
                <a:gridCol w="648411"/>
                <a:gridCol w="649937"/>
                <a:gridCol w="648411"/>
                <a:gridCol w="648411"/>
                <a:gridCol w="648411"/>
                <a:gridCol w="649937"/>
              </a:tblGrid>
              <a:tr h="151216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1000">
                          <a:latin typeface="Times New Roman"/>
                          <a:ea typeface="Times New Roman"/>
                        </a:rPr>
                      </a:b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5724128" y="4941168"/>
            <a:ext cx="165100" cy="9144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4427984" y="4941168"/>
            <a:ext cx="165100" cy="9144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3779912" y="4941168"/>
            <a:ext cx="165100" cy="9144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3131840" y="4941168"/>
            <a:ext cx="165100" cy="9144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1187624" y="4941168"/>
            <a:ext cx="165100" cy="9144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38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 descr="mult_096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9992" y="4221088"/>
            <a:ext cx="1152128" cy="864096"/>
          </a:xfrm>
          <a:prstGeom prst="rect">
            <a:avLst/>
          </a:prstGeom>
        </p:spPr>
      </p:pic>
      <p:pic>
        <p:nvPicPr>
          <p:cNvPr id="25" name="Рисунок 24" descr="Рисунок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834" y="428604"/>
            <a:ext cx="1271183" cy="1111731"/>
          </a:xfrm>
          <a:prstGeom prst="rect">
            <a:avLst/>
          </a:prstGeom>
        </p:spPr>
      </p:pic>
      <p:pic>
        <p:nvPicPr>
          <p:cNvPr id="26" name="Рисунок 25" descr="01sen0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4143380"/>
            <a:ext cx="2149879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8" presetClass="entr" presetSubtype="0" ac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8" presetClass="entr" presetSubtype="0" ac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8" presetClass="entr" presetSubtype="0" ac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8372" grpId="0" animBg="1"/>
      <p:bldP spid="58371" grpId="0" animBg="1"/>
      <p:bldP spid="58370" grpId="0" animBg="1"/>
      <p:bldP spid="58369" grpId="0" animBg="1"/>
      <p:bldP spid="58376" grpId="0" animBg="1"/>
      <p:bldP spid="58375" grpId="0" animBg="1"/>
      <p:bldP spid="58377" grpId="0" animBg="1"/>
      <p:bldP spid="58373" grpId="0" animBg="1"/>
      <p:bldP spid="58378" grpId="0" animBg="1"/>
      <p:bldP spid="58374" grpId="0" animBg="1"/>
      <p:bldP spid="58379" grpId="0"/>
      <p:bldP spid="58380" grpId="0"/>
      <p:bldP spid="58383" grpId="0" animBg="1"/>
      <p:bldP spid="58384" grpId="0" animBg="1"/>
      <p:bldP spid="58382" grpId="0" animBg="1"/>
      <p:bldP spid="58385" grpId="0" animBg="1"/>
      <p:bldP spid="58381" grpId="0" animBg="1"/>
      <p:bldP spid="5838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1285860"/>
            <a:ext cx="2702382" cy="26432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           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sz="2700" dirty="0" smtClean="0">
                <a:solidFill>
                  <a:srgbClr val="008000"/>
                </a:solidFill>
              </a:rPr>
              <a:t>29.</a:t>
            </a:r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Музыкальная лесенка.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Поднимаясь по ступенькам, прочти музыкальные слова и   объясни смысл</a:t>
            </a:r>
            <a:br>
              <a:rPr lang="ru-RU" sz="1800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каждого слова</a:t>
            </a:r>
            <a:r>
              <a:rPr lang="ru-RU" sz="4000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5400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6786578" y="3357562"/>
            <a:ext cx="1571636" cy="3429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колокольчики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cxnSp>
        <p:nvCxnSpPr>
          <p:cNvPr id="1027" name="AutoShape 3"/>
          <p:cNvCxnSpPr>
            <a:cxnSpLocks noChangeShapeType="1"/>
          </p:cNvCxnSpPr>
          <p:nvPr/>
        </p:nvCxnSpPr>
        <p:spPr bwMode="auto">
          <a:xfrm rot="5400000">
            <a:off x="8020076" y="3124196"/>
            <a:ext cx="676276" cy="15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sp>
        <p:nvSpPr>
          <p:cNvPr id="1028" name="Oval 4"/>
          <p:cNvSpPr>
            <a:spLocks noChangeArrowheads="1"/>
          </p:cNvSpPr>
          <p:nvPr/>
        </p:nvSpPr>
        <p:spPr bwMode="auto">
          <a:xfrm>
            <a:off x="5214942" y="3929066"/>
            <a:ext cx="1500198" cy="342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кульминация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cxnSp>
        <p:nvCxnSpPr>
          <p:cNvPr id="7" name="AutoShape 3"/>
          <p:cNvCxnSpPr>
            <a:cxnSpLocks noChangeShapeType="1"/>
          </p:cNvCxnSpPr>
          <p:nvPr/>
        </p:nvCxnSpPr>
        <p:spPr bwMode="auto">
          <a:xfrm>
            <a:off x="5072066" y="4071942"/>
            <a:ext cx="0" cy="53340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8" name="AutoShape 3"/>
          <p:cNvCxnSpPr>
            <a:cxnSpLocks noChangeShapeType="1"/>
          </p:cNvCxnSpPr>
          <p:nvPr/>
        </p:nvCxnSpPr>
        <p:spPr bwMode="auto">
          <a:xfrm>
            <a:off x="3428992" y="4714884"/>
            <a:ext cx="0" cy="533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" name="AutoShape 3"/>
          <p:cNvCxnSpPr>
            <a:cxnSpLocks noChangeShapeType="1"/>
          </p:cNvCxnSpPr>
          <p:nvPr/>
        </p:nvCxnSpPr>
        <p:spPr bwMode="auto">
          <a:xfrm>
            <a:off x="4071934" y="5500702"/>
            <a:ext cx="0" cy="533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" name="AutoShape 3"/>
          <p:cNvCxnSpPr>
            <a:cxnSpLocks noChangeShapeType="1"/>
          </p:cNvCxnSpPr>
          <p:nvPr/>
        </p:nvCxnSpPr>
        <p:spPr bwMode="auto">
          <a:xfrm rot="5400000">
            <a:off x="6877068" y="4695832"/>
            <a:ext cx="676276" cy="15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" name="AutoShape 3"/>
          <p:cNvCxnSpPr>
            <a:cxnSpLocks noChangeShapeType="1"/>
          </p:cNvCxnSpPr>
          <p:nvPr/>
        </p:nvCxnSpPr>
        <p:spPr bwMode="auto">
          <a:xfrm>
            <a:off x="5500694" y="4929198"/>
            <a:ext cx="0" cy="533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" name="AutoShape 3"/>
          <p:cNvCxnSpPr>
            <a:cxnSpLocks noChangeShapeType="1"/>
          </p:cNvCxnSpPr>
          <p:nvPr/>
        </p:nvCxnSpPr>
        <p:spPr bwMode="auto">
          <a:xfrm rot="5400000">
            <a:off x="6377002" y="3767138"/>
            <a:ext cx="676276" cy="15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3" name="AutoShape 3"/>
          <p:cNvCxnSpPr>
            <a:cxnSpLocks noChangeShapeType="1"/>
          </p:cNvCxnSpPr>
          <p:nvPr/>
        </p:nvCxnSpPr>
        <p:spPr bwMode="auto">
          <a:xfrm>
            <a:off x="8786842" y="4000504"/>
            <a:ext cx="0" cy="533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3643306" y="4429132"/>
            <a:ext cx="1400200" cy="3429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 pitchFamily="34" charset="0"/>
              </a:rPr>
              <a:t>композитор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</a:endParaRP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643042" y="5072074"/>
            <a:ext cx="1778020" cy="342900"/>
          </a:xfrm>
          <a:prstGeom prst="ellipse">
            <a:avLst/>
          </a:prstGeom>
          <a:solidFill>
            <a:srgbClr val="00206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</a:rPr>
              <a:t>контрабас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1031" name="Oval 7"/>
          <p:cNvSpPr>
            <a:spLocks noChangeArrowheads="1"/>
          </p:cNvSpPr>
          <p:nvPr/>
        </p:nvSpPr>
        <p:spPr bwMode="auto">
          <a:xfrm>
            <a:off x="1714480" y="6215082"/>
            <a:ext cx="838200" cy="342900"/>
          </a:xfrm>
          <a:prstGeom prst="ellipse">
            <a:avLst/>
          </a:prstGeom>
          <a:solidFill>
            <a:srgbClr val="66FF6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9A004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кода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3214678" y="5857892"/>
            <a:ext cx="838200" cy="3429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</a:rPr>
              <a:t>комуз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4572000" y="5286388"/>
            <a:ext cx="931890" cy="3429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</a:rPr>
              <a:t>куплет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1034" name="Oval 10"/>
          <p:cNvSpPr>
            <a:spLocks noChangeArrowheads="1"/>
          </p:cNvSpPr>
          <p:nvPr/>
        </p:nvSpPr>
        <p:spPr bwMode="auto">
          <a:xfrm>
            <a:off x="6143636" y="4857760"/>
            <a:ext cx="1071570" cy="342900"/>
          </a:xfrm>
          <a:prstGeom prst="ellipse">
            <a:avLst/>
          </a:pr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 pitchFamily="34" charset="0"/>
              </a:rPr>
              <a:t>концерт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</a:endParaRPr>
          </a:p>
        </p:txBody>
      </p:sp>
      <p:sp>
        <p:nvSpPr>
          <p:cNvPr id="1035" name="Oval 11"/>
          <p:cNvSpPr>
            <a:spLocks noChangeArrowheads="1"/>
          </p:cNvSpPr>
          <p:nvPr/>
        </p:nvSpPr>
        <p:spPr bwMode="auto">
          <a:xfrm>
            <a:off x="7572396" y="4429132"/>
            <a:ext cx="1214446" cy="342900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ксилофон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cxnSp>
        <p:nvCxnSpPr>
          <p:cNvPr id="22" name="AutoShape 3"/>
          <p:cNvCxnSpPr>
            <a:cxnSpLocks noChangeShapeType="1"/>
          </p:cNvCxnSpPr>
          <p:nvPr/>
        </p:nvCxnSpPr>
        <p:spPr bwMode="auto">
          <a:xfrm>
            <a:off x="2571736" y="5929330"/>
            <a:ext cx="0" cy="53340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pic>
        <p:nvPicPr>
          <p:cNvPr id="23" name="Рисунок 22" descr="нафаня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86644" y="5214950"/>
            <a:ext cx="1390650" cy="1447800"/>
          </a:xfrm>
          <a:prstGeom prst="rect">
            <a:avLst/>
          </a:prstGeom>
        </p:spPr>
      </p:pic>
      <p:pic>
        <p:nvPicPr>
          <p:cNvPr id="27" name="Рисунок 26" descr="00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071546"/>
            <a:ext cx="1895583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6" grpId="0" animBg="1"/>
      <p:bldP spid="1028" grpId="0" animBg="1"/>
      <p:bldP spid="1029" grpId="0" animBg="1"/>
      <p:bldP spid="1030" grpId="0" animBg="1"/>
      <p:bldP spid="1031" grpId="0" animBg="1"/>
      <p:bldP spid="1032" grpId="0" animBg="1"/>
      <p:bldP spid="1033" grpId="0" animBg="1"/>
      <p:bldP spid="1034" grpId="0" animBg="1"/>
      <p:bldP spid="10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Рисунок 318" descr="images.jpegрлаал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4714884"/>
            <a:ext cx="1511764" cy="1571636"/>
          </a:xfrm>
          <a:prstGeom prst="rect">
            <a:avLst/>
          </a:prstGeom>
          <a:noFill/>
        </p:spPr>
      </p:pic>
      <p:grpSp>
        <p:nvGrpSpPr>
          <p:cNvPr id="49" name="Группа 48"/>
          <p:cNvGrpSpPr/>
          <p:nvPr/>
        </p:nvGrpSpPr>
        <p:grpSpPr>
          <a:xfrm>
            <a:off x="1285852" y="714356"/>
            <a:ext cx="5786478" cy="5715039"/>
            <a:chOff x="-317500" y="677863"/>
            <a:chExt cx="4666785" cy="5073650"/>
          </a:xfrm>
        </p:grpSpPr>
        <p:sp>
          <p:nvSpPr>
            <p:cNvPr id="72746" name="Oval 42"/>
            <p:cNvSpPr>
              <a:spLocks noChangeArrowheads="1"/>
            </p:cNvSpPr>
            <p:nvPr/>
          </p:nvSpPr>
          <p:spPr bwMode="auto">
            <a:xfrm>
              <a:off x="-317500" y="677863"/>
              <a:ext cx="4666785" cy="507365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745" name="Oval 41"/>
            <p:cNvSpPr>
              <a:spLocks noChangeArrowheads="1"/>
            </p:cNvSpPr>
            <p:nvPr/>
          </p:nvSpPr>
          <p:spPr bwMode="auto">
            <a:xfrm>
              <a:off x="-66675" y="952500"/>
              <a:ext cx="4276725" cy="4494213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744" name="Oval 40"/>
            <p:cNvSpPr>
              <a:spLocks noChangeArrowheads="1"/>
            </p:cNvSpPr>
            <p:nvPr/>
          </p:nvSpPr>
          <p:spPr bwMode="auto">
            <a:xfrm rot="652904">
              <a:off x="136525" y="1246188"/>
              <a:ext cx="3603625" cy="3910012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743" name="Oval 39"/>
            <p:cNvSpPr>
              <a:spLocks noChangeArrowheads="1"/>
            </p:cNvSpPr>
            <p:nvPr/>
          </p:nvSpPr>
          <p:spPr bwMode="auto">
            <a:xfrm>
              <a:off x="415925" y="1414463"/>
              <a:ext cx="3098800" cy="342900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                                          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742" name="Oval 38"/>
            <p:cNvSpPr>
              <a:spLocks noChangeArrowheads="1"/>
            </p:cNvSpPr>
            <p:nvPr/>
          </p:nvSpPr>
          <p:spPr bwMode="auto">
            <a:xfrm>
              <a:off x="647700" y="1668463"/>
              <a:ext cx="2651125" cy="294640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2AD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1" u="none" strike="noStrike" cap="none" normalizeH="0" baseline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Если ноты знаешь ты, Буквами заменишь точки ,</a:t>
              </a:r>
              <a:endPara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1" u="none" strike="noStrike" cap="none" normalizeH="0" baseline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Сможешь ты без проволочки</a:t>
              </a:r>
              <a:endPara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1" u="none" strike="noStrike" cap="none" normalizeH="0" baseline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На венке назвать цветы</a:t>
              </a:r>
              <a:endPara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741" name="Oval 37"/>
            <p:cNvSpPr>
              <a:spLocks noChangeArrowheads="1"/>
            </p:cNvSpPr>
            <p:nvPr/>
          </p:nvSpPr>
          <p:spPr bwMode="auto">
            <a:xfrm rot="310672">
              <a:off x="1628775" y="1181100"/>
              <a:ext cx="400050" cy="152400"/>
            </a:xfrm>
            <a:prstGeom prst="ellipse">
              <a:avLst/>
            </a:prstGeom>
            <a:solidFill>
              <a:srgbClr val="7030A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740" name="Oval 36"/>
            <p:cNvSpPr>
              <a:spLocks noChangeArrowheads="1"/>
            </p:cNvSpPr>
            <p:nvPr/>
          </p:nvSpPr>
          <p:spPr bwMode="auto">
            <a:xfrm rot="1344478">
              <a:off x="1228725" y="5451475"/>
              <a:ext cx="400050" cy="1524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739" name="Oval 35"/>
            <p:cNvSpPr>
              <a:spLocks noChangeArrowheads="1"/>
            </p:cNvSpPr>
            <p:nvPr/>
          </p:nvSpPr>
          <p:spPr bwMode="auto">
            <a:xfrm rot="4192778">
              <a:off x="12700" y="3736975"/>
              <a:ext cx="400050" cy="152400"/>
            </a:xfrm>
            <a:prstGeom prst="ellipse">
              <a:avLst/>
            </a:prstGeom>
            <a:solidFill>
              <a:srgbClr val="7030A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738" name="Oval 34"/>
            <p:cNvSpPr>
              <a:spLocks noChangeArrowheads="1"/>
            </p:cNvSpPr>
            <p:nvPr/>
          </p:nvSpPr>
          <p:spPr bwMode="auto">
            <a:xfrm rot="3746135">
              <a:off x="3695700" y="1981200"/>
              <a:ext cx="400050" cy="1524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737" name="Oval 33"/>
            <p:cNvSpPr>
              <a:spLocks noChangeArrowheads="1"/>
            </p:cNvSpPr>
            <p:nvPr/>
          </p:nvSpPr>
          <p:spPr bwMode="auto">
            <a:xfrm rot="-24723226">
              <a:off x="292100" y="1962150"/>
              <a:ext cx="400050" cy="152400"/>
            </a:xfrm>
            <a:prstGeom prst="ellipse">
              <a:avLst/>
            </a:prstGeom>
            <a:solidFill>
              <a:srgbClr val="7030A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736" name="Oval 32"/>
            <p:cNvSpPr>
              <a:spLocks noChangeArrowheads="1"/>
            </p:cNvSpPr>
            <p:nvPr/>
          </p:nvSpPr>
          <p:spPr bwMode="auto">
            <a:xfrm rot="852804">
              <a:off x="2152650" y="866775"/>
              <a:ext cx="400050" cy="1524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735" name="Oval 31"/>
            <p:cNvSpPr>
              <a:spLocks noChangeArrowheads="1"/>
            </p:cNvSpPr>
            <p:nvPr/>
          </p:nvSpPr>
          <p:spPr bwMode="auto">
            <a:xfrm rot="6868366">
              <a:off x="3632200" y="4203700"/>
              <a:ext cx="400050" cy="1524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734" name="AutoShape 30"/>
            <p:cNvSpPr>
              <a:spLocks noChangeArrowheads="1"/>
            </p:cNvSpPr>
            <p:nvPr/>
          </p:nvSpPr>
          <p:spPr bwMode="auto">
            <a:xfrm>
              <a:off x="3908425" y="2398713"/>
              <a:ext cx="63500" cy="58737"/>
            </a:xfrm>
            <a:prstGeom prst="flowChartConnector">
              <a:avLst/>
            </a:prstGeom>
            <a:solidFill>
              <a:srgbClr val="0D0D0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733" name="AutoShape 29"/>
            <p:cNvSpPr>
              <a:spLocks noChangeArrowheads="1"/>
            </p:cNvSpPr>
            <p:nvPr/>
          </p:nvSpPr>
          <p:spPr bwMode="auto">
            <a:xfrm>
              <a:off x="3971925" y="2568575"/>
              <a:ext cx="63500" cy="58738"/>
            </a:xfrm>
            <a:prstGeom prst="flowChartConnector">
              <a:avLst/>
            </a:prstGeom>
            <a:solidFill>
              <a:srgbClr val="0D0D0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732" name="AutoShape 28"/>
            <p:cNvSpPr>
              <a:spLocks noChangeArrowheads="1"/>
            </p:cNvSpPr>
            <p:nvPr/>
          </p:nvSpPr>
          <p:spPr bwMode="auto">
            <a:xfrm>
              <a:off x="4025900" y="2744788"/>
              <a:ext cx="63500" cy="58737"/>
            </a:xfrm>
            <a:prstGeom prst="flowChartConnector">
              <a:avLst/>
            </a:prstGeom>
            <a:solidFill>
              <a:srgbClr val="0D0D0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731" name="AutoShape 27"/>
            <p:cNvSpPr>
              <a:spLocks noChangeArrowheads="1"/>
            </p:cNvSpPr>
            <p:nvPr/>
          </p:nvSpPr>
          <p:spPr bwMode="auto">
            <a:xfrm>
              <a:off x="4035425" y="2919413"/>
              <a:ext cx="63500" cy="58737"/>
            </a:xfrm>
            <a:prstGeom prst="flowChartConnector">
              <a:avLst/>
            </a:prstGeom>
            <a:solidFill>
              <a:srgbClr val="0D0D0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730" name="AutoShape 26"/>
            <p:cNvSpPr>
              <a:spLocks noChangeArrowheads="1"/>
            </p:cNvSpPr>
            <p:nvPr/>
          </p:nvSpPr>
          <p:spPr bwMode="auto">
            <a:xfrm>
              <a:off x="3451225" y="4867275"/>
              <a:ext cx="63500" cy="58738"/>
            </a:xfrm>
            <a:prstGeom prst="flowChartConnector">
              <a:avLst/>
            </a:prstGeom>
            <a:solidFill>
              <a:srgbClr val="0D0D0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729" name="AutoShape 25"/>
            <p:cNvSpPr>
              <a:spLocks noChangeArrowheads="1"/>
            </p:cNvSpPr>
            <p:nvPr/>
          </p:nvSpPr>
          <p:spPr bwMode="auto">
            <a:xfrm>
              <a:off x="3298825" y="5019675"/>
              <a:ext cx="63500" cy="58738"/>
            </a:xfrm>
            <a:prstGeom prst="flowChartConnector">
              <a:avLst/>
            </a:prstGeom>
            <a:solidFill>
              <a:srgbClr val="0D0D0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728" name="AutoShape 24"/>
            <p:cNvSpPr>
              <a:spLocks noChangeArrowheads="1"/>
            </p:cNvSpPr>
            <p:nvPr/>
          </p:nvSpPr>
          <p:spPr bwMode="auto">
            <a:xfrm>
              <a:off x="2089150" y="5548313"/>
              <a:ext cx="63500" cy="58737"/>
            </a:xfrm>
            <a:prstGeom prst="flowChartConnector">
              <a:avLst/>
            </a:prstGeom>
            <a:solidFill>
              <a:srgbClr val="0D0D0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727" name="AutoShape 23"/>
            <p:cNvSpPr>
              <a:spLocks noChangeArrowheads="1"/>
            </p:cNvSpPr>
            <p:nvPr/>
          </p:nvSpPr>
          <p:spPr bwMode="auto">
            <a:xfrm>
              <a:off x="3740150" y="4559300"/>
              <a:ext cx="63500" cy="58738"/>
            </a:xfrm>
            <a:prstGeom prst="flowChartConnector">
              <a:avLst/>
            </a:prstGeom>
            <a:solidFill>
              <a:srgbClr val="0D0D0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726" name="AutoShape 22"/>
            <p:cNvSpPr>
              <a:spLocks noChangeArrowheads="1"/>
            </p:cNvSpPr>
            <p:nvPr/>
          </p:nvSpPr>
          <p:spPr bwMode="auto">
            <a:xfrm>
              <a:off x="3578225" y="4751388"/>
              <a:ext cx="63500" cy="58737"/>
            </a:xfrm>
            <a:prstGeom prst="flowChartConnector">
              <a:avLst/>
            </a:prstGeom>
            <a:solidFill>
              <a:srgbClr val="0D0D0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725" name="AutoShape 21"/>
            <p:cNvSpPr>
              <a:spLocks noChangeArrowheads="1"/>
            </p:cNvSpPr>
            <p:nvPr/>
          </p:nvSpPr>
          <p:spPr bwMode="auto">
            <a:xfrm>
              <a:off x="1901825" y="5548313"/>
              <a:ext cx="63500" cy="58737"/>
            </a:xfrm>
            <a:prstGeom prst="flowChartConnector">
              <a:avLst/>
            </a:prstGeom>
            <a:solidFill>
              <a:srgbClr val="0D0D0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724" name="AutoShape 20"/>
            <p:cNvSpPr>
              <a:spLocks noChangeArrowheads="1"/>
            </p:cNvSpPr>
            <p:nvPr/>
          </p:nvSpPr>
          <p:spPr bwMode="auto">
            <a:xfrm>
              <a:off x="1714500" y="5548313"/>
              <a:ext cx="63500" cy="58737"/>
            </a:xfrm>
            <a:prstGeom prst="flowChartConnector">
              <a:avLst/>
            </a:prstGeom>
            <a:solidFill>
              <a:srgbClr val="0D0D0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723" name="AutoShape 19"/>
            <p:cNvSpPr>
              <a:spLocks noChangeArrowheads="1"/>
            </p:cNvSpPr>
            <p:nvPr/>
          </p:nvSpPr>
          <p:spPr bwMode="auto">
            <a:xfrm>
              <a:off x="990600" y="5349875"/>
              <a:ext cx="63500" cy="58738"/>
            </a:xfrm>
            <a:prstGeom prst="flowChartConnector">
              <a:avLst/>
            </a:prstGeom>
            <a:solidFill>
              <a:srgbClr val="0D0D0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722" name="AutoShape 18"/>
            <p:cNvSpPr>
              <a:spLocks noChangeArrowheads="1"/>
            </p:cNvSpPr>
            <p:nvPr/>
          </p:nvSpPr>
          <p:spPr bwMode="auto">
            <a:xfrm>
              <a:off x="179388" y="2509838"/>
              <a:ext cx="63500" cy="58737"/>
            </a:xfrm>
            <a:prstGeom prst="flowChartConnector">
              <a:avLst/>
            </a:prstGeom>
            <a:solidFill>
              <a:srgbClr val="0D0D0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721" name="AutoShape 17"/>
            <p:cNvSpPr>
              <a:spLocks noChangeArrowheads="1"/>
            </p:cNvSpPr>
            <p:nvPr/>
          </p:nvSpPr>
          <p:spPr bwMode="auto">
            <a:xfrm>
              <a:off x="242888" y="4103688"/>
              <a:ext cx="63500" cy="58737"/>
            </a:xfrm>
            <a:prstGeom prst="flowChartConnector">
              <a:avLst/>
            </a:prstGeom>
            <a:solidFill>
              <a:srgbClr val="0D0D0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720" name="AutoShape 16"/>
            <p:cNvSpPr>
              <a:spLocks noChangeArrowheads="1"/>
            </p:cNvSpPr>
            <p:nvPr/>
          </p:nvSpPr>
          <p:spPr bwMode="auto">
            <a:xfrm>
              <a:off x="774700" y="1709738"/>
              <a:ext cx="63500" cy="58737"/>
            </a:xfrm>
            <a:prstGeom prst="flowChartConnector">
              <a:avLst/>
            </a:prstGeom>
            <a:solidFill>
              <a:srgbClr val="0D0D0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719" name="AutoShape 15"/>
            <p:cNvSpPr>
              <a:spLocks noChangeArrowheads="1"/>
            </p:cNvSpPr>
            <p:nvPr/>
          </p:nvSpPr>
          <p:spPr bwMode="auto">
            <a:xfrm>
              <a:off x="2676525" y="1120775"/>
              <a:ext cx="63500" cy="58738"/>
            </a:xfrm>
            <a:prstGeom prst="flowChartConnector">
              <a:avLst/>
            </a:prstGeom>
            <a:solidFill>
              <a:srgbClr val="0D0D0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718" name="AutoShape 14"/>
            <p:cNvSpPr>
              <a:spLocks noChangeArrowheads="1"/>
            </p:cNvSpPr>
            <p:nvPr/>
          </p:nvSpPr>
          <p:spPr bwMode="auto">
            <a:xfrm>
              <a:off x="2870200" y="1181100"/>
              <a:ext cx="63500" cy="58738"/>
            </a:xfrm>
            <a:prstGeom prst="flowChartConnector">
              <a:avLst/>
            </a:prstGeom>
            <a:solidFill>
              <a:srgbClr val="0D0D0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717" name="AutoShape 13"/>
            <p:cNvSpPr>
              <a:spLocks noChangeArrowheads="1"/>
            </p:cNvSpPr>
            <p:nvPr/>
          </p:nvSpPr>
          <p:spPr bwMode="auto">
            <a:xfrm>
              <a:off x="73025" y="3476625"/>
              <a:ext cx="63500" cy="58738"/>
            </a:xfrm>
            <a:prstGeom prst="flowChartConnector">
              <a:avLst/>
            </a:prstGeom>
            <a:solidFill>
              <a:srgbClr val="0D0D0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716" name="AutoShape 12"/>
            <p:cNvSpPr>
              <a:spLocks noChangeArrowheads="1"/>
            </p:cNvSpPr>
            <p:nvPr/>
          </p:nvSpPr>
          <p:spPr bwMode="auto">
            <a:xfrm>
              <a:off x="352425" y="4289425"/>
              <a:ext cx="63500" cy="58738"/>
            </a:xfrm>
            <a:prstGeom prst="flowChartConnector">
              <a:avLst/>
            </a:prstGeom>
            <a:solidFill>
              <a:srgbClr val="0D0D0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715" name="AutoShape 11"/>
            <p:cNvSpPr>
              <a:spLocks noChangeArrowheads="1"/>
            </p:cNvSpPr>
            <p:nvPr/>
          </p:nvSpPr>
          <p:spPr bwMode="auto">
            <a:xfrm>
              <a:off x="415925" y="4384675"/>
              <a:ext cx="63500" cy="58738"/>
            </a:xfrm>
            <a:prstGeom prst="flowChartConnector">
              <a:avLst/>
            </a:prstGeom>
            <a:solidFill>
              <a:srgbClr val="0D0D0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714" name="AutoShape 10"/>
            <p:cNvSpPr>
              <a:spLocks noChangeArrowheads="1"/>
            </p:cNvSpPr>
            <p:nvPr/>
          </p:nvSpPr>
          <p:spPr bwMode="auto">
            <a:xfrm>
              <a:off x="242888" y="2319338"/>
              <a:ext cx="63500" cy="58737"/>
            </a:xfrm>
            <a:prstGeom prst="flowChartConnector">
              <a:avLst/>
            </a:prstGeom>
            <a:solidFill>
              <a:srgbClr val="0D0D0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713" name="AutoShape 9"/>
            <p:cNvSpPr>
              <a:spLocks noChangeArrowheads="1"/>
            </p:cNvSpPr>
            <p:nvPr/>
          </p:nvSpPr>
          <p:spPr bwMode="auto">
            <a:xfrm>
              <a:off x="647700" y="1827213"/>
              <a:ext cx="63500" cy="58737"/>
            </a:xfrm>
            <a:prstGeom prst="flowChartConnector">
              <a:avLst/>
            </a:prstGeom>
            <a:solidFill>
              <a:srgbClr val="0D0D0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712" name="AutoShape 8"/>
            <p:cNvSpPr>
              <a:spLocks noChangeArrowheads="1"/>
            </p:cNvSpPr>
            <p:nvPr/>
          </p:nvSpPr>
          <p:spPr bwMode="auto">
            <a:xfrm>
              <a:off x="901700" y="1606550"/>
              <a:ext cx="63500" cy="58738"/>
            </a:xfrm>
            <a:prstGeom prst="flowChartConnector">
              <a:avLst/>
            </a:prstGeom>
            <a:solidFill>
              <a:srgbClr val="0D0D0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72711" name="Рисунок 265" descr="мимоза2.jpe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06700" y="1292225"/>
              <a:ext cx="811213" cy="736600"/>
            </a:xfrm>
            <a:prstGeom prst="rect">
              <a:avLst/>
            </a:prstGeom>
            <a:noFill/>
          </p:spPr>
        </p:pic>
        <p:pic>
          <p:nvPicPr>
            <p:cNvPr id="72710" name="Рисунок 267" descr="резеда.jpeg"/>
            <p:cNvPicPr>
              <a:picLocks noChangeAspect="1" noChangeArrowheads="1"/>
            </p:cNvPicPr>
            <p:nvPr/>
          </p:nvPicPr>
          <p:blipFill>
            <a:blip r:embed="rId4" cstate="print"/>
            <a:srcRect r="7961" b="21333"/>
            <a:stretch>
              <a:fillRect/>
            </a:stretch>
          </p:blipFill>
          <p:spPr bwMode="auto">
            <a:xfrm rot="1477415">
              <a:off x="3359150" y="3143250"/>
              <a:ext cx="938213" cy="712788"/>
            </a:xfrm>
            <a:prstGeom prst="rect">
              <a:avLst/>
            </a:prstGeom>
            <a:noFill/>
          </p:spPr>
        </p:pic>
        <p:pic>
          <p:nvPicPr>
            <p:cNvPr id="72709" name="Рисунок 268" descr="жасмин.jpeg"/>
            <p:cNvPicPr>
              <a:picLocks noChangeAspect="1" noChangeArrowheads="1"/>
            </p:cNvPicPr>
            <p:nvPr/>
          </p:nvPicPr>
          <p:blipFill>
            <a:blip r:embed="rId5" cstate="print"/>
            <a:srcRect l="10159" t="15421" r="12834" b="-237"/>
            <a:stretch>
              <a:fillRect/>
            </a:stretch>
          </p:blipFill>
          <p:spPr bwMode="auto">
            <a:xfrm rot="-6604000">
              <a:off x="2278063" y="4748212"/>
              <a:ext cx="889000" cy="657225"/>
            </a:xfrm>
            <a:prstGeom prst="rect">
              <a:avLst/>
            </a:prstGeom>
            <a:noFill/>
          </p:spPr>
        </p:pic>
        <p:pic>
          <p:nvPicPr>
            <p:cNvPr id="72708" name="Рисунок 271" descr="фуксия2.jpe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3053634">
              <a:off x="363538" y="4368800"/>
              <a:ext cx="901700" cy="809625"/>
            </a:xfrm>
            <a:prstGeom prst="rect">
              <a:avLst/>
            </a:prstGeom>
            <a:noFill/>
          </p:spPr>
        </p:pic>
        <p:pic>
          <p:nvPicPr>
            <p:cNvPr id="72707" name="Рисунок 273" descr="василёк1.jpeg"/>
            <p:cNvPicPr>
              <a:picLocks noChangeAspect="1" noChangeArrowheads="1"/>
            </p:cNvPicPr>
            <p:nvPr/>
          </p:nvPicPr>
          <p:blipFill>
            <a:blip r:embed="rId7" cstate="print"/>
            <a:srcRect r="17218" b="15573"/>
            <a:stretch>
              <a:fillRect/>
            </a:stretch>
          </p:blipFill>
          <p:spPr bwMode="auto">
            <a:xfrm>
              <a:off x="-254000" y="2687638"/>
              <a:ext cx="914400" cy="552450"/>
            </a:xfrm>
            <a:prstGeom prst="rect">
              <a:avLst/>
            </a:prstGeom>
            <a:noFill/>
          </p:spPr>
        </p:pic>
        <p:pic>
          <p:nvPicPr>
            <p:cNvPr id="72706" name="Рисунок 4" descr="ветка сирени.jpe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01700" y="1058863"/>
              <a:ext cx="698500" cy="723900"/>
            </a:xfrm>
            <a:prstGeom prst="rect">
              <a:avLst/>
            </a:prstGeom>
            <a:noFill/>
          </p:spPr>
        </p:pic>
      </p:grpSp>
      <p:sp>
        <p:nvSpPr>
          <p:cNvPr id="72747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51" name="Rectangle 47"/>
          <p:cNvSpPr>
            <a:spLocks noChangeArrowheads="1"/>
          </p:cNvSpPr>
          <p:nvPr/>
        </p:nvSpPr>
        <p:spPr bwMode="auto">
          <a:xfrm>
            <a:off x="71438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2752" name="Rectangle 48"/>
          <p:cNvSpPr>
            <a:spLocks noChangeArrowheads="1"/>
          </p:cNvSpPr>
          <p:nvPr/>
        </p:nvSpPr>
        <p:spPr bwMode="auto">
          <a:xfrm>
            <a:off x="71438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214414" y="142852"/>
            <a:ext cx="650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D60093"/>
                </a:solidFill>
                <a:latin typeface="Times New Roman"/>
                <a:ea typeface="Calibri"/>
                <a:cs typeface="Times New Roman"/>
              </a:rPr>
              <a:t>          30.« Музыкальный венок».</a:t>
            </a:r>
            <a:endParaRPr lang="ru-RU" sz="2400" dirty="0">
              <a:solidFill>
                <a:srgbClr val="D60093"/>
              </a:solidFill>
            </a:endParaRPr>
          </a:p>
        </p:txBody>
      </p:sp>
      <p:pic>
        <p:nvPicPr>
          <p:cNvPr id="50" name="Рисунок 49" descr="animashki-multyashki-2737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282" y="642918"/>
            <a:ext cx="1143008" cy="1615598"/>
          </a:xfrm>
          <a:prstGeom prst="rect">
            <a:avLst/>
          </a:prstGeom>
        </p:spPr>
      </p:pic>
      <p:pic>
        <p:nvPicPr>
          <p:cNvPr id="51" name="Рисунок 50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43306" y="3571876"/>
            <a:ext cx="808035" cy="114141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pic>
        <p:nvPicPr>
          <p:cNvPr id="52" name="Рисунок 51" descr="27195041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43834" y="928670"/>
            <a:ext cx="1042995" cy="1303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6600FF"/>
                </a:solidFill>
                <a:latin typeface="Times New Roman"/>
                <a:ea typeface="Calibri"/>
                <a:cs typeface="Times New Roman"/>
              </a:rPr>
              <a:t>                               </a:t>
            </a:r>
            <a:br>
              <a:rPr lang="ru-RU" sz="3200" b="1" dirty="0" smtClean="0">
                <a:solidFill>
                  <a:srgbClr val="6600FF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rgbClr val="6600FF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3200" b="1" dirty="0" smtClean="0">
                <a:solidFill>
                  <a:srgbClr val="6600FF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rgbClr val="6600FF"/>
                </a:solidFill>
                <a:latin typeface="Times New Roman"/>
                <a:ea typeface="Calibri"/>
                <a:cs typeface="Times New Roman"/>
              </a:rPr>
              <a:t>                                31.</a:t>
            </a:r>
            <a:r>
              <a:rPr lang="ru-RU" sz="3600" b="1" i="1" dirty="0" smtClean="0">
                <a:solidFill>
                  <a:srgbClr val="6600FF"/>
                </a:solidFill>
                <a:latin typeface="Times New Roman"/>
                <a:ea typeface="Calibri"/>
                <a:cs typeface="Times New Roman"/>
              </a:rPr>
              <a:t>Ребусы.</a:t>
            </a:r>
            <a:r>
              <a:rPr lang="ru-RU" sz="5300" i="1" dirty="0">
                <a:ea typeface="Calibri"/>
                <a:cs typeface="Times New Roman"/>
              </a:rPr>
              <a:t/>
            </a:r>
            <a:br>
              <a:rPr lang="ru-RU" sz="5300" i="1" dirty="0">
                <a:ea typeface="Calibri"/>
                <a:cs typeface="Times New Roman"/>
              </a:rPr>
            </a:br>
            <a:endParaRPr lang="ru-RU" i="1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214282" y="1714488"/>
            <a:ext cx="8553481" cy="4429156"/>
            <a:chOff x="214282" y="928670"/>
            <a:chExt cx="8553481" cy="363539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14282" y="928670"/>
              <a:ext cx="4572032" cy="61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90880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b="1" i="1" dirty="0" smtClean="0">
                  <a:solidFill>
                    <a:srgbClr val="D60093"/>
                  </a:solidFill>
                  <a:latin typeface="Times New Roman"/>
                  <a:ea typeface="Calibri"/>
                  <a:cs typeface="Times New Roman"/>
                </a:rPr>
                <a:t>1.Казахский народный инструмент</a:t>
              </a:r>
              <a:endParaRPr lang="ru-RU" sz="1200" i="1" dirty="0" smtClean="0">
                <a:solidFill>
                  <a:srgbClr val="D60093"/>
                </a:solidFill>
                <a:ea typeface="Calibri"/>
                <a:cs typeface="Times New Roman"/>
              </a:endParaRPr>
            </a:p>
            <a:p>
              <a:pPr marL="919480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dirty="0" smtClean="0">
                  <a:solidFill>
                    <a:srgbClr val="D60093"/>
                  </a:solidFill>
                  <a:latin typeface="Times New Roman"/>
                  <a:ea typeface="Calibri"/>
                  <a:cs typeface="Times New Roman"/>
                </a:rPr>
                <a:t> </a:t>
              </a:r>
              <a:endParaRPr lang="ru-RU" sz="1100" dirty="0">
                <a:solidFill>
                  <a:srgbClr val="D60093"/>
                </a:solidFill>
                <a:ea typeface="Calibri"/>
                <a:cs typeface="Times New Roman"/>
              </a:endParaRPr>
            </a:p>
          </p:txBody>
        </p:sp>
        <p:pic>
          <p:nvPicPr>
            <p:cNvPr id="4" name="Рисунок 3" descr="дом.jpe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0100" y="1643050"/>
              <a:ext cx="1045845" cy="787400"/>
            </a:xfrm>
            <a:prstGeom prst="rect">
              <a:avLst/>
            </a:prstGeom>
          </p:spPr>
        </p:pic>
        <p:pic>
          <p:nvPicPr>
            <p:cNvPr id="5" name="Рисунок 4" descr="бра.jpe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00364" y="1571612"/>
              <a:ext cx="876935" cy="876300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4429124" y="928670"/>
              <a:ext cx="4038630" cy="511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1755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b="1" dirty="0" smtClean="0">
                  <a:solidFill>
                    <a:srgbClr val="00B050"/>
                  </a:solidFill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ru-RU" sz="1600" b="1" i="1" dirty="0" smtClean="0">
                  <a:solidFill>
                    <a:srgbClr val="00B050"/>
                  </a:solidFill>
                  <a:latin typeface="Times New Roman"/>
                  <a:ea typeface="Calibri"/>
                  <a:cs typeface="Times New Roman"/>
                </a:rPr>
                <a:t>2.Украинский струнный инструмент</a:t>
              </a:r>
              <a:endParaRPr lang="ru-RU" sz="1100" i="1" dirty="0" smtClean="0">
                <a:solidFill>
                  <a:srgbClr val="00B050"/>
                </a:solidFill>
                <a:ea typeface="Calibri"/>
                <a:cs typeface="Times New Roman"/>
              </a:endParaRPr>
            </a:p>
            <a:p>
              <a:pPr marL="71755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dirty="0" smtClean="0">
                  <a:solidFill>
                    <a:srgbClr val="00B050"/>
                  </a:solidFill>
                  <a:latin typeface="Times New Roman"/>
                  <a:ea typeface="Calibri"/>
                  <a:cs typeface="Times New Roman"/>
                </a:rPr>
                <a:t> </a:t>
              </a:r>
              <a:endParaRPr lang="ru-RU" dirty="0">
                <a:solidFill>
                  <a:srgbClr val="00B050"/>
                </a:solidFill>
              </a:endParaRPr>
            </a:p>
          </p:txBody>
        </p:sp>
        <p:pic>
          <p:nvPicPr>
            <p:cNvPr id="7" name="Рисунок 6" descr="кобра.jpe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2066" y="1500174"/>
              <a:ext cx="1187450" cy="1054100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7215206" y="2071678"/>
              <a:ext cx="73770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200" b="1" dirty="0" smtClean="0">
                  <a:solidFill>
                    <a:srgbClr val="000000"/>
                  </a:solidFill>
                  <a:latin typeface="Times New Roman"/>
                  <a:ea typeface="Calibri"/>
                  <a:cs typeface="Times New Roman"/>
                </a:rPr>
                <a:t> Р=З</a:t>
              </a:r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57158" y="2857496"/>
              <a:ext cx="4572032" cy="511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1755"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b="1" dirty="0" smtClean="0">
                  <a:solidFill>
                    <a:srgbClr val="6600FF"/>
                  </a:solidFill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ru-RU" sz="1600" b="1" i="1" dirty="0" smtClean="0">
                  <a:solidFill>
                    <a:srgbClr val="6600FF"/>
                  </a:solidFill>
                  <a:latin typeface="Times New Roman"/>
                  <a:ea typeface="Calibri"/>
                  <a:cs typeface="Times New Roman"/>
                </a:rPr>
                <a:t>3.Высшее учебное музыкальное заведение</a:t>
              </a:r>
              <a:endParaRPr lang="ru-RU" sz="1200" b="1" i="1" dirty="0" smtClean="0">
                <a:solidFill>
                  <a:srgbClr val="6600FF"/>
                </a:solidFill>
                <a:ea typeface="Calibri"/>
                <a:cs typeface="Times New Roman"/>
              </a:endParaRPr>
            </a:p>
            <a:p>
              <a:pPr marL="71755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dirty="0" smtClean="0">
                  <a:solidFill>
                    <a:srgbClr val="000000"/>
                  </a:solidFill>
                  <a:latin typeface="Times New Roman"/>
                  <a:ea typeface="Calibri"/>
                  <a:cs typeface="Times New Roman"/>
                </a:rPr>
                <a:t> </a:t>
              </a:r>
              <a:endParaRPr lang="ru-RU" dirty="0"/>
            </a:p>
          </p:txBody>
        </p:sp>
        <p:pic>
          <p:nvPicPr>
            <p:cNvPr id="10" name="Рисунок 9" descr="консерва.jpeg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7224" y="3357562"/>
              <a:ext cx="1111250" cy="1104900"/>
            </a:xfrm>
            <a:prstGeom prst="rect">
              <a:avLst/>
            </a:prstGeom>
          </p:spPr>
        </p:pic>
        <p:pic>
          <p:nvPicPr>
            <p:cNvPr id="11" name="Рисунок 10" descr="виктория.jpeg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00298" y="3286124"/>
              <a:ext cx="1301750" cy="1155700"/>
            </a:xfrm>
            <a:prstGeom prst="rect">
              <a:avLst/>
            </a:prstGeom>
          </p:spPr>
        </p:pic>
        <p:pic>
          <p:nvPicPr>
            <p:cNvPr id="12" name="Рисунок 11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57554" y="4214818"/>
              <a:ext cx="1651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Рисунок 12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00430" y="4214818"/>
              <a:ext cx="1651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Рисунок 13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43306" y="4214818"/>
              <a:ext cx="1651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Прямоугольник 14"/>
            <p:cNvSpPr/>
            <p:nvPr/>
          </p:nvSpPr>
          <p:spPr>
            <a:xfrm>
              <a:off x="5000628" y="2957219"/>
              <a:ext cx="3767135" cy="511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1755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b="1" dirty="0" smtClean="0">
                  <a:solidFill>
                    <a:srgbClr val="000000"/>
                  </a:solidFill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ru-RU" sz="1600" b="1" i="1" dirty="0" smtClean="0">
                  <a:solidFill>
                    <a:srgbClr val="990000"/>
                  </a:solidFill>
                  <a:latin typeface="Times New Roman"/>
                  <a:ea typeface="Calibri"/>
                  <a:cs typeface="Times New Roman"/>
                </a:rPr>
                <a:t>4 . Музыкальный спектакль.</a:t>
              </a:r>
              <a:endParaRPr lang="ru-RU" sz="1100" i="1" dirty="0" smtClean="0">
                <a:solidFill>
                  <a:srgbClr val="990000"/>
                </a:solidFill>
                <a:ea typeface="Calibri"/>
                <a:cs typeface="Times New Roman"/>
              </a:endParaRPr>
            </a:p>
            <a:p>
              <a:pPr marL="71755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dirty="0" smtClean="0">
                  <a:solidFill>
                    <a:srgbClr val="000000"/>
                  </a:solidFill>
                  <a:latin typeface="Times New Roman"/>
                  <a:ea typeface="Calibri"/>
                  <a:cs typeface="Times New Roman"/>
                </a:rPr>
                <a:t> </a:t>
              </a:r>
              <a:endParaRPr lang="ru-RU" dirty="0"/>
            </a:p>
          </p:txBody>
        </p:sp>
        <p:pic>
          <p:nvPicPr>
            <p:cNvPr id="16" name="Рисунок 15" descr="кот.jpeg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86380" y="3429000"/>
              <a:ext cx="666750" cy="1003300"/>
            </a:xfrm>
            <a:prstGeom prst="rect">
              <a:avLst/>
            </a:prstGeom>
          </p:spPr>
        </p:pic>
        <p:pic>
          <p:nvPicPr>
            <p:cNvPr id="17" name="Рисунок 16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86380" y="3429000"/>
              <a:ext cx="1651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Рисунок 17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86446" y="4214818"/>
              <a:ext cx="1651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Рисунок 18" descr="перо.jpeg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15074" y="3357562"/>
              <a:ext cx="920750" cy="1206500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286644" y="3643314"/>
              <a:ext cx="838691" cy="4816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200" b="1" dirty="0" smtClean="0">
                  <a:solidFill>
                    <a:srgbClr val="000000"/>
                  </a:solidFill>
                  <a:latin typeface="Times New Roman"/>
                  <a:ea typeface="Calibri"/>
                  <a:cs typeface="Times New Roman"/>
                </a:rPr>
                <a:t>О= А</a:t>
              </a:r>
              <a:endParaRPr lang="ru-RU" sz="1100" dirty="0">
                <a:ea typeface="Calibri"/>
                <a:cs typeface="Times New Roman"/>
              </a:endParaRPr>
            </a:p>
          </p:txBody>
        </p:sp>
      </p:grpSp>
      <p:pic>
        <p:nvPicPr>
          <p:cNvPr id="22" name="Рисунок 21" descr="51353927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86710" y="500042"/>
            <a:ext cx="952500" cy="1143000"/>
          </a:xfrm>
          <a:prstGeom prst="rect">
            <a:avLst/>
          </a:prstGeom>
        </p:spPr>
      </p:pic>
      <p:pic>
        <p:nvPicPr>
          <p:cNvPr id="23" name="Рисунок 22" descr="261888137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7158" y="642918"/>
            <a:ext cx="9525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428596" y="1142984"/>
            <a:ext cx="7786741" cy="5143536"/>
            <a:chOff x="428596" y="571480"/>
            <a:chExt cx="7786741" cy="376846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928662" y="571480"/>
              <a:ext cx="2129109" cy="2619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b="1" i="1" dirty="0" smtClean="0">
                  <a:solidFill>
                    <a:srgbClr val="990000"/>
                  </a:solidFill>
                  <a:latin typeface="Times New Roman"/>
                  <a:ea typeface="Calibri"/>
                  <a:cs typeface="Times New Roman"/>
                </a:rPr>
                <a:t>5.Перерыв в звучании</a:t>
              </a:r>
              <a:endParaRPr lang="ru-RU" sz="1200" i="1" dirty="0">
                <a:solidFill>
                  <a:srgbClr val="990000"/>
                </a:solidFill>
                <a:ea typeface="Calibri"/>
                <a:cs typeface="Times New Roman"/>
              </a:endParaRPr>
            </a:p>
          </p:txBody>
        </p:sp>
        <p:pic>
          <p:nvPicPr>
            <p:cNvPr id="5" name="Рисунок 4" descr="паук.jpe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786" y="1142984"/>
              <a:ext cx="903941" cy="762000"/>
            </a:xfrm>
            <a:prstGeom prst="rect">
              <a:avLst/>
            </a:prstGeom>
          </p:spPr>
        </p:pic>
        <p:pic>
          <p:nvPicPr>
            <p:cNvPr id="6" name="Рисунок 5" descr="роза.jpe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3108" y="1071546"/>
              <a:ext cx="908050" cy="741574"/>
            </a:xfrm>
            <a:prstGeom prst="rect">
              <a:avLst/>
            </a:prstGeom>
          </p:spPr>
        </p:pic>
        <p:pic>
          <p:nvPicPr>
            <p:cNvPr id="7" name="Рисунок 6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00166" y="1142984"/>
              <a:ext cx="1651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7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3108" y="1571612"/>
              <a:ext cx="1651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8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5984" y="1571612"/>
              <a:ext cx="1651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Прямоугольник 9"/>
            <p:cNvSpPr/>
            <p:nvPr/>
          </p:nvSpPr>
          <p:spPr>
            <a:xfrm>
              <a:off x="4000496" y="571480"/>
              <a:ext cx="4214841" cy="428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i="1" dirty="0" smtClean="0">
                  <a:solidFill>
                    <a:srgbClr val="D60093"/>
                  </a:solidFill>
                  <a:latin typeface="Times New Roman"/>
                  <a:ea typeface="Calibri"/>
                </a:rPr>
                <a:t>6.Старинный, русский, струнный щипковый инструмент </a:t>
              </a:r>
              <a:endParaRPr lang="ru-RU" sz="2000" i="1" dirty="0">
                <a:solidFill>
                  <a:srgbClr val="D60093"/>
                </a:solidFill>
              </a:endParaRPr>
            </a:p>
          </p:txBody>
        </p:sp>
        <p:pic>
          <p:nvPicPr>
            <p:cNvPr id="11" name="Рисунок 10" descr="гусь.jpeg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43372" y="1285860"/>
              <a:ext cx="889000" cy="1015000"/>
            </a:xfrm>
            <a:prstGeom prst="rect">
              <a:avLst/>
            </a:prstGeom>
          </p:spPr>
        </p:pic>
        <p:pic>
          <p:nvPicPr>
            <p:cNvPr id="12" name="Рисунок 11" descr="лира.jpeg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15008" y="1214422"/>
              <a:ext cx="768350" cy="1060657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428596" y="2500306"/>
              <a:ext cx="3571900" cy="4694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b="1" i="1" dirty="0" smtClean="0">
                  <a:solidFill>
                    <a:srgbClr val="0066FF"/>
                  </a:solidFill>
                  <a:latin typeface="Times New Roman"/>
                  <a:ea typeface="Calibri"/>
                  <a:cs typeface="Times New Roman"/>
                </a:rPr>
                <a:t>7.Коллектив музыкантов, играющих на разных инструментах</a:t>
              </a:r>
              <a:endParaRPr lang="ru-RU" sz="1200" i="1" dirty="0">
                <a:solidFill>
                  <a:srgbClr val="0066FF"/>
                </a:solidFill>
                <a:ea typeface="Calibri"/>
                <a:cs typeface="Times New Roman"/>
              </a:endParaRPr>
            </a:p>
          </p:txBody>
        </p:sp>
        <p:pic>
          <p:nvPicPr>
            <p:cNvPr id="14" name="Рисунок 13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57752" y="2000240"/>
              <a:ext cx="1651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Рисунок 14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15074" y="1285860"/>
              <a:ext cx="1651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Рисунок 15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7950" y="1285860"/>
              <a:ext cx="1651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Рисунок 16" descr="марекер.jpeg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1472" y="3071810"/>
              <a:ext cx="1073150" cy="1073150"/>
            </a:xfrm>
            <a:prstGeom prst="rect">
              <a:avLst/>
            </a:prstGeom>
          </p:spPr>
        </p:pic>
        <p:pic>
          <p:nvPicPr>
            <p:cNvPr id="18" name="Рисунок 17" descr="струнв.jpeg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28794" y="3214686"/>
              <a:ext cx="730250" cy="730250"/>
            </a:xfrm>
            <a:prstGeom prst="rect">
              <a:avLst/>
            </a:prstGeom>
          </p:spPr>
        </p:pic>
        <p:sp>
          <p:nvSpPr>
            <p:cNvPr id="19" name="Прямоугольник 18"/>
            <p:cNvSpPr/>
            <p:nvPr/>
          </p:nvSpPr>
          <p:spPr>
            <a:xfrm>
              <a:off x="1000100" y="3929066"/>
              <a:ext cx="662361" cy="4108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b="1" dirty="0" smtClean="0">
                  <a:solidFill>
                    <a:srgbClr val="000000"/>
                  </a:solidFill>
                  <a:latin typeface="Times New Roman"/>
                  <a:ea typeface="Calibri"/>
                  <a:cs typeface="Times New Roman"/>
                </a:rPr>
                <a:t>А=О</a:t>
              </a:r>
              <a:endParaRPr lang="ru-RU" sz="1100" dirty="0">
                <a:ea typeface="Calibri"/>
                <a:cs typeface="Times New Roman"/>
              </a:endParaRPr>
            </a:p>
          </p:txBody>
        </p:sp>
        <p:cxnSp>
          <p:nvCxnSpPr>
            <p:cNvPr id="3074" name="AutoShape 2"/>
            <p:cNvCxnSpPr>
              <a:cxnSpLocks noChangeShapeType="1"/>
            </p:cNvCxnSpPr>
            <p:nvPr/>
          </p:nvCxnSpPr>
          <p:spPr bwMode="auto">
            <a:xfrm flipH="1">
              <a:off x="2500298" y="3000372"/>
              <a:ext cx="787400" cy="50800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pic>
          <p:nvPicPr>
            <p:cNvPr id="22" name="Рисунок 21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8596" y="3929066"/>
              <a:ext cx="1651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Рисунок 22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71604" y="3143248"/>
              <a:ext cx="1651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Рисунок 23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4612" y="3429000"/>
              <a:ext cx="1651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Рисунок 24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8926" y="3429000"/>
              <a:ext cx="1651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Рисунок 25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43240" y="3429000"/>
              <a:ext cx="1651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Прямоугольник 26"/>
            <p:cNvSpPr/>
            <p:nvPr/>
          </p:nvSpPr>
          <p:spPr>
            <a:xfrm>
              <a:off x="4286248" y="2571744"/>
              <a:ext cx="3571900" cy="275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1755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b="1" i="1" dirty="0" smtClean="0">
                  <a:solidFill>
                    <a:srgbClr val="00FF00"/>
                  </a:solidFill>
                  <a:latin typeface="Times New Roman"/>
                  <a:ea typeface="Calibri"/>
                  <a:cs typeface="Times New Roman"/>
                </a:rPr>
                <a:t>8.Украинский духовой инструмент</a:t>
              </a:r>
              <a:endParaRPr lang="ru-RU" sz="1200" i="1" dirty="0">
                <a:solidFill>
                  <a:srgbClr val="00FF00"/>
                </a:solidFill>
                <a:ea typeface="Calibri"/>
                <a:cs typeface="Times New Roman"/>
              </a:endParaRPr>
            </a:p>
          </p:txBody>
        </p:sp>
        <p:pic>
          <p:nvPicPr>
            <p:cNvPr id="28" name="Рисунок 27" descr="косынка9.jpeg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86248" y="3286124"/>
              <a:ext cx="920750" cy="920750"/>
            </a:xfrm>
            <a:prstGeom prst="rect">
              <a:avLst/>
            </a:prstGeom>
          </p:spPr>
        </p:pic>
        <p:sp>
          <p:nvSpPr>
            <p:cNvPr id="29" name="Прямоугольник 28"/>
            <p:cNvSpPr/>
            <p:nvPr/>
          </p:nvSpPr>
          <p:spPr>
            <a:xfrm>
              <a:off x="5286380" y="3571876"/>
              <a:ext cx="1467389" cy="4108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71755">
                <a:lnSpc>
                  <a:spcPct val="115000"/>
                </a:lnSpc>
                <a:spcAft>
                  <a:spcPts val="1000"/>
                </a:spcAft>
              </a:pPr>
              <a:r>
                <a:rPr lang="ru-RU" b="1" dirty="0" smtClean="0">
                  <a:solidFill>
                    <a:srgbClr val="000000"/>
                  </a:solidFill>
                  <a:latin typeface="Times New Roman"/>
                  <a:ea typeface="Calibri"/>
                  <a:cs typeface="Times New Roman"/>
                </a:rPr>
                <a:t>К=В     С=Л</a:t>
              </a:r>
              <a:endParaRPr lang="ru-RU" sz="1100" dirty="0">
                <a:ea typeface="Calibri"/>
                <a:cs typeface="Times New Roman"/>
              </a:endParaRPr>
            </a:p>
          </p:txBody>
        </p:sp>
      </p:grpSp>
      <p:pic>
        <p:nvPicPr>
          <p:cNvPr id="31" name="Рисунок 30" descr="567898467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43768" y="4429132"/>
            <a:ext cx="1714512" cy="2057414"/>
          </a:xfrm>
          <a:prstGeom prst="rect">
            <a:avLst/>
          </a:prstGeom>
        </p:spPr>
      </p:pic>
      <p:pic>
        <p:nvPicPr>
          <p:cNvPr id="32" name="Рисунок 31" descr="316669257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929586" y="500042"/>
            <a:ext cx="9525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83" descr="зурна.jpe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 rot="1357347">
            <a:off x="1400623" y="1134453"/>
            <a:ext cx="1238885" cy="844550"/>
          </a:xfrm>
          <a:prstGeom prst="rect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1214414" y="3500438"/>
            <a:ext cx="50006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к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5" name="Рисунок 74" descr="кобыз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28794" y="3786190"/>
            <a:ext cx="558800" cy="990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                                        32.Ребусы.</a:t>
            </a:r>
            <a:r>
              <a:rPr lang="ru-RU" sz="2700" dirty="0">
                <a:ea typeface="Calibri"/>
                <a:cs typeface="Times New Roman"/>
              </a:rPr>
              <a:t/>
            </a:r>
            <a:br>
              <a:rPr lang="ru-RU" sz="27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3" name="Рисунок 2" descr="ег6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72330" y="1071546"/>
            <a:ext cx="1123950" cy="11303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29058" y="928670"/>
            <a:ext cx="50006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928670"/>
            <a:ext cx="50006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928670"/>
            <a:ext cx="50006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4144" name="AutoShape 48"/>
          <p:cNvCxnSpPr>
            <a:cxnSpLocks noChangeShapeType="1"/>
          </p:cNvCxnSpPr>
          <p:nvPr/>
        </p:nvCxnSpPr>
        <p:spPr bwMode="auto">
          <a:xfrm>
            <a:off x="5357818" y="1357298"/>
            <a:ext cx="647700" cy="9525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64" name="Прямоугольник 63"/>
          <p:cNvSpPr/>
          <p:nvPr/>
        </p:nvSpPr>
        <p:spPr>
          <a:xfrm>
            <a:off x="5786446" y="3214686"/>
            <a:ext cx="50006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ф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786446" y="2786058"/>
            <a:ext cx="50006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786446" y="2357430"/>
            <a:ext cx="50006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4145" name="AutoShape 49"/>
          <p:cNvCxnSpPr>
            <a:cxnSpLocks noChangeShapeType="1"/>
          </p:cNvCxnSpPr>
          <p:nvPr/>
        </p:nvCxnSpPr>
        <p:spPr bwMode="auto">
          <a:xfrm flipH="1">
            <a:off x="5715008" y="3714752"/>
            <a:ext cx="342900" cy="3270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pic>
        <p:nvPicPr>
          <p:cNvPr id="68" name="Рисунок 67" descr="асатаяк2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14942" y="3857628"/>
            <a:ext cx="584200" cy="838200"/>
          </a:xfrm>
          <a:prstGeom prst="rect">
            <a:avLst/>
          </a:prstGeom>
        </p:spPr>
      </p:pic>
      <p:sp>
        <p:nvSpPr>
          <p:cNvPr id="69" name="Прямоугольник 68"/>
          <p:cNvSpPr/>
          <p:nvPr/>
        </p:nvSpPr>
        <p:spPr>
          <a:xfrm>
            <a:off x="2786050" y="4214818"/>
            <a:ext cx="50006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286116" y="4214818"/>
            <a:ext cx="50006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786182" y="4214818"/>
            <a:ext cx="50006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286248" y="4214818"/>
            <a:ext cx="50006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786314" y="4214818"/>
            <a:ext cx="50006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4146" name="AutoShape 50"/>
          <p:cNvCxnSpPr>
            <a:cxnSpLocks noChangeShapeType="1"/>
            <a:endCxn id="75" idx="3"/>
          </p:cNvCxnSpPr>
          <p:nvPr/>
        </p:nvCxnSpPr>
        <p:spPr bwMode="auto">
          <a:xfrm rot="10800000">
            <a:off x="2487594" y="4281490"/>
            <a:ext cx="293690" cy="131766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4147" name="AutoShape 51"/>
          <p:cNvCxnSpPr>
            <a:cxnSpLocks noChangeShapeType="1"/>
          </p:cNvCxnSpPr>
          <p:nvPr/>
        </p:nvCxnSpPr>
        <p:spPr bwMode="auto">
          <a:xfrm flipH="1" flipV="1">
            <a:off x="1571604" y="3929066"/>
            <a:ext cx="419100" cy="2540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pic>
        <p:nvPicPr>
          <p:cNvPr id="77" name="Рисунок 76" descr="images.jpeg55.jpeg"/>
          <p:cNvPicPr/>
          <p:nvPr/>
        </p:nvPicPr>
        <p:blipFill>
          <a:blip r:embed="rId6" cstate="print"/>
          <a:stretch>
            <a:fillRect/>
          </a:stretch>
        </p:blipFill>
        <p:spPr>
          <a:xfrm rot="19518092">
            <a:off x="2751298" y="2034553"/>
            <a:ext cx="1638300" cy="1644650"/>
          </a:xfrm>
          <a:prstGeom prst="rect">
            <a:avLst/>
          </a:prstGeom>
        </p:spPr>
      </p:pic>
      <p:sp>
        <p:nvSpPr>
          <p:cNvPr id="78" name="Прямоугольник 77"/>
          <p:cNvSpPr/>
          <p:nvPr/>
        </p:nvSpPr>
        <p:spPr>
          <a:xfrm>
            <a:off x="1214414" y="1785926"/>
            <a:ext cx="50006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з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214414" y="2214554"/>
            <a:ext cx="50006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214414" y="2643182"/>
            <a:ext cx="50006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214414" y="3071810"/>
            <a:ext cx="50006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4148" name="AutoShape 52"/>
          <p:cNvCxnSpPr>
            <a:cxnSpLocks noChangeShapeType="1"/>
          </p:cNvCxnSpPr>
          <p:nvPr/>
        </p:nvCxnSpPr>
        <p:spPr bwMode="auto">
          <a:xfrm flipV="1">
            <a:off x="1714480" y="1643050"/>
            <a:ext cx="285752" cy="195262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pic>
        <p:nvPicPr>
          <p:cNvPr id="85" name="Рисунок 84" descr="лира.jpe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71736" y="642918"/>
            <a:ext cx="933450" cy="1257300"/>
          </a:xfrm>
          <a:prstGeom prst="rect">
            <a:avLst/>
          </a:prstGeom>
        </p:spPr>
      </p:pic>
      <p:cxnSp>
        <p:nvCxnSpPr>
          <p:cNvPr id="4149" name="AutoShape 53"/>
          <p:cNvCxnSpPr>
            <a:cxnSpLocks noChangeShapeType="1"/>
          </p:cNvCxnSpPr>
          <p:nvPr/>
        </p:nvCxnSpPr>
        <p:spPr bwMode="auto">
          <a:xfrm flipV="1">
            <a:off x="3357554" y="1214422"/>
            <a:ext cx="574676" cy="142876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4150" name="AutoShape 54"/>
          <p:cNvCxnSpPr>
            <a:cxnSpLocks noChangeShapeType="1"/>
          </p:cNvCxnSpPr>
          <p:nvPr/>
        </p:nvCxnSpPr>
        <p:spPr bwMode="auto">
          <a:xfrm rot="10800000" flipV="1">
            <a:off x="2214546" y="1142984"/>
            <a:ext cx="500066" cy="35719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89" name="Прямоугольник 88"/>
          <p:cNvSpPr/>
          <p:nvPr/>
        </p:nvSpPr>
        <p:spPr>
          <a:xfrm>
            <a:off x="2000232" y="857232"/>
            <a:ext cx="287258" cy="375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ru-RU" sz="1100" dirty="0">
              <a:ea typeface="Calibri"/>
              <a:cs typeface="Times New Roman"/>
            </a:endParaRPr>
          </a:p>
        </p:txBody>
      </p:sp>
      <p:pic>
        <p:nvPicPr>
          <p:cNvPr id="91" name="Рисунок 90" descr="арфв.jpe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00760" y="1428736"/>
            <a:ext cx="666750" cy="889000"/>
          </a:xfrm>
          <a:prstGeom prst="rect">
            <a:avLst/>
          </a:prstGeom>
        </p:spPr>
      </p:pic>
      <p:pic>
        <p:nvPicPr>
          <p:cNvPr id="92" name="Рисунок 91" descr="mult-pict.narod.ru101.gif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0034" y="5214950"/>
            <a:ext cx="1228722" cy="1112834"/>
          </a:xfrm>
          <a:prstGeom prst="rect">
            <a:avLst/>
          </a:prstGeom>
        </p:spPr>
      </p:pic>
      <p:pic>
        <p:nvPicPr>
          <p:cNvPr id="45" name="Рисунок 44" descr="wt 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58016" y="4500570"/>
            <a:ext cx="1643074" cy="1741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2" grpId="0"/>
      <p:bldP spid="4" grpId="0" animBg="1"/>
      <p:bldP spid="5" grpId="0" animBg="1"/>
      <p:bldP spid="6" grpId="0" animBg="1"/>
      <p:bldP spid="64" grpId="0" animBg="1"/>
      <p:bldP spid="65" grpId="0" animBg="1"/>
      <p:bldP spid="66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8" grpId="0" animBg="1"/>
      <p:bldP spid="79" grpId="0" animBg="1"/>
      <p:bldP spid="80" grpId="0" animBg="1"/>
      <p:bldP spid="81" grpId="0" animBg="1"/>
      <p:bldP spid="8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8926" y="428604"/>
            <a:ext cx="2363917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33.Кроссворд  «Кто они?"  </a:t>
            </a:r>
            <a:endParaRPr lang="ru-RU" sz="1100" dirty="0">
              <a:ea typeface="Calibri"/>
              <a:cs typeface="Times New Roman"/>
            </a:endParaRPr>
          </a:p>
        </p:txBody>
      </p:sp>
      <p:pic>
        <p:nvPicPr>
          <p:cNvPr id="5" name="Рисунок 4" descr="брамс.jpe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929058" y="785794"/>
            <a:ext cx="762000" cy="977900"/>
          </a:xfrm>
          <a:prstGeom prst="rect">
            <a:avLst/>
          </a:prstGeom>
        </p:spPr>
      </p:pic>
      <p:grpSp>
        <p:nvGrpSpPr>
          <p:cNvPr id="46" name="Группа 45"/>
          <p:cNvGrpSpPr/>
          <p:nvPr/>
        </p:nvGrpSpPr>
        <p:grpSpPr>
          <a:xfrm>
            <a:off x="2714612" y="2071678"/>
            <a:ext cx="4000528" cy="1143008"/>
            <a:chOff x="2714612" y="2071678"/>
            <a:chExt cx="4000528" cy="1143008"/>
          </a:xfrm>
          <a:solidFill>
            <a:srgbClr val="00FFFF"/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2786050" y="2071678"/>
              <a:ext cx="571504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357554" y="2071678"/>
              <a:ext cx="571504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929058" y="2071678"/>
              <a:ext cx="571504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500562" y="2071678"/>
              <a:ext cx="571504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072066" y="2071678"/>
              <a:ext cx="571504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5778" name="AutoShape 2"/>
            <p:cNvCxnSpPr>
              <a:cxnSpLocks noChangeShapeType="1"/>
            </p:cNvCxnSpPr>
            <p:nvPr/>
          </p:nvCxnSpPr>
          <p:spPr bwMode="auto">
            <a:xfrm>
              <a:off x="3071802" y="2357430"/>
              <a:ext cx="0" cy="622300"/>
            </a:xfrm>
            <a:prstGeom prst="straightConnector1">
              <a:avLst/>
            </a:prstGeom>
            <a:grpFill/>
            <a:ln w="12700">
              <a:solidFill>
                <a:srgbClr val="FFC000"/>
              </a:solidFill>
              <a:round/>
              <a:headEnd/>
              <a:tailEnd type="triangle" w="med" len="med"/>
            </a:ln>
          </p:spPr>
        </p:cxnSp>
        <p:sp>
          <p:nvSpPr>
            <p:cNvPr id="14" name="Прямоугольник 13"/>
            <p:cNvSpPr/>
            <p:nvPr/>
          </p:nvSpPr>
          <p:spPr>
            <a:xfrm>
              <a:off x="3286116" y="2928934"/>
              <a:ext cx="571504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714612" y="2928934"/>
              <a:ext cx="571504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857620" y="2928934"/>
              <a:ext cx="571504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429124" y="2928934"/>
              <a:ext cx="571504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000628" y="2928934"/>
              <a:ext cx="571504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143636" y="2928934"/>
              <a:ext cx="571504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572132" y="2928934"/>
              <a:ext cx="571504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2285984" y="3714752"/>
          <a:ext cx="4209415" cy="335662"/>
        </p:xfrm>
        <a:graphic>
          <a:graphicData uri="http://schemas.openxmlformats.org/drawingml/2006/table">
            <a:tbl>
              <a:tblPr/>
              <a:tblGrid>
                <a:gridCol w="339090"/>
                <a:gridCol w="269875"/>
                <a:gridCol w="269875"/>
                <a:gridCol w="269875"/>
                <a:gridCol w="270510"/>
                <a:gridCol w="269875"/>
                <a:gridCol w="269875"/>
                <a:gridCol w="190500"/>
                <a:gridCol w="292100"/>
                <a:gridCol w="241300"/>
                <a:gridCol w="266065"/>
                <a:gridCol w="180340"/>
                <a:gridCol w="269875"/>
                <a:gridCol w="269875"/>
                <a:gridCol w="270510"/>
                <a:gridCol w="269875"/>
              </a:tblGrid>
              <a:tr h="3356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006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006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006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006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006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006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006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006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006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006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006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006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006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006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006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2500298" y="4572008"/>
          <a:ext cx="1999615" cy="264224"/>
        </p:xfrm>
        <a:graphic>
          <a:graphicData uri="http://schemas.openxmlformats.org/drawingml/2006/table">
            <a:tbl>
              <a:tblPr/>
              <a:tblGrid>
                <a:gridCol w="525780"/>
                <a:gridCol w="539750"/>
                <a:gridCol w="540385"/>
                <a:gridCol w="393700"/>
              </a:tblGrid>
              <a:tr h="2642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2357422" y="5357826"/>
          <a:ext cx="2769235" cy="357190"/>
        </p:xfrm>
        <a:graphic>
          <a:graphicData uri="http://schemas.openxmlformats.org/drawingml/2006/table">
            <a:tbl>
              <a:tblPr/>
              <a:tblGrid>
                <a:gridCol w="518795"/>
                <a:gridCol w="450215"/>
                <a:gridCol w="450215"/>
                <a:gridCol w="449580"/>
                <a:gridCol w="450215"/>
                <a:gridCol w="450215"/>
              </a:tblGrid>
              <a:tr h="3571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2357422" y="6215082"/>
          <a:ext cx="3759200" cy="335662"/>
        </p:xfrm>
        <a:graphic>
          <a:graphicData uri="http://schemas.openxmlformats.org/drawingml/2006/table">
            <a:tbl>
              <a:tblPr/>
              <a:tblGrid>
                <a:gridCol w="428625"/>
                <a:gridCol w="450215"/>
                <a:gridCol w="450215"/>
                <a:gridCol w="450215"/>
                <a:gridCol w="449580"/>
                <a:gridCol w="450215"/>
                <a:gridCol w="540385"/>
                <a:gridCol w="539750"/>
              </a:tblGrid>
              <a:tr h="3356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pSp>
        <p:nvGrpSpPr>
          <p:cNvPr id="47" name="Группа 46"/>
          <p:cNvGrpSpPr/>
          <p:nvPr/>
        </p:nvGrpSpPr>
        <p:grpSpPr>
          <a:xfrm>
            <a:off x="1428728" y="2643182"/>
            <a:ext cx="1071570" cy="3887810"/>
            <a:chOff x="1571604" y="2714620"/>
            <a:chExt cx="1071570" cy="3887810"/>
          </a:xfrm>
        </p:grpSpPr>
        <p:pic>
          <p:nvPicPr>
            <p:cNvPr id="21" name="Рисунок 20" descr="бородин.jpe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  </a:ext>
              </a:extLst>
            </a:blip>
            <a:stretch>
              <a:fillRect/>
            </a:stretch>
          </p:blipFill>
          <p:spPr>
            <a:xfrm>
              <a:off x="1643042" y="2714620"/>
              <a:ext cx="419100" cy="55880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22" name="Рисунок 21" descr="C:\Documents and Settings\Admin\Рабочий стол\картинки\римский-к.jpe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604" y="3500438"/>
              <a:ext cx="508000" cy="6477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4" name="Рисунок 23" descr="адольф шарль адан.jpe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  </a:ext>
              </a:extLst>
            </a:blip>
            <a:stretch>
              <a:fillRect/>
            </a:stretch>
          </p:blipFill>
          <p:spPr>
            <a:xfrm>
              <a:off x="1571604" y="4286256"/>
              <a:ext cx="546100" cy="72390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26" name="Рисунок 25" descr="вольфганг амадей моцарт.jpe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  </a:ext>
              </a:extLst>
            </a:blip>
            <a:stretch>
              <a:fillRect/>
            </a:stretch>
          </p:blipFill>
          <p:spPr>
            <a:xfrm>
              <a:off x="1571604" y="5143512"/>
              <a:ext cx="546100" cy="68580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28" name="Рисунок 27" descr="utjhubq dfcbkmtdbx cdbhbljd.jpe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  </a:ext>
              </a:extLst>
            </a:blip>
            <a:stretch>
              <a:fillRect/>
            </a:stretch>
          </p:blipFill>
          <p:spPr>
            <a:xfrm>
              <a:off x="1643042" y="5929330"/>
              <a:ext cx="501650" cy="67310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cxnSp>
          <p:nvCxnSpPr>
            <p:cNvPr id="31" name="Прямая со стрелкой 30"/>
            <p:cNvCxnSpPr/>
            <p:nvPr/>
          </p:nvCxnSpPr>
          <p:spPr>
            <a:xfrm>
              <a:off x="2071670" y="3071810"/>
              <a:ext cx="571504" cy="1588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Прямая со стрелкой 32"/>
          <p:cNvCxnSpPr/>
          <p:nvPr/>
        </p:nvCxnSpPr>
        <p:spPr>
          <a:xfrm rot="5400000">
            <a:off x="2321703" y="2536025"/>
            <a:ext cx="1357322" cy="10001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9" idx="2"/>
          </p:cNvCxnSpPr>
          <p:nvPr/>
        </p:nvCxnSpPr>
        <p:spPr>
          <a:xfrm rot="5400000">
            <a:off x="2321703" y="2678901"/>
            <a:ext cx="2214578" cy="1571636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0" idx="2"/>
          </p:cNvCxnSpPr>
          <p:nvPr/>
        </p:nvCxnSpPr>
        <p:spPr>
          <a:xfrm rot="5400000">
            <a:off x="2321703" y="2821777"/>
            <a:ext cx="2928958" cy="200026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5400000">
            <a:off x="1964513" y="2964653"/>
            <a:ext cx="3857652" cy="2643206"/>
          </a:xfrm>
          <a:prstGeom prst="straightConnector1">
            <a:avLst/>
          </a:prstGeom>
          <a:ln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22" idx="3"/>
          </p:cNvCxnSpPr>
          <p:nvPr/>
        </p:nvCxnSpPr>
        <p:spPr>
          <a:xfrm>
            <a:off x="1936728" y="3752850"/>
            <a:ext cx="349256" cy="104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24" idx="3"/>
          </p:cNvCxnSpPr>
          <p:nvPr/>
        </p:nvCxnSpPr>
        <p:spPr>
          <a:xfrm>
            <a:off x="1974828" y="4576768"/>
            <a:ext cx="525470" cy="1381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26" idx="3"/>
          </p:cNvCxnSpPr>
          <p:nvPr/>
        </p:nvCxnSpPr>
        <p:spPr>
          <a:xfrm>
            <a:off x="1974828" y="5414974"/>
            <a:ext cx="382594" cy="1571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28" idx="3"/>
          </p:cNvCxnSpPr>
          <p:nvPr/>
        </p:nvCxnSpPr>
        <p:spPr>
          <a:xfrm>
            <a:off x="2001816" y="6194442"/>
            <a:ext cx="355606" cy="2349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Рисунок 55" descr="221802519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29454" y="4714883"/>
            <a:ext cx="1428760" cy="1632869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3571868" y="164305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ru-RU" dirty="0"/>
          </a:p>
        </p:txBody>
      </p:sp>
      <p:pic>
        <p:nvPicPr>
          <p:cNvPr id="58" name="Рисунок 57" descr="261888137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5786" y="428604"/>
            <a:ext cx="1428760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Группа 40"/>
          <p:cNvGrpSpPr/>
          <p:nvPr/>
        </p:nvGrpSpPr>
        <p:grpSpPr>
          <a:xfrm>
            <a:off x="1214414" y="500042"/>
            <a:ext cx="4399692" cy="6000792"/>
            <a:chOff x="2571736" y="500042"/>
            <a:chExt cx="3883046" cy="6000792"/>
          </a:xfrm>
        </p:grpSpPr>
        <p:pic>
          <p:nvPicPr>
            <p:cNvPr id="3" name="Рисунок 2" descr="бах.jpe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4000496" y="500042"/>
              <a:ext cx="692150" cy="97790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2857488" y="1643050"/>
              <a:ext cx="1143008" cy="285752"/>
            </a:xfrm>
            <a:prstGeom prst="rect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214942" y="1643050"/>
              <a:ext cx="1214446" cy="285752"/>
            </a:xfrm>
            <a:prstGeom prst="rect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000496" y="1643050"/>
              <a:ext cx="1214446" cy="285752"/>
            </a:xfrm>
            <a:prstGeom prst="rect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6802" name="AutoShape 2"/>
            <p:cNvCxnSpPr>
              <a:cxnSpLocks noChangeShapeType="1"/>
            </p:cNvCxnSpPr>
            <p:nvPr/>
          </p:nvCxnSpPr>
          <p:spPr bwMode="auto">
            <a:xfrm flipH="1">
              <a:off x="3000364" y="2000240"/>
              <a:ext cx="292100" cy="709613"/>
            </a:xfrm>
            <a:prstGeom prst="straightConnector1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 type="triangle" w="med" len="med"/>
            </a:ln>
          </p:spPr>
        </p:cxnSp>
        <p:cxnSp>
          <p:nvCxnSpPr>
            <p:cNvPr id="76803" name="AutoShape 3"/>
            <p:cNvCxnSpPr>
              <a:cxnSpLocks noChangeShapeType="1"/>
            </p:cNvCxnSpPr>
            <p:nvPr/>
          </p:nvCxnSpPr>
          <p:spPr bwMode="auto">
            <a:xfrm>
              <a:off x="4572000" y="1928802"/>
              <a:ext cx="0" cy="1050925"/>
            </a:xfrm>
            <a:prstGeom prst="straightConnector1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 type="triangle" w="med" len="med"/>
            </a:ln>
          </p:spPr>
        </p:cxnSp>
        <p:cxnSp>
          <p:nvCxnSpPr>
            <p:cNvPr id="76804" name="AutoShape 4"/>
            <p:cNvCxnSpPr>
              <a:cxnSpLocks noChangeShapeType="1"/>
            </p:cNvCxnSpPr>
            <p:nvPr/>
          </p:nvCxnSpPr>
          <p:spPr bwMode="auto">
            <a:xfrm>
              <a:off x="5786446" y="2071678"/>
              <a:ext cx="101600" cy="584200"/>
            </a:xfrm>
            <a:prstGeom prst="straightConnector1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 type="triangle" w="med" len="med"/>
            </a:ln>
          </p:spPr>
        </p:cxnSp>
        <p:pic>
          <p:nvPicPr>
            <p:cNvPr id="10" name="Рисунок 9" descr="арам ильич хачатурян.jpe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5572132" y="2786058"/>
              <a:ext cx="882650" cy="1054100"/>
            </a:xfrm>
            <a:prstGeom prst="rect">
              <a:avLst/>
            </a:prstGeom>
          </p:spPr>
        </p:pic>
        <p:pic>
          <p:nvPicPr>
            <p:cNvPr id="11" name="Рисунок 10" descr="аманжолов Бахтияр.jpe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23067" y="2990850"/>
              <a:ext cx="697865" cy="876300"/>
            </a:xfrm>
            <a:prstGeom prst="rect">
              <a:avLst/>
            </a:prstGeom>
          </p:spPr>
        </p:pic>
        <p:pic>
          <p:nvPicPr>
            <p:cNvPr id="12" name="Рисунок 11" descr="бетхоаен.jpeg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71736" y="2786058"/>
              <a:ext cx="785495" cy="1041400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2714612" y="3929066"/>
              <a:ext cx="428628" cy="28575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714612" y="4214818"/>
              <a:ext cx="428628" cy="28575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714612" y="4500570"/>
              <a:ext cx="428628" cy="28575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714612" y="4786322"/>
              <a:ext cx="428628" cy="28575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714612" y="5072074"/>
              <a:ext cx="428628" cy="28575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714612" y="5357826"/>
              <a:ext cx="428628" cy="28575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714612" y="5643578"/>
              <a:ext cx="428628" cy="28575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714612" y="5929330"/>
              <a:ext cx="428628" cy="28575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357686" y="3929066"/>
              <a:ext cx="428628" cy="28575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357686" y="4214818"/>
              <a:ext cx="428628" cy="28575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357686" y="6215082"/>
              <a:ext cx="428628" cy="28575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357686" y="5929330"/>
              <a:ext cx="428628" cy="28575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357686" y="5643578"/>
              <a:ext cx="428628" cy="28575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357686" y="5357826"/>
              <a:ext cx="428628" cy="28575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357686" y="5072074"/>
              <a:ext cx="428628" cy="28575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357686" y="4786322"/>
              <a:ext cx="428628" cy="28575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357686" y="4500570"/>
              <a:ext cx="428628" cy="28575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786446" y="4143380"/>
              <a:ext cx="428628" cy="28575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786446" y="4429132"/>
              <a:ext cx="428628" cy="28575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786446" y="4714884"/>
              <a:ext cx="428628" cy="28575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86446" y="5000636"/>
              <a:ext cx="428628" cy="28575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786446" y="5286388"/>
              <a:ext cx="428628" cy="28575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786446" y="6143644"/>
              <a:ext cx="428628" cy="28575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5786446" y="5857892"/>
              <a:ext cx="428628" cy="28575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786446" y="5572140"/>
              <a:ext cx="428628" cy="28575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5786446" y="3857628"/>
              <a:ext cx="428628" cy="28575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0" name="Рисунок 39" descr="images.jpegжооо.jpe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43570" y="4643446"/>
            <a:ext cx="1612900" cy="1676400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2214546" y="1142984"/>
            <a:ext cx="435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ru-RU" dirty="0"/>
          </a:p>
        </p:txBody>
      </p:sp>
      <p:pic>
        <p:nvPicPr>
          <p:cNvPr id="43" name="Рисунок 42" descr="1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43834" y="785794"/>
            <a:ext cx="1035375" cy="1273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77944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                                          1 Анаграмма (Композиторы).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0066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Поместите в каждую свободную клетку одну и ту же букву, а в остальных клетках переставьте в каждом ряду буквы так, чтобы получились фамилии композиторов</a:t>
            </a: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1714480" y="1000108"/>
            <a:ext cx="7000924" cy="5715040"/>
            <a:chOff x="1714480" y="1000108"/>
            <a:chExt cx="7000924" cy="571504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714480" y="1000108"/>
              <a:ext cx="642942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357422" y="1000108"/>
              <a:ext cx="642942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в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929190" y="1000108"/>
              <a:ext cx="642942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и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215074" y="1000108"/>
              <a:ext cx="642942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err="1" smtClean="0">
                  <a:solidFill>
                    <a:schemeClr val="bg1"/>
                  </a:solidFill>
                </a:rPr>
                <a:t>р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500958" y="1000108"/>
              <a:ext cx="642942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о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858016" y="1000108"/>
              <a:ext cx="642942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err="1" smtClean="0">
                  <a:solidFill>
                    <a:schemeClr val="bg1"/>
                  </a:solidFill>
                </a:rPr>
                <a:t>н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572132" y="1000108"/>
              <a:ext cx="642942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err="1" smtClean="0">
                  <a:solidFill>
                    <a:schemeClr val="bg1"/>
                  </a:solidFill>
                </a:rPr>
                <a:t>н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000364" y="1000108"/>
              <a:ext cx="642942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а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643306" y="1000108"/>
              <a:ext cx="642942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е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286248" y="1000108"/>
              <a:ext cx="642942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ч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714480" y="1643050"/>
              <a:ext cx="642942" cy="642942"/>
            </a:xfrm>
            <a:prstGeom prst="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929190" y="1643050"/>
              <a:ext cx="642942" cy="642942"/>
            </a:xfrm>
            <a:prstGeom prst="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</a:rPr>
                <a:t>л</a:t>
              </a:r>
              <a:endParaRPr lang="ru-RU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357422" y="1643050"/>
              <a:ext cx="642942" cy="642942"/>
            </a:xfrm>
            <a:prstGeom prst="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err="1" smtClean="0">
                  <a:solidFill>
                    <a:srgbClr val="C00000"/>
                  </a:solidFill>
                </a:rPr>
                <a:t>н</a:t>
              </a:r>
              <a:endParaRPr lang="ru-RU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572132" y="1643050"/>
              <a:ext cx="642942" cy="642942"/>
            </a:xfrm>
            <a:prstGeom prst="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</a:rPr>
                <a:t>е</a:t>
              </a:r>
              <a:endParaRPr lang="ru-RU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286248" y="1643050"/>
              <a:ext cx="642942" cy="642942"/>
            </a:xfrm>
            <a:prstGeom prst="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err="1" smtClean="0">
                  <a:solidFill>
                    <a:srgbClr val="C00000"/>
                  </a:solidFill>
                </a:rPr>
                <a:t>д</a:t>
              </a:r>
              <a:endParaRPr lang="ru-RU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643306" y="1643050"/>
              <a:ext cx="642942" cy="642942"/>
            </a:xfrm>
            <a:prstGeom prst="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C00000"/>
                  </a:solidFill>
                </a:rPr>
                <a:t>е</a:t>
              </a:r>
              <a:endParaRPr lang="ru-RU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000364" y="1643050"/>
              <a:ext cx="642942" cy="642942"/>
            </a:xfrm>
            <a:prstGeom prst="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err="1" smtClean="0">
                  <a:solidFill>
                    <a:srgbClr val="C00000"/>
                  </a:solidFill>
                </a:rPr>
                <a:t>ь</a:t>
              </a:r>
              <a:endParaRPr lang="ru-RU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714480" y="2285992"/>
              <a:ext cx="642942" cy="64294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643306" y="2285992"/>
              <a:ext cx="642942" cy="64294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err="1">
                  <a:solidFill>
                    <a:srgbClr val="7030A0"/>
                  </a:solidFill>
                </a:rPr>
                <a:t>р</a:t>
              </a:r>
              <a:endParaRPr lang="ru-RU" sz="2400" b="1" dirty="0">
                <a:solidFill>
                  <a:srgbClr val="7030A0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286248" y="2285992"/>
              <a:ext cx="642942" cy="64294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7030A0"/>
                  </a:solidFill>
                </a:rPr>
                <a:t>е</a:t>
              </a:r>
              <a:endParaRPr lang="ru-RU" sz="2400" b="1" dirty="0">
                <a:solidFill>
                  <a:srgbClr val="7030A0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929190" y="2285992"/>
              <a:ext cx="642942" cy="64294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7030A0"/>
                  </a:solidFill>
                </a:rPr>
                <a:t>в</a:t>
              </a:r>
              <a:endParaRPr lang="ru-RU" sz="2400" b="1" dirty="0">
                <a:solidFill>
                  <a:srgbClr val="7030A0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000364" y="2285992"/>
              <a:ext cx="642942" cy="64294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err="1" smtClean="0">
                  <a:solidFill>
                    <a:srgbClr val="7030A0"/>
                  </a:solidFill>
                </a:rPr>
                <a:t>н</a:t>
              </a:r>
              <a:endParaRPr lang="ru-RU" sz="2400" b="1" dirty="0">
                <a:solidFill>
                  <a:srgbClr val="7030A0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357422" y="2285992"/>
              <a:ext cx="642942" cy="64294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7030A0"/>
                  </a:solidFill>
                </a:rPr>
                <a:t>и</a:t>
              </a:r>
              <a:endParaRPr lang="ru-RU" sz="2400" b="1" dirty="0">
                <a:solidFill>
                  <a:srgbClr val="7030A0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572132" y="2285992"/>
              <a:ext cx="642942" cy="64294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err="1" smtClean="0">
                  <a:solidFill>
                    <a:srgbClr val="7030A0"/>
                  </a:solidFill>
                </a:rPr>
                <a:t>ш</a:t>
              </a:r>
              <a:endParaRPr lang="ru-RU" sz="2400" b="1" dirty="0">
                <a:solidFill>
                  <a:srgbClr val="7030A0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714480" y="2928934"/>
              <a:ext cx="642942" cy="642942"/>
            </a:xfrm>
            <a:prstGeom prst="rect">
              <a:avLst/>
            </a:prstGeom>
            <a:solidFill>
              <a:srgbClr val="CC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357422" y="2928934"/>
              <a:ext cx="642942" cy="642942"/>
            </a:xfrm>
            <a:prstGeom prst="rect">
              <a:avLst/>
            </a:prstGeom>
            <a:solidFill>
              <a:srgbClr val="CC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002060"/>
                  </a:solidFill>
                </a:rPr>
                <a:t>в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000364" y="2928934"/>
              <a:ext cx="642942" cy="642942"/>
            </a:xfrm>
            <a:prstGeom prst="rect">
              <a:avLst/>
            </a:prstGeom>
            <a:solidFill>
              <a:srgbClr val="CC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</a:rPr>
                <a:t>е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4286248" y="2928934"/>
              <a:ext cx="642942" cy="642942"/>
            </a:xfrm>
            <a:prstGeom prst="rect">
              <a:avLst/>
            </a:prstGeom>
            <a:solidFill>
              <a:srgbClr val="CC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</a:rPr>
                <a:t>а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643306" y="2928934"/>
              <a:ext cx="642942" cy="642942"/>
            </a:xfrm>
            <a:prstGeom prst="rect">
              <a:avLst/>
            </a:prstGeom>
            <a:solidFill>
              <a:srgbClr val="CC66FF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</a:rPr>
                <a:t>л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4929190" y="2928934"/>
              <a:ext cx="642942" cy="642942"/>
            </a:xfrm>
            <a:prstGeom prst="rect">
              <a:avLst/>
            </a:prstGeom>
            <a:solidFill>
              <a:srgbClr val="CC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</a:rPr>
                <a:t>и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1714480" y="3571876"/>
              <a:ext cx="642942" cy="64294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357422" y="3571876"/>
              <a:ext cx="642942" cy="64294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FF00"/>
                  </a:solidFill>
                </a:rPr>
                <a:t>л</a:t>
              </a:r>
              <a:endParaRPr lang="ru-RU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3643306" y="3571876"/>
              <a:ext cx="642942" cy="64294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FF00"/>
                  </a:solidFill>
                </a:rPr>
                <a:t>к</a:t>
              </a:r>
              <a:endParaRPr lang="ru-RU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286248" y="3571876"/>
              <a:ext cx="642942" cy="64294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FF00"/>
                  </a:solidFill>
                </a:rPr>
                <a:t>и</a:t>
              </a:r>
              <a:endParaRPr lang="ru-RU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4929190" y="3571876"/>
              <a:ext cx="642942" cy="64294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err="1" smtClean="0">
                  <a:solidFill>
                    <a:srgbClr val="FFFF00"/>
                  </a:solidFill>
                </a:rPr>
                <a:t>н</a:t>
              </a:r>
              <a:endParaRPr lang="ru-RU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3000364" y="3571876"/>
              <a:ext cx="642942" cy="64294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FF00"/>
                  </a:solidFill>
                </a:rPr>
                <a:t>а</a:t>
              </a:r>
              <a:endParaRPr lang="ru-RU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714480" y="4214818"/>
              <a:ext cx="642942" cy="642942"/>
            </a:xfrm>
            <a:prstGeom prst="rect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4286248" y="4214818"/>
              <a:ext cx="642942" cy="642942"/>
            </a:xfrm>
            <a:prstGeom prst="rect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err="1" smtClean="0">
                  <a:solidFill>
                    <a:srgbClr val="00FF00"/>
                  </a:solidFill>
                </a:rPr>
                <a:t>н</a:t>
              </a:r>
              <a:endParaRPr lang="ru-RU" sz="2400" b="1" dirty="0">
                <a:solidFill>
                  <a:srgbClr val="00FF00"/>
                </a:solidFill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3643306" y="4214818"/>
              <a:ext cx="642942" cy="642942"/>
            </a:xfrm>
            <a:prstGeom prst="rect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err="1" smtClean="0">
                  <a:solidFill>
                    <a:srgbClr val="00FF00"/>
                  </a:solidFill>
                </a:rPr>
                <a:t>й</a:t>
              </a:r>
              <a:endParaRPr lang="ru-RU" sz="2400" b="1" dirty="0">
                <a:solidFill>
                  <a:srgbClr val="00FF00"/>
                </a:solidFill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000364" y="4214818"/>
              <a:ext cx="642942" cy="642942"/>
            </a:xfrm>
            <a:prstGeom prst="rect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FF00"/>
                  </a:solidFill>
                </a:rPr>
                <a:t>а</a:t>
              </a:r>
              <a:endParaRPr lang="ru-RU" sz="2400" b="1" dirty="0">
                <a:solidFill>
                  <a:srgbClr val="00FF00"/>
                </a:solidFill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2357422" y="4214818"/>
              <a:ext cx="642942" cy="642942"/>
            </a:xfrm>
            <a:prstGeom prst="rect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err="1" smtClean="0">
                  <a:solidFill>
                    <a:srgbClr val="00FF00"/>
                  </a:solidFill>
                </a:rPr>
                <a:t>д</a:t>
              </a:r>
              <a:endParaRPr lang="ru-RU" sz="2400" b="1" dirty="0">
                <a:solidFill>
                  <a:srgbClr val="00FF00"/>
                </a:solidFill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3643306" y="4857760"/>
              <a:ext cx="642942" cy="642942"/>
            </a:xfrm>
            <a:prstGeom prst="rect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err="1" smtClean="0"/>
                <a:t>н</a:t>
              </a:r>
              <a:endParaRPr lang="ru-RU" sz="2400" b="1" dirty="0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3643306" y="5500702"/>
              <a:ext cx="642942" cy="642942"/>
            </a:xfrm>
            <a:prstGeom prst="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</a:rPr>
                <a:t>к</a:t>
              </a: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3643306" y="6072206"/>
              <a:ext cx="642942" cy="642942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1714480" y="4857760"/>
              <a:ext cx="642942" cy="642942"/>
            </a:xfrm>
            <a:prstGeom prst="rect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2357422" y="4857760"/>
              <a:ext cx="642942" cy="642942"/>
            </a:xfrm>
            <a:prstGeom prst="rect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/>
                <a:t>о</a:t>
              </a:r>
              <a:endParaRPr lang="ru-RU" sz="2400" b="1" dirty="0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000364" y="4857760"/>
              <a:ext cx="642942" cy="642942"/>
            </a:xfrm>
            <a:prstGeom prst="rect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/>
                <a:t>у</a:t>
              </a:r>
              <a:endParaRPr lang="ru-RU" sz="2400" b="1" dirty="0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2357422" y="5500702"/>
              <a:ext cx="642942" cy="642942"/>
            </a:xfrm>
            <a:prstGeom prst="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err="1" smtClean="0">
                  <a:solidFill>
                    <a:schemeClr val="tx1"/>
                  </a:solidFill>
                </a:rPr>
                <a:t>ю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3000364" y="5500702"/>
              <a:ext cx="642942" cy="642942"/>
            </a:xfrm>
            <a:prstGeom prst="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л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1714480" y="5500702"/>
              <a:ext cx="642942" cy="642942"/>
            </a:xfrm>
            <a:prstGeom prst="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1714480" y="6072206"/>
              <a:ext cx="642942" cy="642942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2357422" y="6072206"/>
              <a:ext cx="642942" cy="642942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и</a:t>
              </a:r>
              <a:endParaRPr lang="ru-RU" sz="2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3000364" y="6072206"/>
              <a:ext cx="642942" cy="642942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р</a:t>
              </a:r>
              <a:endParaRPr lang="ru-RU" sz="2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61" name="Рисунок 60" descr="mult_079.gif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15074" y="2000240"/>
              <a:ext cx="2500330" cy="307183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64" name="Рисунок 63" descr="00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4500570"/>
            <a:ext cx="1332992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285728"/>
            <a:ext cx="7072362" cy="6109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      </a:t>
            </a:r>
            <a:r>
              <a:rPr lang="ru-RU" sz="2000" b="1" dirty="0" smtClean="0">
                <a:solidFill>
                  <a:srgbClr val="6600FF"/>
                </a:solidFill>
                <a:latin typeface="Times New Roman"/>
                <a:ea typeface="Calibri"/>
                <a:cs typeface="Times New Roman"/>
              </a:rPr>
              <a:t>34.</a:t>
            </a:r>
            <a:r>
              <a:rPr lang="ru-RU" sz="2400" b="1" dirty="0" smtClean="0">
                <a:solidFill>
                  <a:srgbClr val="6600FF"/>
                </a:solidFill>
                <a:latin typeface="Times New Roman"/>
                <a:ea typeface="Calibri"/>
                <a:cs typeface="Times New Roman"/>
              </a:rPr>
              <a:t>Музыкально-инструментальная викторина.</a:t>
            </a:r>
            <a:endParaRPr lang="ru-RU" sz="1600" b="1" dirty="0" smtClean="0">
              <a:solidFill>
                <a:srgbClr val="6600FF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1. Это оружие, по мнению историков, служило нашим далёким предкам немудрёным музыкальным инструментом. Что это за ручное оружие?  </a:t>
            </a:r>
            <a:endParaRPr lang="ru-RU" sz="1200" b="1" dirty="0" smtClean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2.Какой древнерусский струнный щипковый музыкальный инструмент в 16-17 вв. использовался скоморохами?</a:t>
            </a:r>
            <a:endParaRPr lang="ru-RU" sz="1200" b="1" dirty="0" smtClean="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1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3.Какой из музыкальных инструментов до XVIII века был продольным, а позже стал поперечным? </a:t>
            </a:r>
            <a:endParaRPr lang="ru-RU" sz="1200" b="1" dirty="0" smtClean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4.Как называется фортепиано с горизонтально расположенными струнами?</a:t>
            </a:r>
            <a:endParaRPr lang="ru-RU" sz="1200" b="1" dirty="0" smtClean="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5.На каком музыкальном инструменте виртуозно играли Шопен, Лист и Рахманинов? </a:t>
            </a:r>
            <a:endParaRPr lang="ru-RU" sz="1200" b="1" dirty="0" smtClean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6.Какой немудрёный музыкальный инструмент стал эмблемой почты? </a:t>
            </a:r>
            <a:endParaRPr lang="ru-RU" sz="1200" b="1" dirty="0" smtClean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7.Какие маленькие деревянные ударные инструменты испанские танцовщицы надевают на пальцы обеих рук?</a:t>
            </a:r>
            <a:endParaRPr lang="ru-RU" sz="1200" b="1" dirty="0" smtClean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200" b="1" dirty="0" smtClean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8.К инструментам, какой группы относятся мундштучные инструменты? </a:t>
            </a:r>
            <a:endParaRPr lang="ru-RU" sz="12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pic>
        <p:nvPicPr>
          <p:cNvPr id="4" name="Рисунок 3" descr="2701325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4429132"/>
            <a:ext cx="1428760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87" name="Rectangle 39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8914" name="Rectangle 66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642910" y="142852"/>
            <a:ext cx="8001056" cy="6513546"/>
            <a:chOff x="642910" y="142852"/>
            <a:chExt cx="7858180" cy="6513546"/>
          </a:xfrm>
        </p:grpSpPr>
        <p:pic>
          <p:nvPicPr>
            <p:cNvPr id="78885" name="Рисунок 163" descr="реприза3.jpe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2910" y="857232"/>
              <a:ext cx="1177927" cy="1285884"/>
            </a:xfrm>
            <a:prstGeom prst="rect">
              <a:avLst/>
            </a:prstGeom>
            <a:noFill/>
          </p:spPr>
        </p:pic>
        <p:grpSp>
          <p:nvGrpSpPr>
            <p:cNvPr id="43" name="Группа 42"/>
            <p:cNvGrpSpPr/>
            <p:nvPr/>
          </p:nvGrpSpPr>
          <p:grpSpPr>
            <a:xfrm>
              <a:off x="923924" y="971550"/>
              <a:ext cx="5576901" cy="4243400"/>
              <a:chOff x="923925" y="971550"/>
              <a:chExt cx="3613150" cy="3195638"/>
            </a:xfrm>
          </p:grpSpPr>
          <p:sp>
            <p:nvSpPr>
              <p:cNvPr id="78884" name="AutoShape 36"/>
              <p:cNvSpPr>
                <a:spLocks noChangeArrowheads="1"/>
              </p:cNvSpPr>
              <p:nvPr/>
            </p:nvSpPr>
            <p:spPr bwMode="auto">
              <a:xfrm>
                <a:off x="923925" y="2278063"/>
                <a:ext cx="330200" cy="368300"/>
              </a:xfrm>
              <a:prstGeom prst="flowChartDelay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8883" name="AutoShape 35"/>
              <p:cNvSpPr>
                <a:spLocks noChangeArrowheads="1"/>
              </p:cNvSpPr>
              <p:nvPr/>
            </p:nvSpPr>
            <p:spPr bwMode="auto">
              <a:xfrm>
                <a:off x="1008063" y="1911350"/>
                <a:ext cx="330200" cy="368300"/>
              </a:xfrm>
              <a:prstGeom prst="flowChartDelay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8882" name="AutoShape 34"/>
              <p:cNvSpPr>
                <a:spLocks noChangeShapeType="1"/>
              </p:cNvSpPr>
              <p:nvPr/>
            </p:nvSpPr>
            <p:spPr bwMode="auto">
              <a:xfrm>
                <a:off x="1649413" y="2646363"/>
                <a:ext cx="215900" cy="736600"/>
              </a:xfrm>
              <a:prstGeom prst="straightConnector1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881" name="AutoShape 33"/>
              <p:cNvSpPr>
                <a:spLocks noChangeShapeType="1"/>
              </p:cNvSpPr>
              <p:nvPr/>
            </p:nvSpPr>
            <p:spPr bwMode="auto">
              <a:xfrm>
                <a:off x="2582863" y="2646363"/>
                <a:ext cx="279400" cy="671512"/>
              </a:xfrm>
              <a:prstGeom prst="straightConnector1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880" name="AutoShape 32"/>
              <p:cNvSpPr>
                <a:spLocks noChangeShapeType="1"/>
              </p:cNvSpPr>
              <p:nvPr/>
            </p:nvSpPr>
            <p:spPr bwMode="auto">
              <a:xfrm>
                <a:off x="1604963" y="1250950"/>
                <a:ext cx="38100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879" name="AutoShape 31"/>
              <p:cNvSpPr>
                <a:spLocks noChangeShapeType="1"/>
              </p:cNvSpPr>
              <p:nvPr/>
            </p:nvSpPr>
            <p:spPr bwMode="auto">
              <a:xfrm flipH="1">
                <a:off x="3484563" y="1530350"/>
                <a:ext cx="723900" cy="457200"/>
              </a:xfrm>
              <a:prstGeom prst="straightConnector1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878" name="AutoShape 30"/>
              <p:cNvSpPr>
                <a:spLocks noChangeArrowheads="1"/>
              </p:cNvSpPr>
              <p:nvPr/>
            </p:nvSpPr>
            <p:spPr bwMode="auto">
              <a:xfrm>
                <a:off x="2087563" y="971550"/>
                <a:ext cx="330200" cy="368300"/>
              </a:xfrm>
              <a:prstGeom prst="flowChartDelay">
                <a:avLst/>
              </a:prstGeom>
              <a:solidFill>
                <a:srgbClr val="FF5597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8877" name="AutoShape 29"/>
              <p:cNvSpPr>
                <a:spLocks noChangeArrowheads="1"/>
              </p:cNvSpPr>
              <p:nvPr/>
            </p:nvSpPr>
            <p:spPr bwMode="auto">
              <a:xfrm>
                <a:off x="3382963" y="971550"/>
                <a:ext cx="330200" cy="368300"/>
              </a:xfrm>
              <a:prstGeom prst="flowChartDelay">
                <a:avLst/>
              </a:prstGeom>
              <a:solidFill>
                <a:srgbClr val="FF5597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8876" name="AutoShape 28"/>
              <p:cNvSpPr>
                <a:spLocks noChangeArrowheads="1"/>
              </p:cNvSpPr>
              <p:nvPr/>
            </p:nvSpPr>
            <p:spPr bwMode="auto">
              <a:xfrm>
                <a:off x="3713163" y="1162050"/>
                <a:ext cx="330200" cy="368300"/>
              </a:xfrm>
              <a:prstGeom prst="flowChartDelay">
                <a:avLst/>
              </a:prstGeom>
              <a:solidFill>
                <a:srgbClr val="FF5597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8875" name="AutoShape 27"/>
              <p:cNvSpPr>
                <a:spLocks noChangeArrowheads="1"/>
              </p:cNvSpPr>
              <p:nvPr/>
            </p:nvSpPr>
            <p:spPr bwMode="auto">
              <a:xfrm>
                <a:off x="3052763" y="1162050"/>
                <a:ext cx="330200" cy="368300"/>
              </a:xfrm>
              <a:prstGeom prst="flowChartDelay">
                <a:avLst/>
              </a:prstGeom>
              <a:solidFill>
                <a:srgbClr val="FF5597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8874" name="AutoShape 26"/>
              <p:cNvSpPr>
                <a:spLocks noChangeArrowheads="1"/>
              </p:cNvSpPr>
              <p:nvPr/>
            </p:nvSpPr>
            <p:spPr bwMode="auto">
              <a:xfrm>
                <a:off x="2379663" y="1250950"/>
                <a:ext cx="330200" cy="368300"/>
              </a:xfrm>
              <a:prstGeom prst="flowChartDelay">
                <a:avLst/>
              </a:prstGeom>
              <a:solidFill>
                <a:srgbClr val="FF5597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8873" name="AutoShape 25"/>
              <p:cNvSpPr>
                <a:spLocks noChangeArrowheads="1"/>
              </p:cNvSpPr>
              <p:nvPr/>
            </p:nvSpPr>
            <p:spPr bwMode="auto">
              <a:xfrm>
                <a:off x="2703513" y="971550"/>
                <a:ext cx="330200" cy="368300"/>
              </a:xfrm>
              <a:prstGeom prst="flowChartDelay">
                <a:avLst/>
              </a:prstGeom>
              <a:solidFill>
                <a:srgbClr val="FF5597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8872" name="AutoShape 24"/>
              <p:cNvSpPr>
                <a:spLocks noChangeArrowheads="1"/>
              </p:cNvSpPr>
              <p:nvPr/>
            </p:nvSpPr>
            <p:spPr bwMode="auto">
              <a:xfrm>
                <a:off x="4024313" y="1530350"/>
                <a:ext cx="330200" cy="368300"/>
              </a:xfrm>
              <a:prstGeom prst="flowChartDelay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8871" name="AutoShape 23"/>
              <p:cNvSpPr>
                <a:spLocks noChangeArrowheads="1"/>
              </p:cNvSpPr>
              <p:nvPr/>
            </p:nvSpPr>
            <p:spPr bwMode="auto">
              <a:xfrm>
                <a:off x="4206875" y="1911350"/>
                <a:ext cx="330200" cy="368300"/>
              </a:xfrm>
              <a:prstGeom prst="flowChartDelay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8870" name="AutoShape 22"/>
              <p:cNvSpPr>
                <a:spLocks noChangeArrowheads="1"/>
              </p:cNvSpPr>
              <p:nvPr/>
            </p:nvSpPr>
            <p:spPr bwMode="auto">
              <a:xfrm>
                <a:off x="4024313" y="2278063"/>
                <a:ext cx="330200" cy="368300"/>
              </a:xfrm>
              <a:prstGeom prst="flowChartDelay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8869" name="AutoShape 21"/>
              <p:cNvSpPr>
                <a:spLocks noChangeArrowheads="1"/>
              </p:cNvSpPr>
              <p:nvPr/>
            </p:nvSpPr>
            <p:spPr bwMode="auto">
              <a:xfrm>
                <a:off x="3694113" y="3686175"/>
                <a:ext cx="330200" cy="368300"/>
              </a:xfrm>
              <a:prstGeom prst="flowChartDelay">
                <a:avLst/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8868" name="AutoShape 20"/>
              <p:cNvSpPr>
                <a:spLocks noChangeArrowheads="1"/>
              </p:cNvSpPr>
              <p:nvPr/>
            </p:nvSpPr>
            <p:spPr bwMode="auto">
              <a:xfrm>
                <a:off x="4206875" y="3382963"/>
                <a:ext cx="330200" cy="368300"/>
              </a:xfrm>
              <a:prstGeom prst="flowChartDelay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8867" name="AutoShape 19"/>
              <p:cNvSpPr>
                <a:spLocks noChangeArrowheads="1"/>
              </p:cNvSpPr>
              <p:nvPr/>
            </p:nvSpPr>
            <p:spPr bwMode="auto">
              <a:xfrm>
                <a:off x="4206875" y="2646363"/>
                <a:ext cx="330200" cy="368300"/>
              </a:xfrm>
              <a:prstGeom prst="flowChartDelay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8866" name="AutoShape 18"/>
              <p:cNvSpPr>
                <a:spLocks noChangeArrowheads="1"/>
              </p:cNvSpPr>
              <p:nvPr/>
            </p:nvSpPr>
            <p:spPr bwMode="auto">
              <a:xfrm>
                <a:off x="3382963" y="3430588"/>
                <a:ext cx="330200" cy="368300"/>
              </a:xfrm>
              <a:prstGeom prst="flowChartDelay">
                <a:avLst/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8865" name="AutoShape 17"/>
              <p:cNvSpPr>
                <a:spLocks noChangeArrowheads="1"/>
              </p:cNvSpPr>
              <p:nvPr/>
            </p:nvSpPr>
            <p:spPr bwMode="auto">
              <a:xfrm>
                <a:off x="3052763" y="3600450"/>
                <a:ext cx="330200" cy="368300"/>
              </a:xfrm>
              <a:prstGeom prst="flowChartDelay">
                <a:avLst/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8864" name="AutoShape 16"/>
              <p:cNvSpPr>
                <a:spLocks noChangeArrowheads="1"/>
              </p:cNvSpPr>
              <p:nvPr/>
            </p:nvSpPr>
            <p:spPr bwMode="auto">
              <a:xfrm>
                <a:off x="2087563" y="3232150"/>
                <a:ext cx="330200" cy="368300"/>
              </a:xfrm>
              <a:prstGeom prst="flowChartDelay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8863" name="AutoShape 15"/>
              <p:cNvSpPr>
                <a:spLocks noChangeShapeType="1"/>
              </p:cNvSpPr>
              <p:nvPr/>
            </p:nvSpPr>
            <p:spPr bwMode="auto">
              <a:xfrm>
                <a:off x="3446463" y="2935288"/>
                <a:ext cx="393700" cy="665162"/>
              </a:xfrm>
              <a:prstGeom prst="straightConnector1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862" name="AutoShape 14"/>
              <p:cNvSpPr>
                <a:spLocks noChangeArrowheads="1"/>
              </p:cNvSpPr>
              <p:nvPr/>
            </p:nvSpPr>
            <p:spPr bwMode="auto">
              <a:xfrm>
                <a:off x="2747963" y="3232150"/>
                <a:ext cx="330200" cy="368300"/>
              </a:xfrm>
              <a:prstGeom prst="flowChartDelay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8861" name="AutoShape 13"/>
              <p:cNvSpPr>
                <a:spLocks noChangeArrowheads="1"/>
              </p:cNvSpPr>
              <p:nvPr/>
            </p:nvSpPr>
            <p:spPr bwMode="auto">
              <a:xfrm>
                <a:off x="2443163" y="3430588"/>
                <a:ext cx="330200" cy="368300"/>
              </a:xfrm>
              <a:prstGeom prst="flowChartDelay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8860" name="AutoShape 12"/>
              <p:cNvSpPr>
                <a:spLocks noChangeArrowheads="1"/>
              </p:cNvSpPr>
              <p:nvPr/>
            </p:nvSpPr>
            <p:spPr bwMode="auto">
              <a:xfrm>
                <a:off x="1757363" y="3430588"/>
                <a:ext cx="330200" cy="368300"/>
              </a:xfrm>
              <a:prstGeom prst="flowChartDelay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8859" name="AutoShape 11"/>
              <p:cNvSpPr>
                <a:spLocks noChangeArrowheads="1"/>
              </p:cNvSpPr>
              <p:nvPr/>
            </p:nvSpPr>
            <p:spPr bwMode="auto">
              <a:xfrm>
                <a:off x="1427163" y="3600450"/>
                <a:ext cx="330200" cy="368300"/>
              </a:xfrm>
              <a:prstGeom prst="flowChartDelay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8858" name="AutoShape 10"/>
              <p:cNvSpPr>
                <a:spLocks noChangeArrowheads="1"/>
              </p:cNvSpPr>
              <p:nvPr/>
            </p:nvSpPr>
            <p:spPr bwMode="auto">
              <a:xfrm>
                <a:off x="1096963" y="3382963"/>
                <a:ext cx="330200" cy="368300"/>
              </a:xfrm>
              <a:prstGeom prst="flowChartDelay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8857" name="AutoShape 9"/>
              <p:cNvSpPr>
                <a:spLocks noChangeArrowheads="1"/>
              </p:cNvSpPr>
              <p:nvPr/>
            </p:nvSpPr>
            <p:spPr bwMode="auto">
              <a:xfrm>
                <a:off x="1096963" y="2646363"/>
                <a:ext cx="330200" cy="368300"/>
              </a:xfrm>
              <a:prstGeom prst="flowChartDelay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8856" name="AutoShape 8"/>
              <p:cNvSpPr>
                <a:spLocks noChangeArrowheads="1"/>
              </p:cNvSpPr>
              <p:nvPr/>
            </p:nvSpPr>
            <p:spPr bwMode="auto">
              <a:xfrm>
                <a:off x="923925" y="3014663"/>
                <a:ext cx="330200" cy="368300"/>
              </a:xfrm>
              <a:prstGeom prst="flowChartDelay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pic>
            <p:nvPicPr>
              <p:cNvPr id="78855" name="Рисунок 166" descr="аккордеон.jpe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87663" y="1741488"/>
                <a:ext cx="539750" cy="546100"/>
              </a:xfrm>
              <a:prstGeom prst="rect">
                <a:avLst/>
              </a:prstGeom>
              <a:noFill/>
            </p:spPr>
          </p:pic>
          <p:sp>
            <p:nvSpPr>
              <p:cNvPr id="78854" name="AutoShape 6"/>
              <p:cNvSpPr>
                <a:spLocks noChangeArrowheads="1"/>
              </p:cNvSpPr>
              <p:nvPr/>
            </p:nvSpPr>
            <p:spPr bwMode="auto">
              <a:xfrm>
                <a:off x="4056063" y="3798888"/>
                <a:ext cx="330200" cy="368300"/>
              </a:xfrm>
              <a:prstGeom prst="flowChartDelay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8853" name="AutoShape 5"/>
              <p:cNvSpPr>
                <a:spLocks noChangeArrowheads="1"/>
              </p:cNvSpPr>
              <p:nvPr/>
            </p:nvSpPr>
            <p:spPr bwMode="auto">
              <a:xfrm>
                <a:off x="4056063" y="3014663"/>
                <a:ext cx="330200" cy="368300"/>
              </a:xfrm>
              <a:prstGeom prst="flowChartDelay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pic>
            <p:nvPicPr>
              <p:cNvPr id="78852" name="Рисунок 177" descr="нота.jpe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300413" y="2366963"/>
                <a:ext cx="323850" cy="571500"/>
              </a:xfrm>
              <a:prstGeom prst="rect">
                <a:avLst/>
              </a:prstGeom>
              <a:noFill/>
            </p:spPr>
          </p:pic>
          <p:pic>
            <p:nvPicPr>
              <p:cNvPr id="78851" name="Рисунок 296" descr="альт.jpe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59013" y="2278063"/>
                <a:ext cx="501650" cy="723900"/>
              </a:xfrm>
              <a:prstGeom prst="rect">
                <a:avLst/>
              </a:prstGeom>
              <a:noFill/>
            </p:spPr>
          </p:pic>
          <p:pic>
            <p:nvPicPr>
              <p:cNvPr id="78850" name="Рисунок 298" descr="nfhtkrb.jpe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363663" y="2100263"/>
                <a:ext cx="539750" cy="546100"/>
              </a:xfrm>
              <a:prstGeom prst="rect">
                <a:avLst/>
              </a:prstGeom>
              <a:noFill/>
            </p:spPr>
          </p:pic>
        </p:grpSp>
        <p:pic>
          <p:nvPicPr>
            <p:cNvPr id="39" name="Рисунок 38" descr="mult_113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57422" y="4929198"/>
              <a:ext cx="2198370" cy="17272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8886" name="Rectangle 38"/>
            <p:cNvSpPr>
              <a:spLocks noChangeArrowheads="1"/>
            </p:cNvSpPr>
            <p:nvPr/>
          </p:nvSpPr>
          <p:spPr bwMode="auto">
            <a:xfrm>
              <a:off x="1428728" y="142852"/>
              <a:ext cx="457203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  </a:t>
              </a:r>
              <a:r>
                <a:rPr lang="ru-RU" sz="2000" b="1" dirty="0" smtClean="0">
                  <a:solidFill>
                    <a:srgbClr val="6600FF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35. 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Кроссворд      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«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Догадайся!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6600FF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»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44" name="Рисунок 43" descr="ii.jpe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29454" y="857232"/>
              <a:ext cx="1571636" cy="159509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214282" y="142852"/>
            <a:ext cx="8501122" cy="214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Ответы к заданиям.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5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.Анаграмма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Гречанинов, Гендель, Гершвин, 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Галиев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Галкин, Гайдн, 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Гуно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Глюк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Григ.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4.Музыкальный кроссворд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 сопрано, ксилофон, бемоль, арфа, форте, тенор, минор, ария.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Кроссворд 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Композиторы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Курмангазы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Бородин, Моцарт, Прокофьев, Бетховен, Бизе. Хачатурян, Шопен, Шуберт.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5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.Музыкально- математическая задачка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Кобыз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Коркыт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Кроссворд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куплет, опера, нонет, сопрано, оркестр, ноктюрн,  ария, нота, солист.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 Кроссворд 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Жанр вокальной музыки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песня, соната, ария, П.И. Чайковский, кода.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12. Кроссворд 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Опера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хор, пение, увертюра, ария, танец.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5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Десять колец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Музыкальное воспитание- это воспитание музыканта, а прежде всего воспитание человека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В.А. Сухомлинский.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5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.Кроссворд 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Домбра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 дуэт, орган, мажор,  балет, рояль, альт.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143116"/>
            <a:ext cx="835824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20. Музыкальный телефон:</a:t>
            </a:r>
            <a:r>
              <a:rPr lang="ru-RU" sz="105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05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Марш весёлых ребят</a:t>
            </a:r>
            <a:r>
              <a:rPr lang="ru-RU" sz="1050" dirty="0" smtClean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05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050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05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Песня о весёлом ветре</a:t>
            </a:r>
            <a:r>
              <a:rPr lang="ru-RU" sz="1050" dirty="0" smtClean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05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050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05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Летите голуби</a:t>
            </a:r>
            <a:r>
              <a:rPr lang="ru-RU" sz="1050" dirty="0" smtClean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05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lang="ru-RU" sz="1050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05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Школьный вальс</a:t>
            </a:r>
            <a:r>
              <a:rPr lang="ru-RU" sz="1050" dirty="0" smtClean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05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21. </a:t>
            </a:r>
            <a:r>
              <a:rPr lang="ru-RU" sz="1050" b="1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05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Белое и чёрное</a:t>
            </a:r>
            <a:r>
              <a:rPr lang="ru-RU" sz="1050" b="1" dirty="0" smtClean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05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sz="105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1050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05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почерпнул богатые сокровища в народных напевах моей родины</a:t>
            </a:r>
            <a:r>
              <a:rPr lang="ru-RU" sz="1050" dirty="0" smtClean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05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05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Э.григ</a:t>
            </a:r>
            <a:endParaRPr lang="ru-RU" sz="1050" dirty="0" smtClean="0"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22. Кроссворд </a:t>
            </a:r>
            <a:r>
              <a:rPr lang="ru-RU" sz="1050" b="1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05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Мозаика 5 букв</a:t>
            </a:r>
            <a:r>
              <a:rPr lang="ru-RU" sz="1050" b="1" dirty="0" smtClean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05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sz="105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ложки, орган, гусли, дутар, труба,  </a:t>
            </a:r>
            <a:r>
              <a:rPr lang="ru-RU" sz="105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комуз</a:t>
            </a:r>
            <a:r>
              <a:rPr lang="ru-RU" sz="105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домра,  бубен, зурна,  фагот.</a:t>
            </a:r>
            <a:endParaRPr lang="ru-RU" sz="1050" dirty="0" smtClean="0"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23. Составь дуэт</a:t>
            </a:r>
            <a:r>
              <a:rPr lang="ru-RU" sz="105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105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карнай</a:t>
            </a:r>
            <a:r>
              <a:rPr lang="ru-RU" sz="105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узбекский, трембита- украинский, цимбалы- белорусский, тар- армянский, </a:t>
            </a:r>
            <a:r>
              <a:rPr lang="ru-RU" sz="105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саламури</a:t>
            </a:r>
            <a:r>
              <a:rPr lang="ru-RU" sz="105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грузинский, аккордеон- немецкий, лира- греческий, </a:t>
            </a:r>
            <a:r>
              <a:rPr lang="ru-RU" sz="105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клекотки</a:t>
            </a:r>
            <a:r>
              <a:rPr lang="ru-RU" sz="105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польский, </a:t>
            </a:r>
            <a:r>
              <a:rPr lang="ru-RU" sz="105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чанго</a:t>
            </a:r>
            <a:r>
              <a:rPr lang="ru-RU" sz="105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корейский, </a:t>
            </a:r>
            <a:r>
              <a:rPr lang="ru-RU" sz="105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юэ</a:t>
            </a:r>
            <a:r>
              <a:rPr lang="ru-RU" sz="105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китайский, , </a:t>
            </a:r>
            <a:r>
              <a:rPr lang="ru-RU" sz="105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комуз</a:t>
            </a:r>
            <a:r>
              <a:rPr lang="ru-RU" sz="105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киргизский, домбра- казахский, </a:t>
            </a:r>
            <a:r>
              <a:rPr lang="ru-RU" sz="105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равап</a:t>
            </a:r>
            <a:r>
              <a:rPr lang="ru-RU" sz="105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уйгурский, </a:t>
            </a:r>
            <a:r>
              <a:rPr lang="ru-RU" sz="105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кеманча</a:t>
            </a:r>
            <a:r>
              <a:rPr lang="ru-RU" sz="105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азербайджанский, </a:t>
            </a:r>
            <a:r>
              <a:rPr lang="ru-RU" sz="105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курай</a:t>
            </a:r>
            <a:r>
              <a:rPr lang="ru-RU" sz="105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татарский</a:t>
            </a:r>
            <a:r>
              <a:rPr lang="ru-RU" sz="105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24. </a:t>
            </a:r>
            <a:r>
              <a:rPr lang="ru-RU" sz="1050" b="1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05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Веришь не веришь</a:t>
            </a:r>
            <a:r>
              <a:rPr lang="ru-RU" sz="1050" b="1" dirty="0" smtClean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05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sz="105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нет (Глинка русский композитор), 2.да, 3.да, 4.нет, 5. нет(</a:t>
            </a:r>
            <a:r>
              <a:rPr lang="ru-RU" sz="105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кобыз</a:t>
            </a:r>
            <a:r>
              <a:rPr lang="ru-RU" sz="105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казахский инструмент), 6.нет.</a:t>
            </a:r>
            <a:endParaRPr lang="ru-RU" sz="1050" dirty="0" smtClean="0"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25. Танцевальные ритмы</a:t>
            </a:r>
            <a:r>
              <a:rPr lang="ru-RU" sz="105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Тарантелла, Олег </a:t>
            </a:r>
            <a:r>
              <a:rPr lang="ru-RU" sz="105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Газманов</a:t>
            </a:r>
            <a:r>
              <a:rPr lang="ru-RU" sz="105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менуэт, танцы названы в честь городов: Бостон, Краков, Тарантелла. Ф. Шопен, А.Петров, пластинка, Венгрии, ламбада, яблочко.</a:t>
            </a:r>
            <a:endParaRPr lang="ru-RU" sz="105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30. Музыкальный венок</a:t>
            </a:r>
            <a:r>
              <a:rPr lang="ru-RU" sz="105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сирень, мимоза, резеда, жасмин,  фуксия, василёк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31. Ребусы</a:t>
            </a:r>
            <a:r>
              <a:rPr lang="ru-RU" sz="105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домбра, кобза, консерватория, опера,  пауза, гусли, оркестр, волынка.</a:t>
            </a:r>
            <a:endParaRPr lang="ru-RU" sz="105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32.Ребусы</a:t>
            </a:r>
            <a:r>
              <a:rPr lang="ru-RU" sz="105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лира, арфа,  </a:t>
            </a:r>
            <a:r>
              <a:rPr lang="ru-RU" sz="105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асатаяк</a:t>
            </a:r>
            <a:r>
              <a:rPr lang="ru-RU" sz="105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05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кобыз</a:t>
            </a:r>
            <a:r>
              <a:rPr lang="ru-RU" sz="105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зурна.</a:t>
            </a:r>
            <a:endParaRPr lang="ru-RU" sz="105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33. Кроссворд </a:t>
            </a:r>
            <a:r>
              <a:rPr lang="ru-RU" sz="1050" b="1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05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они?</a:t>
            </a:r>
            <a:r>
              <a:rPr lang="ru-RU" sz="1050" b="1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lang="ru-RU" sz="105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Брамс, Бородин, Римский </a:t>
            </a:r>
            <a:r>
              <a:rPr lang="ru-RU" sz="1050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Корсаков. </a:t>
            </a:r>
            <a:r>
              <a:rPr lang="ru-RU" sz="105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Адан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Моцарт, Свиридов.        Бах, Бетховен. </a:t>
            </a:r>
            <a:r>
              <a:rPr lang="ru-RU" sz="105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Аманжолов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Хачатурян.</a:t>
            </a:r>
            <a:endParaRPr lang="ru-RU" sz="105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34. Музыкально- инструментальная викторина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лук, домбра, флейта, рояль, фортепиано, рожок,  кастаньеты, духовые.</a:t>
            </a:r>
            <a:endParaRPr lang="ru-RU" sz="105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05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35. Кроссворд </a:t>
            </a:r>
            <a:r>
              <a:rPr lang="ru-RU" sz="1050" b="1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05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Догадайся!</a:t>
            </a:r>
            <a:r>
              <a:rPr lang="ru-RU" sz="1050" b="1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05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еприз</a:t>
            </a:r>
            <a:r>
              <a:rPr lang="ru-RU" sz="105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105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ккордео</a:t>
            </a:r>
            <a:r>
              <a:rPr lang="ru-RU" sz="105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050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05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</a:t>
            </a:r>
            <a:r>
              <a:rPr lang="ru-RU" sz="105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</a:t>
            </a:r>
            <a:r>
              <a:rPr lang="ru-RU" sz="105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ль</a:t>
            </a:r>
            <a:r>
              <a:rPr lang="ru-RU" sz="105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105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арелки.</a:t>
            </a:r>
            <a:endParaRPr lang="ru-RU" sz="105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900" dirty="0" smtClean="0">
              <a:latin typeface="Arial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500034" y="857232"/>
            <a:ext cx="821537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Список литературы.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1.Игры и упражнения для музыкального развития ребёнка. М.А. Михайлова.      Ярославль , Академия развития 2008г.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2.Музыка 3 класс, И.Г. Яковлева, Л.Н.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Гаук</a:t>
            </a: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Алматык</a:t>
            </a: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ітап баспасы, 2010.г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3.Музыка 4 класс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И.Г. Яковлева, Л.Н.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Гаук</a:t>
            </a: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Алматык</a:t>
            </a: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ітап баспасы, 2011.г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4.Музыка 4 класс, Ш.Б. Кульманова, Алматы </a:t>
            </a: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Атамүра</a:t>
            </a: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2001г.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Музыка 3 класс Ш.Б.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Кульманова</a:t>
            </a: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Алматы </a:t>
            </a: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Атамүра</a:t>
            </a: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2003г.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6.Песни нашего двора, 2004г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Музыкальный словарь в рассказах Л. Михеева 1984г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4756" name="Picture 4" descr="C:\Documents and Settings\Admin\Рабочий стол\анимашки для занимашек\pok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36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785794"/>
            <a:ext cx="1790446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72518" cy="1214446"/>
          </a:xfrm>
        </p:spPr>
        <p:txBody>
          <a:bodyPr>
            <a:normAutofit/>
          </a:bodyPr>
          <a:lstStyle/>
          <a:p>
            <a:pPr lvl="0"/>
            <a:r>
              <a:rPr lang="ru-RU" sz="2000" b="1" i="1" dirty="0" smtClean="0">
                <a:solidFill>
                  <a:srgbClr val="0000FF"/>
                </a:solidFill>
              </a:rPr>
              <a:t>                                                 2.Виды народных песен.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b="1" i="1" dirty="0" smtClean="0">
                <a:solidFill>
                  <a:srgbClr val="FF0000"/>
                </a:solidFill>
              </a:rPr>
              <a:t>Переставь слоги в горизонтальных рядах так, чтобы получились основные виды народных песен</a:t>
            </a:r>
            <a:r>
              <a:rPr lang="ru-RU" sz="1600" i="1" dirty="0" smtClean="0">
                <a:solidFill>
                  <a:srgbClr val="FF0000"/>
                </a:solidFill>
              </a:rPr>
              <a:t/>
            </a:r>
            <a:br>
              <a:rPr lang="ru-RU" sz="1600" i="1" dirty="0" smtClean="0">
                <a:solidFill>
                  <a:srgbClr val="FF0000"/>
                </a:solidFill>
              </a:rPr>
            </a:br>
            <a:endParaRPr lang="ru-RU" sz="1600" i="1" dirty="0">
              <a:solidFill>
                <a:srgbClr val="FF000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71472" y="1428736"/>
          <a:ext cx="375761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89"/>
                <a:gridCol w="928694"/>
                <a:gridCol w="928694"/>
                <a:gridCol w="100013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</a:t>
                      </a:r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до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тру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   е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вы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1472" y="2071678"/>
          <a:ext cx="5712150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1570"/>
                <a:gridCol w="98298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  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ря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вы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     до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   об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е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71472" y="2857496"/>
          <a:ext cx="6096000" cy="3708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   чес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  ли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  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ки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ри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71472" y="3500438"/>
          <a:ext cx="6096000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  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ро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  хо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вод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е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  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ны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71472" y="4214818"/>
          <a:ext cx="6096000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</a:t>
                      </a:r>
                      <a:r>
                        <a:rPr lang="ru-RU" dirty="0" err="1" smtClean="0">
                          <a:solidFill>
                            <a:srgbClr val="FFFF00"/>
                          </a:solidFill>
                        </a:rPr>
                        <a:t>ри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  чес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</a:t>
                      </a:r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е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   </a:t>
                      </a:r>
                      <a:r>
                        <a:rPr lang="ru-RU" dirty="0" err="1" smtClean="0">
                          <a:solidFill>
                            <a:srgbClr val="FFFF00"/>
                          </a:solidFill>
                        </a:rPr>
                        <a:t>ис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    то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</a:t>
                      </a:r>
                      <a:r>
                        <a:rPr lang="ru-RU" dirty="0" err="1" smtClean="0">
                          <a:solidFill>
                            <a:srgbClr val="FFFF00"/>
                          </a:solidFill>
                        </a:rPr>
                        <a:t>ки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71472" y="4786322"/>
          <a:ext cx="6096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     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ен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     во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      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  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ны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71472" y="5500702"/>
          <a:ext cx="6096000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де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      е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     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ки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    тс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71472" y="6143644"/>
          <a:ext cx="60959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   </a:t>
                      </a:r>
                      <a:r>
                        <a:rPr lang="ru-RU" dirty="0" err="1" smtClean="0">
                          <a:solidFill>
                            <a:srgbClr val="FFFF00"/>
                          </a:solidFill>
                        </a:rPr>
                        <a:t>н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</a:t>
                      </a:r>
                      <a:r>
                        <a:rPr lang="ru-RU" dirty="0" err="1" smtClean="0">
                          <a:solidFill>
                            <a:srgbClr val="FFFF00"/>
                          </a:solidFill>
                        </a:rPr>
                        <a:t>р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</a:t>
                      </a:r>
                      <a:r>
                        <a:rPr lang="ru-RU" dirty="0" err="1" smtClean="0">
                          <a:solidFill>
                            <a:srgbClr val="FFFF00"/>
                          </a:solidFill>
                        </a:rPr>
                        <a:t>ка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   да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</a:t>
                      </a:r>
                      <a:r>
                        <a:rPr lang="ru-RU" dirty="0" err="1" smtClean="0">
                          <a:solidFill>
                            <a:srgbClr val="FFFF00"/>
                          </a:solidFill>
                        </a:rPr>
                        <a:t>ле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</a:t>
                      </a:r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е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</a:t>
                      </a:r>
                      <a:r>
                        <a:rPr lang="ru-RU" dirty="0" err="1" smtClean="0">
                          <a:solidFill>
                            <a:srgbClr val="FFFF00"/>
                          </a:solidFill>
                        </a:rPr>
                        <a:t>ны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</a:tr>
            </a:tbl>
          </a:graphicData>
        </a:graphic>
      </p:graphicFrame>
      <p:pic>
        <p:nvPicPr>
          <p:cNvPr id="16" name="Рисунок 15" descr="665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5072074"/>
            <a:ext cx="962025" cy="138112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Рисунок 88" descr="9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857232"/>
            <a:ext cx="1071570" cy="15170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785818"/>
          </a:xfrm>
        </p:spPr>
        <p:txBody>
          <a:bodyPr/>
          <a:lstStyle/>
          <a:p>
            <a:r>
              <a:rPr lang="ru-RU" sz="3200" b="1" i="1" dirty="0" smtClean="0">
                <a:solidFill>
                  <a:schemeClr val="tx1"/>
                </a:solidFill>
              </a:rPr>
              <a:t>                 3.Цветные гусеницы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072066" y="4572008"/>
            <a:ext cx="357190" cy="7143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FF00"/>
                </a:solidFill>
              </a:rPr>
              <a:t>б</a:t>
            </a:r>
            <a:endParaRPr lang="ru-RU" sz="2400" dirty="0">
              <a:solidFill>
                <a:srgbClr val="00FF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00034" y="3643314"/>
            <a:ext cx="357190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 rot="21120232">
            <a:off x="500034" y="2928934"/>
            <a:ext cx="357190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 rot="751045">
            <a:off x="500034" y="2214554"/>
            <a:ext cx="357190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 rot="21010431">
            <a:off x="500034" y="1500174"/>
            <a:ext cx="357190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 rot="20602744">
            <a:off x="5000628" y="3857628"/>
            <a:ext cx="357190" cy="7143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FF00"/>
                </a:solidFill>
              </a:rPr>
              <a:t>а</a:t>
            </a:r>
            <a:endParaRPr lang="ru-RU" sz="2400" dirty="0">
              <a:solidFill>
                <a:srgbClr val="00FF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929190" y="3143248"/>
            <a:ext cx="357190" cy="7143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FF00"/>
                </a:solidFill>
              </a:rPr>
              <a:t>с</a:t>
            </a:r>
            <a:endParaRPr lang="ru-RU" sz="2400" dirty="0">
              <a:solidFill>
                <a:srgbClr val="00FF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rot="20690057">
            <a:off x="4857752" y="2428868"/>
            <a:ext cx="357190" cy="7143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FF00"/>
                </a:solidFill>
              </a:rPr>
              <a:t>н</a:t>
            </a:r>
            <a:endParaRPr lang="ru-RU" sz="2400" dirty="0">
              <a:solidFill>
                <a:srgbClr val="00FF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714876" y="1714488"/>
            <a:ext cx="357190" cy="7143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FF00"/>
                </a:solidFill>
              </a:rPr>
              <a:t>а</a:t>
            </a:r>
            <a:endParaRPr lang="ru-RU" sz="2400" dirty="0">
              <a:solidFill>
                <a:srgbClr val="00FF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500298" y="3357562"/>
            <a:ext cx="357190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к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 rot="3982757">
            <a:off x="363072" y="5807453"/>
            <a:ext cx="357190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 rot="675351">
            <a:off x="4995474" y="5242940"/>
            <a:ext cx="357190" cy="7143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FF00"/>
                </a:solidFill>
              </a:rPr>
              <a:t>л</a:t>
            </a:r>
            <a:endParaRPr lang="ru-RU" sz="2400" dirty="0">
              <a:solidFill>
                <a:srgbClr val="00FF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 rot="1326476">
            <a:off x="2407283" y="4041458"/>
            <a:ext cx="357190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е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 rot="3432461">
            <a:off x="2004317" y="4558404"/>
            <a:ext cx="357190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 rot="3500320">
            <a:off x="1433591" y="4982948"/>
            <a:ext cx="357190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т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 rot="2561495">
            <a:off x="909216" y="5384272"/>
            <a:ext cx="357190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р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 rot="316764">
            <a:off x="2318092" y="2015158"/>
            <a:ext cx="357190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 rot="20706781">
            <a:off x="2371756" y="2677076"/>
            <a:ext cx="357190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р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 rot="20610484">
            <a:off x="5809060" y="1679055"/>
            <a:ext cx="357190" cy="7143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215074" y="4429132"/>
            <a:ext cx="357190" cy="7143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т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 rot="20691797">
            <a:off x="6230710" y="5177754"/>
            <a:ext cx="357190" cy="7143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ю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 rot="19301916">
            <a:off x="6540895" y="5820266"/>
            <a:ext cx="357190" cy="7143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 rot="18537348">
            <a:off x="7069470" y="6137357"/>
            <a:ext cx="357190" cy="7143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 rot="20374273">
            <a:off x="6042765" y="3040244"/>
            <a:ext cx="357190" cy="7143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 rot="20949511">
            <a:off x="6279071" y="3741970"/>
            <a:ext cx="357190" cy="7143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929322" y="2357430"/>
            <a:ext cx="357190" cy="7143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357158" y="928670"/>
            <a:ext cx="206279" cy="310551"/>
          </a:xfrm>
          <a:custGeom>
            <a:avLst/>
            <a:gdLst>
              <a:gd name="connsiteX0" fmla="*/ 198407 w 206279"/>
              <a:gd name="connsiteY0" fmla="*/ 310551 h 310551"/>
              <a:gd name="connsiteX1" fmla="*/ 189781 w 206279"/>
              <a:gd name="connsiteY1" fmla="*/ 25879 h 310551"/>
              <a:gd name="connsiteX2" fmla="*/ 146649 w 206279"/>
              <a:gd name="connsiteY2" fmla="*/ 17253 h 310551"/>
              <a:gd name="connsiteX3" fmla="*/ 120770 w 206279"/>
              <a:gd name="connsiteY3" fmla="*/ 8627 h 310551"/>
              <a:gd name="connsiteX4" fmla="*/ 86264 w 206279"/>
              <a:gd name="connsiteY4" fmla="*/ 0 h 310551"/>
              <a:gd name="connsiteX5" fmla="*/ 51758 w 206279"/>
              <a:gd name="connsiteY5" fmla="*/ 8627 h 310551"/>
              <a:gd name="connsiteX6" fmla="*/ 34505 w 206279"/>
              <a:gd name="connsiteY6" fmla="*/ 34506 h 310551"/>
              <a:gd name="connsiteX7" fmla="*/ 17253 w 206279"/>
              <a:gd name="connsiteY7" fmla="*/ 120770 h 310551"/>
              <a:gd name="connsiteX8" fmla="*/ 0 w 206279"/>
              <a:gd name="connsiteY8" fmla="*/ 94891 h 310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279" h="310551">
                <a:moveTo>
                  <a:pt x="198407" y="310551"/>
                </a:moveTo>
                <a:cubicBezTo>
                  <a:pt x="195532" y="215660"/>
                  <a:pt x="206279" y="119369"/>
                  <a:pt x="189781" y="25879"/>
                </a:cubicBezTo>
                <a:cubicBezTo>
                  <a:pt x="187233" y="11440"/>
                  <a:pt x="160873" y="20809"/>
                  <a:pt x="146649" y="17253"/>
                </a:cubicBezTo>
                <a:cubicBezTo>
                  <a:pt x="137828" y="15048"/>
                  <a:pt x="129513" y="11125"/>
                  <a:pt x="120770" y="8627"/>
                </a:cubicBezTo>
                <a:cubicBezTo>
                  <a:pt x="109370" y="5370"/>
                  <a:pt x="97766" y="2876"/>
                  <a:pt x="86264" y="0"/>
                </a:cubicBezTo>
                <a:cubicBezTo>
                  <a:pt x="74762" y="2876"/>
                  <a:pt x="61623" y="2050"/>
                  <a:pt x="51758" y="8627"/>
                </a:cubicBezTo>
                <a:cubicBezTo>
                  <a:pt x="43132" y="14378"/>
                  <a:pt x="38716" y="25032"/>
                  <a:pt x="34505" y="34506"/>
                </a:cubicBezTo>
                <a:cubicBezTo>
                  <a:pt x="13616" y="81507"/>
                  <a:pt x="17253" y="77988"/>
                  <a:pt x="17253" y="120770"/>
                </a:cubicBezTo>
                <a:lnTo>
                  <a:pt x="0" y="94891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>
            <a:off x="714348" y="857232"/>
            <a:ext cx="170267" cy="457200"/>
          </a:xfrm>
          <a:custGeom>
            <a:avLst/>
            <a:gdLst>
              <a:gd name="connsiteX0" fmla="*/ 0 w 170267"/>
              <a:gd name="connsiteY0" fmla="*/ 457200 h 457200"/>
              <a:gd name="connsiteX1" fmla="*/ 17253 w 170267"/>
              <a:gd name="connsiteY1" fmla="*/ 43132 h 457200"/>
              <a:gd name="connsiteX2" fmla="*/ 51759 w 170267"/>
              <a:gd name="connsiteY2" fmla="*/ 0 h 457200"/>
              <a:gd name="connsiteX3" fmla="*/ 86265 w 170267"/>
              <a:gd name="connsiteY3" fmla="*/ 8626 h 457200"/>
              <a:gd name="connsiteX4" fmla="*/ 138023 w 170267"/>
              <a:gd name="connsiteY4" fmla="*/ 51758 h 457200"/>
              <a:gd name="connsiteX5" fmla="*/ 155276 w 170267"/>
              <a:gd name="connsiteY5" fmla="*/ 77638 h 457200"/>
              <a:gd name="connsiteX6" fmla="*/ 163902 w 170267"/>
              <a:gd name="connsiteY6" fmla="*/ 163902 h 457200"/>
              <a:gd name="connsiteX7" fmla="*/ 138023 w 170267"/>
              <a:gd name="connsiteY7" fmla="*/ 129396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267" h="457200">
                <a:moveTo>
                  <a:pt x="0" y="457200"/>
                </a:moveTo>
                <a:cubicBezTo>
                  <a:pt x="5751" y="319177"/>
                  <a:pt x="9141" y="181036"/>
                  <a:pt x="17253" y="43132"/>
                </a:cubicBezTo>
                <a:cubicBezTo>
                  <a:pt x="18954" y="14221"/>
                  <a:pt x="29950" y="14540"/>
                  <a:pt x="51759" y="0"/>
                </a:cubicBezTo>
                <a:cubicBezTo>
                  <a:pt x="63261" y="2875"/>
                  <a:pt x="75368" y="3956"/>
                  <a:pt x="86265" y="8626"/>
                </a:cubicBezTo>
                <a:cubicBezTo>
                  <a:pt x="103856" y="16165"/>
                  <a:pt x="126509" y="37941"/>
                  <a:pt x="138023" y="51758"/>
                </a:cubicBezTo>
                <a:cubicBezTo>
                  <a:pt x="144660" y="59723"/>
                  <a:pt x="149525" y="69011"/>
                  <a:pt x="155276" y="77638"/>
                </a:cubicBezTo>
                <a:cubicBezTo>
                  <a:pt x="170267" y="122612"/>
                  <a:pt x="163902" y="94424"/>
                  <a:pt x="163902" y="163902"/>
                </a:cubicBezTo>
                <a:lnTo>
                  <a:pt x="138023" y="129396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428596" y="1214422"/>
            <a:ext cx="357190" cy="357190"/>
          </a:xfrm>
          <a:prstGeom prst="smileyFace">
            <a:avLst>
              <a:gd name="adj" fmla="val 4653"/>
            </a:avLst>
          </a:prstGeom>
          <a:solidFill>
            <a:srgbClr val="FF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AutoShape 2"/>
          <p:cNvSpPr>
            <a:spLocks noChangeArrowheads="1"/>
          </p:cNvSpPr>
          <p:nvPr/>
        </p:nvSpPr>
        <p:spPr bwMode="auto">
          <a:xfrm>
            <a:off x="2357422" y="1643050"/>
            <a:ext cx="357190" cy="357190"/>
          </a:xfrm>
          <a:prstGeom prst="smileyFace">
            <a:avLst>
              <a:gd name="adj" fmla="val 4653"/>
            </a:avLst>
          </a:prstGeom>
          <a:solidFill>
            <a:srgbClr val="FF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Arc 3"/>
          <p:cNvSpPr>
            <a:spLocks/>
          </p:cNvSpPr>
          <p:nvPr/>
        </p:nvSpPr>
        <p:spPr bwMode="auto">
          <a:xfrm flipH="1" flipV="1">
            <a:off x="2357422" y="1428736"/>
            <a:ext cx="215900" cy="228600"/>
          </a:xfrm>
          <a:custGeom>
            <a:avLst/>
            <a:gdLst>
              <a:gd name="G0" fmla="+- 0 0 0"/>
              <a:gd name="G1" fmla="+- 14717 0 0"/>
              <a:gd name="G2" fmla="+- 21600 0 0"/>
              <a:gd name="T0" fmla="*/ 15810 w 21600"/>
              <a:gd name="T1" fmla="*/ 0 h 14717"/>
              <a:gd name="T2" fmla="*/ 21600 w 21600"/>
              <a:gd name="T3" fmla="*/ 14717 h 14717"/>
              <a:gd name="T4" fmla="*/ 0 w 21600"/>
              <a:gd name="T5" fmla="*/ 14717 h 14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4717" fill="none" extrusionOk="0">
                <a:moveTo>
                  <a:pt x="15810" y="-1"/>
                </a:moveTo>
                <a:cubicBezTo>
                  <a:pt x="19531" y="3997"/>
                  <a:pt x="21600" y="9255"/>
                  <a:pt x="21600" y="14717"/>
                </a:cubicBezTo>
              </a:path>
              <a:path w="21600" h="14717" stroke="0" extrusionOk="0">
                <a:moveTo>
                  <a:pt x="15810" y="-1"/>
                </a:moveTo>
                <a:cubicBezTo>
                  <a:pt x="19531" y="3997"/>
                  <a:pt x="21600" y="9255"/>
                  <a:pt x="21600" y="14717"/>
                </a:cubicBezTo>
                <a:lnTo>
                  <a:pt x="0" y="14717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rc 4"/>
          <p:cNvSpPr>
            <a:spLocks/>
          </p:cNvSpPr>
          <p:nvPr/>
        </p:nvSpPr>
        <p:spPr bwMode="auto">
          <a:xfrm flipH="1" flipV="1">
            <a:off x="2500298" y="1428736"/>
            <a:ext cx="215900" cy="228600"/>
          </a:xfrm>
          <a:custGeom>
            <a:avLst/>
            <a:gdLst>
              <a:gd name="G0" fmla="+- 0 0 0"/>
              <a:gd name="G1" fmla="+- 14717 0 0"/>
              <a:gd name="G2" fmla="+- 21600 0 0"/>
              <a:gd name="T0" fmla="*/ 15810 w 21600"/>
              <a:gd name="T1" fmla="*/ 0 h 14717"/>
              <a:gd name="T2" fmla="*/ 21600 w 21600"/>
              <a:gd name="T3" fmla="*/ 14717 h 14717"/>
              <a:gd name="T4" fmla="*/ 0 w 21600"/>
              <a:gd name="T5" fmla="*/ 14717 h 14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4717" fill="none" extrusionOk="0">
                <a:moveTo>
                  <a:pt x="15810" y="-1"/>
                </a:moveTo>
                <a:cubicBezTo>
                  <a:pt x="19531" y="3997"/>
                  <a:pt x="21600" y="9255"/>
                  <a:pt x="21600" y="14717"/>
                </a:cubicBezTo>
              </a:path>
              <a:path w="21600" h="14717" stroke="0" extrusionOk="0">
                <a:moveTo>
                  <a:pt x="15810" y="-1"/>
                </a:moveTo>
                <a:cubicBezTo>
                  <a:pt x="19531" y="3997"/>
                  <a:pt x="21600" y="9255"/>
                  <a:pt x="21600" y="14717"/>
                </a:cubicBezTo>
                <a:lnTo>
                  <a:pt x="0" y="14717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Овал 38"/>
          <p:cNvSpPr/>
          <p:nvPr/>
        </p:nvSpPr>
        <p:spPr>
          <a:xfrm rot="21327252">
            <a:off x="1460837" y="2372348"/>
            <a:ext cx="357190" cy="71438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9900"/>
                </a:solidFill>
              </a:rPr>
              <a:t>х</a:t>
            </a:r>
            <a:endParaRPr lang="ru-RU" sz="2400" b="1" dirty="0">
              <a:solidFill>
                <a:srgbClr val="FF9900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 rot="316764">
            <a:off x="1460835" y="3086728"/>
            <a:ext cx="357190" cy="71438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9900"/>
                </a:solidFill>
              </a:rPr>
              <a:t>о</a:t>
            </a:r>
            <a:endParaRPr lang="ru-RU" sz="2400" b="1" dirty="0">
              <a:solidFill>
                <a:srgbClr val="FF9900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 rot="1903519">
            <a:off x="2871877" y="4613138"/>
            <a:ext cx="357190" cy="714380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9900"/>
                </a:solidFill>
              </a:rPr>
              <a:t>е</a:t>
            </a:r>
            <a:endParaRPr lang="ru-RU" sz="2400" b="1" dirty="0">
              <a:solidFill>
                <a:srgbClr val="FF9900"/>
              </a:solidFill>
            </a:endParaRPr>
          </a:p>
        </p:txBody>
      </p:sp>
      <p:sp>
        <p:nvSpPr>
          <p:cNvPr id="42" name="AutoShape 2"/>
          <p:cNvSpPr>
            <a:spLocks noChangeArrowheads="1"/>
          </p:cNvSpPr>
          <p:nvPr/>
        </p:nvSpPr>
        <p:spPr bwMode="auto">
          <a:xfrm>
            <a:off x="1428728" y="2000240"/>
            <a:ext cx="357190" cy="357190"/>
          </a:xfrm>
          <a:prstGeom prst="smileyFace">
            <a:avLst>
              <a:gd name="adj" fmla="val 4653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Arc 4"/>
          <p:cNvSpPr>
            <a:spLocks/>
          </p:cNvSpPr>
          <p:nvPr/>
        </p:nvSpPr>
        <p:spPr bwMode="auto">
          <a:xfrm flipH="1" flipV="1">
            <a:off x="1571604" y="1785926"/>
            <a:ext cx="215900" cy="228600"/>
          </a:xfrm>
          <a:custGeom>
            <a:avLst/>
            <a:gdLst>
              <a:gd name="G0" fmla="+- 0 0 0"/>
              <a:gd name="G1" fmla="+- 14717 0 0"/>
              <a:gd name="G2" fmla="+- 21600 0 0"/>
              <a:gd name="T0" fmla="*/ 15810 w 21600"/>
              <a:gd name="T1" fmla="*/ 0 h 14717"/>
              <a:gd name="T2" fmla="*/ 21600 w 21600"/>
              <a:gd name="T3" fmla="*/ 14717 h 14717"/>
              <a:gd name="T4" fmla="*/ 0 w 21600"/>
              <a:gd name="T5" fmla="*/ 14717 h 14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4717" fill="none" extrusionOk="0">
                <a:moveTo>
                  <a:pt x="15810" y="-1"/>
                </a:moveTo>
                <a:cubicBezTo>
                  <a:pt x="19531" y="3997"/>
                  <a:pt x="21600" y="9255"/>
                  <a:pt x="21600" y="14717"/>
                </a:cubicBezTo>
              </a:path>
              <a:path w="21600" h="14717" stroke="0" extrusionOk="0">
                <a:moveTo>
                  <a:pt x="15810" y="-1"/>
                </a:moveTo>
                <a:cubicBezTo>
                  <a:pt x="19531" y="3997"/>
                  <a:pt x="21600" y="9255"/>
                  <a:pt x="21600" y="14717"/>
                </a:cubicBezTo>
                <a:lnTo>
                  <a:pt x="0" y="14717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rc 4"/>
          <p:cNvSpPr>
            <a:spLocks/>
          </p:cNvSpPr>
          <p:nvPr/>
        </p:nvSpPr>
        <p:spPr bwMode="auto">
          <a:xfrm flipH="1" flipV="1">
            <a:off x="1500166" y="1785926"/>
            <a:ext cx="215900" cy="228600"/>
          </a:xfrm>
          <a:custGeom>
            <a:avLst/>
            <a:gdLst>
              <a:gd name="G0" fmla="+- 0 0 0"/>
              <a:gd name="G1" fmla="+- 14717 0 0"/>
              <a:gd name="G2" fmla="+- 21600 0 0"/>
              <a:gd name="T0" fmla="*/ 15810 w 21600"/>
              <a:gd name="T1" fmla="*/ 0 h 14717"/>
              <a:gd name="T2" fmla="*/ 21600 w 21600"/>
              <a:gd name="T3" fmla="*/ 14717 h 14717"/>
              <a:gd name="T4" fmla="*/ 0 w 21600"/>
              <a:gd name="T5" fmla="*/ 14717 h 14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4717" fill="none" extrusionOk="0">
                <a:moveTo>
                  <a:pt x="15810" y="-1"/>
                </a:moveTo>
                <a:cubicBezTo>
                  <a:pt x="19531" y="3997"/>
                  <a:pt x="21600" y="9255"/>
                  <a:pt x="21600" y="14717"/>
                </a:cubicBezTo>
              </a:path>
              <a:path w="21600" h="14717" stroke="0" extrusionOk="0">
                <a:moveTo>
                  <a:pt x="15810" y="-1"/>
                </a:moveTo>
                <a:cubicBezTo>
                  <a:pt x="19531" y="3997"/>
                  <a:pt x="21600" y="9255"/>
                  <a:pt x="21600" y="14717"/>
                </a:cubicBezTo>
                <a:lnTo>
                  <a:pt x="0" y="14717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Овал 44"/>
          <p:cNvSpPr/>
          <p:nvPr/>
        </p:nvSpPr>
        <p:spPr>
          <a:xfrm rot="21327252">
            <a:off x="3170987" y="1870395"/>
            <a:ext cx="357190" cy="714380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9900"/>
                </a:solidFill>
              </a:rPr>
              <a:t>л</a:t>
            </a:r>
            <a:endParaRPr lang="ru-RU" sz="2400" b="1" dirty="0">
              <a:solidFill>
                <a:srgbClr val="FF9900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 rot="21327252">
            <a:off x="1456476" y="3799221"/>
            <a:ext cx="357190" cy="71438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9900"/>
                </a:solidFill>
              </a:rPr>
              <a:t>р</a:t>
            </a:r>
            <a:endParaRPr lang="ru-RU" sz="2400" b="1" dirty="0">
              <a:solidFill>
                <a:srgbClr val="FF9900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 rot="21327252">
            <a:off x="3242425" y="2584774"/>
            <a:ext cx="357190" cy="714380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9900"/>
                </a:solidFill>
              </a:rPr>
              <a:t>и</a:t>
            </a:r>
            <a:endParaRPr lang="ru-RU" sz="2400" b="1" dirty="0">
              <a:solidFill>
                <a:srgbClr val="FF9900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 rot="1215777">
            <a:off x="3255893" y="3254433"/>
            <a:ext cx="357190" cy="714380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9900"/>
                </a:solidFill>
              </a:rPr>
              <a:t>б</a:t>
            </a:r>
            <a:endParaRPr lang="ru-RU" sz="2400" b="1" dirty="0">
              <a:solidFill>
                <a:srgbClr val="FF9900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 rot="688513">
            <a:off x="3099550" y="3942096"/>
            <a:ext cx="357190" cy="714380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9900"/>
                </a:solidFill>
              </a:rPr>
              <a:t>р</a:t>
            </a:r>
            <a:endParaRPr lang="ru-RU" sz="2400" b="1" dirty="0">
              <a:solidFill>
                <a:srgbClr val="FF9900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 rot="636236">
            <a:off x="2599484" y="5227981"/>
            <a:ext cx="357190" cy="714380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9900"/>
                </a:solidFill>
              </a:rPr>
              <a:t>т</a:t>
            </a:r>
            <a:endParaRPr lang="ru-RU" sz="2400" b="1" dirty="0">
              <a:solidFill>
                <a:srgbClr val="FF9900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 rot="3844015">
            <a:off x="2292401" y="5746082"/>
            <a:ext cx="357190" cy="714380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9900"/>
                </a:solidFill>
              </a:rPr>
              <a:t>т</a:t>
            </a:r>
            <a:endParaRPr lang="ru-RU" sz="2400" b="1" dirty="0">
              <a:solidFill>
                <a:srgbClr val="FF9900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 rot="2909260">
            <a:off x="1778847" y="6130337"/>
            <a:ext cx="357190" cy="714380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9900"/>
                </a:solidFill>
              </a:rPr>
              <a:t>о</a:t>
            </a:r>
            <a:endParaRPr lang="ru-RU" sz="2400" b="1" dirty="0">
              <a:solidFill>
                <a:srgbClr val="FF9900"/>
              </a:solidFill>
            </a:endParaRPr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3143240" y="1500174"/>
            <a:ext cx="357190" cy="357190"/>
          </a:xfrm>
          <a:prstGeom prst="smileyFace">
            <a:avLst>
              <a:gd name="adj" fmla="val 4653"/>
            </a:avLst>
          </a:prstGeom>
          <a:solidFill>
            <a:srgbClr val="7030A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" name="Arc 4"/>
          <p:cNvSpPr>
            <a:spLocks/>
          </p:cNvSpPr>
          <p:nvPr/>
        </p:nvSpPr>
        <p:spPr bwMode="auto">
          <a:xfrm flipH="1" flipV="1">
            <a:off x="3214678" y="1285860"/>
            <a:ext cx="215900" cy="228600"/>
          </a:xfrm>
          <a:custGeom>
            <a:avLst/>
            <a:gdLst>
              <a:gd name="G0" fmla="+- 0 0 0"/>
              <a:gd name="G1" fmla="+- 14717 0 0"/>
              <a:gd name="G2" fmla="+- 21600 0 0"/>
              <a:gd name="T0" fmla="*/ 15810 w 21600"/>
              <a:gd name="T1" fmla="*/ 0 h 14717"/>
              <a:gd name="T2" fmla="*/ 21600 w 21600"/>
              <a:gd name="T3" fmla="*/ 14717 h 14717"/>
              <a:gd name="T4" fmla="*/ 0 w 21600"/>
              <a:gd name="T5" fmla="*/ 14717 h 14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4717" fill="none" extrusionOk="0">
                <a:moveTo>
                  <a:pt x="15810" y="-1"/>
                </a:moveTo>
                <a:cubicBezTo>
                  <a:pt x="19531" y="3997"/>
                  <a:pt x="21600" y="9255"/>
                  <a:pt x="21600" y="14717"/>
                </a:cubicBezTo>
              </a:path>
              <a:path w="21600" h="14717" stroke="0" extrusionOk="0">
                <a:moveTo>
                  <a:pt x="15810" y="-1"/>
                </a:moveTo>
                <a:cubicBezTo>
                  <a:pt x="19531" y="3997"/>
                  <a:pt x="21600" y="9255"/>
                  <a:pt x="21600" y="14717"/>
                </a:cubicBezTo>
                <a:lnTo>
                  <a:pt x="0" y="14717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" name="Arc 4"/>
          <p:cNvSpPr>
            <a:spLocks/>
          </p:cNvSpPr>
          <p:nvPr/>
        </p:nvSpPr>
        <p:spPr bwMode="auto">
          <a:xfrm flipH="1" flipV="1">
            <a:off x="3357554" y="1285860"/>
            <a:ext cx="215900" cy="228600"/>
          </a:xfrm>
          <a:custGeom>
            <a:avLst/>
            <a:gdLst>
              <a:gd name="G0" fmla="+- 0 0 0"/>
              <a:gd name="G1" fmla="+- 14717 0 0"/>
              <a:gd name="G2" fmla="+- 21600 0 0"/>
              <a:gd name="T0" fmla="*/ 15810 w 21600"/>
              <a:gd name="T1" fmla="*/ 0 h 14717"/>
              <a:gd name="T2" fmla="*/ 21600 w 21600"/>
              <a:gd name="T3" fmla="*/ 14717 h 14717"/>
              <a:gd name="T4" fmla="*/ 0 w 21600"/>
              <a:gd name="T5" fmla="*/ 14717 h 14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4717" fill="none" extrusionOk="0">
                <a:moveTo>
                  <a:pt x="15810" y="-1"/>
                </a:moveTo>
                <a:cubicBezTo>
                  <a:pt x="19531" y="3997"/>
                  <a:pt x="21600" y="9255"/>
                  <a:pt x="21600" y="14717"/>
                </a:cubicBezTo>
              </a:path>
              <a:path w="21600" h="14717" stroke="0" extrusionOk="0">
                <a:moveTo>
                  <a:pt x="15810" y="-1"/>
                </a:moveTo>
                <a:cubicBezTo>
                  <a:pt x="19531" y="3997"/>
                  <a:pt x="21600" y="9255"/>
                  <a:pt x="21600" y="14717"/>
                </a:cubicBezTo>
                <a:lnTo>
                  <a:pt x="0" y="14717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3970272" y="3683062"/>
            <a:ext cx="357190" cy="714380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д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 rot="1215777">
            <a:off x="3898835" y="4397440"/>
            <a:ext cx="357190" cy="714380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у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58" name="Овал 57"/>
          <p:cNvSpPr/>
          <p:nvPr/>
        </p:nvSpPr>
        <p:spPr>
          <a:xfrm rot="1215777">
            <a:off x="3613084" y="5040384"/>
            <a:ext cx="357190" cy="714380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э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59" name="Овал 58"/>
          <p:cNvSpPr/>
          <p:nvPr/>
        </p:nvSpPr>
        <p:spPr>
          <a:xfrm rot="21065533">
            <a:off x="3541644" y="5754762"/>
            <a:ext cx="357190" cy="714380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т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60" name="AutoShape 2"/>
          <p:cNvSpPr>
            <a:spLocks noChangeArrowheads="1"/>
          </p:cNvSpPr>
          <p:nvPr/>
        </p:nvSpPr>
        <p:spPr bwMode="auto">
          <a:xfrm>
            <a:off x="4000496" y="3357562"/>
            <a:ext cx="357190" cy="357190"/>
          </a:xfrm>
          <a:prstGeom prst="smileyFace">
            <a:avLst>
              <a:gd name="adj" fmla="val 4653"/>
            </a:avLst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Arc 4"/>
          <p:cNvSpPr>
            <a:spLocks/>
          </p:cNvSpPr>
          <p:nvPr/>
        </p:nvSpPr>
        <p:spPr bwMode="auto">
          <a:xfrm flipH="1" flipV="1">
            <a:off x="4143372" y="3143248"/>
            <a:ext cx="215900" cy="228600"/>
          </a:xfrm>
          <a:custGeom>
            <a:avLst/>
            <a:gdLst>
              <a:gd name="G0" fmla="+- 0 0 0"/>
              <a:gd name="G1" fmla="+- 14717 0 0"/>
              <a:gd name="G2" fmla="+- 21600 0 0"/>
              <a:gd name="T0" fmla="*/ 15810 w 21600"/>
              <a:gd name="T1" fmla="*/ 0 h 14717"/>
              <a:gd name="T2" fmla="*/ 21600 w 21600"/>
              <a:gd name="T3" fmla="*/ 14717 h 14717"/>
              <a:gd name="T4" fmla="*/ 0 w 21600"/>
              <a:gd name="T5" fmla="*/ 14717 h 14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4717" fill="none" extrusionOk="0">
                <a:moveTo>
                  <a:pt x="15810" y="-1"/>
                </a:moveTo>
                <a:cubicBezTo>
                  <a:pt x="19531" y="3997"/>
                  <a:pt x="21600" y="9255"/>
                  <a:pt x="21600" y="14717"/>
                </a:cubicBezTo>
              </a:path>
              <a:path w="21600" h="14717" stroke="0" extrusionOk="0">
                <a:moveTo>
                  <a:pt x="15810" y="-1"/>
                </a:moveTo>
                <a:cubicBezTo>
                  <a:pt x="19531" y="3997"/>
                  <a:pt x="21600" y="9255"/>
                  <a:pt x="21600" y="14717"/>
                </a:cubicBezTo>
                <a:lnTo>
                  <a:pt x="0" y="14717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" name="Arc 4"/>
          <p:cNvSpPr>
            <a:spLocks/>
          </p:cNvSpPr>
          <p:nvPr/>
        </p:nvSpPr>
        <p:spPr bwMode="auto">
          <a:xfrm flipH="1" flipV="1">
            <a:off x="4071934" y="3143248"/>
            <a:ext cx="215900" cy="228600"/>
          </a:xfrm>
          <a:custGeom>
            <a:avLst/>
            <a:gdLst>
              <a:gd name="G0" fmla="+- 0 0 0"/>
              <a:gd name="G1" fmla="+- 14717 0 0"/>
              <a:gd name="G2" fmla="+- 21600 0 0"/>
              <a:gd name="T0" fmla="*/ 15810 w 21600"/>
              <a:gd name="T1" fmla="*/ 0 h 14717"/>
              <a:gd name="T2" fmla="*/ 21600 w 21600"/>
              <a:gd name="T3" fmla="*/ 14717 h 14717"/>
              <a:gd name="T4" fmla="*/ 0 w 21600"/>
              <a:gd name="T5" fmla="*/ 14717 h 14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4717" fill="none" extrusionOk="0">
                <a:moveTo>
                  <a:pt x="15810" y="-1"/>
                </a:moveTo>
                <a:cubicBezTo>
                  <a:pt x="19531" y="3997"/>
                  <a:pt x="21600" y="9255"/>
                  <a:pt x="21600" y="14717"/>
                </a:cubicBezTo>
              </a:path>
              <a:path w="21600" h="14717" stroke="0" extrusionOk="0">
                <a:moveTo>
                  <a:pt x="15810" y="-1"/>
                </a:moveTo>
                <a:cubicBezTo>
                  <a:pt x="19531" y="3997"/>
                  <a:pt x="21600" y="9255"/>
                  <a:pt x="21600" y="14717"/>
                </a:cubicBezTo>
                <a:lnTo>
                  <a:pt x="0" y="14717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" name="Овал 62"/>
          <p:cNvSpPr/>
          <p:nvPr/>
        </p:nvSpPr>
        <p:spPr>
          <a:xfrm rot="21019270">
            <a:off x="4986700" y="5954272"/>
            <a:ext cx="357190" cy="7143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FF00"/>
                </a:solidFill>
              </a:rPr>
              <a:t>ь</a:t>
            </a:r>
            <a:endParaRPr lang="ru-RU" sz="2400" dirty="0">
              <a:solidFill>
                <a:srgbClr val="00FF00"/>
              </a:solidFill>
            </a:endParaRPr>
          </a:p>
        </p:txBody>
      </p:sp>
      <p:sp>
        <p:nvSpPr>
          <p:cNvPr id="64" name="AutoShape 2"/>
          <p:cNvSpPr>
            <a:spLocks noChangeArrowheads="1"/>
          </p:cNvSpPr>
          <p:nvPr/>
        </p:nvSpPr>
        <p:spPr bwMode="auto">
          <a:xfrm>
            <a:off x="4714876" y="1357298"/>
            <a:ext cx="357190" cy="357190"/>
          </a:xfrm>
          <a:prstGeom prst="smileyFace">
            <a:avLst>
              <a:gd name="adj" fmla="val 4653"/>
            </a:avLst>
          </a:prstGeom>
          <a:solidFill>
            <a:srgbClr val="66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" name="Arc 4"/>
          <p:cNvSpPr>
            <a:spLocks/>
          </p:cNvSpPr>
          <p:nvPr/>
        </p:nvSpPr>
        <p:spPr bwMode="auto">
          <a:xfrm flipH="1" flipV="1">
            <a:off x="4857752" y="1142984"/>
            <a:ext cx="215900" cy="228600"/>
          </a:xfrm>
          <a:custGeom>
            <a:avLst/>
            <a:gdLst>
              <a:gd name="G0" fmla="+- 0 0 0"/>
              <a:gd name="G1" fmla="+- 14717 0 0"/>
              <a:gd name="G2" fmla="+- 21600 0 0"/>
              <a:gd name="T0" fmla="*/ 15810 w 21600"/>
              <a:gd name="T1" fmla="*/ 0 h 14717"/>
              <a:gd name="T2" fmla="*/ 21600 w 21600"/>
              <a:gd name="T3" fmla="*/ 14717 h 14717"/>
              <a:gd name="T4" fmla="*/ 0 w 21600"/>
              <a:gd name="T5" fmla="*/ 14717 h 14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4717" fill="none" extrusionOk="0">
                <a:moveTo>
                  <a:pt x="15810" y="-1"/>
                </a:moveTo>
                <a:cubicBezTo>
                  <a:pt x="19531" y="3997"/>
                  <a:pt x="21600" y="9255"/>
                  <a:pt x="21600" y="14717"/>
                </a:cubicBezTo>
              </a:path>
              <a:path w="21600" h="14717" stroke="0" extrusionOk="0">
                <a:moveTo>
                  <a:pt x="15810" y="-1"/>
                </a:moveTo>
                <a:cubicBezTo>
                  <a:pt x="19531" y="3997"/>
                  <a:pt x="21600" y="9255"/>
                  <a:pt x="21600" y="14717"/>
                </a:cubicBezTo>
                <a:lnTo>
                  <a:pt x="0" y="14717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" name="Arc 4"/>
          <p:cNvSpPr>
            <a:spLocks/>
          </p:cNvSpPr>
          <p:nvPr/>
        </p:nvSpPr>
        <p:spPr bwMode="auto">
          <a:xfrm flipH="1" flipV="1">
            <a:off x="4786314" y="1142984"/>
            <a:ext cx="215900" cy="228600"/>
          </a:xfrm>
          <a:custGeom>
            <a:avLst/>
            <a:gdLst>
              <a:gd name="G0" fmla="+- 0 0 0"/>
              <a:gd name="G1" fmla="+- 14717 0 0"/>
              <a:gd name="G2" fmla="+- 21600 0 0"/>
              <a:gd name="T0" fmla="*/ 15810 w 21600"/>
              <a:gd name="T1" fmla="*/ 0 h 14717"/>
              <a:gd name="T2" fmla="*/ 21600 w 21600"/>
              <a:gd name="T3" fmla="*/ 14717 h 14717"/>
              <a:gd name="T4" fmla="*/ 0 w 21600"/>
              <a:gd name="T5" fmla="*/ 14717 h 14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4717" fill="none" extrusionOk="0">
                <a:moveTo>
                  <a:pt x="15810" y="-1"/>
                </a:moveTo>
                <a:cubicBezTo>
                  <a:pt x="19531" y="3997"/>
                  <a:pt x="21600" y="9255"/>
                  <a:pt x="21600" y="14717"/>
                </a:cubicBezTo>
              </a:path>
              <a:path w="21600" h="14717" stroke="0" extrusionOk="0">
                <a:moveTo>
                  <a:pt x="15810" y="-1"/>
                </a:moveTo>
                <a:cubicBezTo>
                  <a:pt x="19531" y="3997"/>
                  <a:pt x="21600" y="9255"/>
                  <a:pt x="21600" y="14717"/>
                </a:cubicBezTo>
                <a:lnTo>
                  <a:pt x="0" y="14717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" name="AutoShape 2"/>
          <p:cNvSpPr>
            <a:spLocks noChangeArrowheads="1"/>
          </p:cNvSpPr>
          <p:nvPr/>
        </p:nvSpPr>
        <p:spPr bwMode="auto">
          <a:xfrm>
            <a:off x="5715008" y="1357298"/>
            <a:ext cx="357190" cy="35719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Arc 4"/>
          <p:cNvSpPr>
            <a:spLocks/>
          </p:cNvSpPr>
          <p:nvPr/>
        </p:nvSpPr>
        <p:spPr bwMode="auto">
          <a:xfrm flipH="1" flipV="1">
            <a:off x="5715008" y="1142984"/>
            <a:ext cx="215900" cy="228600"/>
          </a:xfrm>
          <a:custGeom>
            <a:avLst/>
            <a:gdLst>
              <a:gd name="G0" fmla="+- 0 0 0"/>
              <a:gd name="G1" fmla="+- 14717 0 0"/>
              <a:gd name="G2" fmla="+- 21600 0 0"/>
              <a:gd name="T0" fmla="*/ 15810 w 21600"/>
              <a:gd name="T1" fmla="*/ 0 h 14717"/>
              <a:gd name="T2" fmla="*/ 21600 w 21600"/>
              <a:gd name="T3" fmla="*/ 14717 h 14717"/>
              <a:gd name="T4" fmla="*/ 0 w 21600"/>
              <a:gd name="T5" fmla="*/ 14717 h 14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4717" fill="none" extrusionOk="0">
                <a:moveTo>
                  <a:pt x="15810" y="-1"/>
                </a:moveTo>
                <a:cubicBezTo>
                  <a:pt x="19531" y="3997"/>
                  <a:pt x="21600" y="9255"/>
                  <a:pt x="21600" y="14717"/>
                </a:cubicBezTo>
              </a:path>
              <a:path w="21600" h="14717" stroke="0" extrusionOk="0">
                <a:moveTo>
                  <a:pt x="15810" y="-1"/>
                </a:moveTo>
                <a:cubicBezTo>
                  <a:pt x="19531" y="3997"/>
                  <a:pt x="21600" y="9255"/>
                  <a:pt x="21600" y="14717"/>
                </a:cubicBezTo>
                <a:lnTo>
                  <a:pt x="0" y="14717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9" name="Arc 4"/>
          <p:cNvSpPr>
            <a:spLocks/>
          </p:cNvSpPr>
          <p:nvPr/>
        </p:nvSpPr>
        <p:spPr bwMode="auto">
          <a:xfrm flipH="1" flipV="1">
            <a:off x="5857884" y="1142984"/>
            <a:ext cx="215900" cy="228600"/>
          </a:xfrm>
          <a:custGeom>
            <a:avLst/>
            <a:gdLst>
              <a:gd name="G0" fmla="+- 0 0 0"/>
              <a:gd name="G1" fmla="+- 14717 0 0"/>
              <a:gd name="G2" fmla="+- 21600 0 0"/>
              <a:gd name="T0" fmla="*/ 15810 w 21600"/>
              <a:gd name="T1" fmla="*/ 0 h 14717"/>
              <a:gd name="T2" fmla="*/ 21600 w 21600"/>
              <a:gd name="T3" fmla="*/ 14717 h 14717"/>
              <a:gd name="T4" fmla="*/ 0 w 21600"/>
              <a:gd name="T5" fmla="*/ 14717 h 14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4717" fill="none" extrusionOk="0">
                <a:moveTo>
                  <a:pt x="15810" y="-1"/>
                </a:moveTo>
                <a:cubicBezTo>
                  <a:pt x="19531" y="3997"/>
                  <a:pt x="21600" y="9255"/>
                  <a:pt x="21600" y="14717"/>
                </a:cubicBezTo>
              </a:path>
              <a:path w="21600" h="14717" stroke="0" extrusionOk="0">
                <a:moveTo>
                  <a:pt x="15810" y="-1"/>
                </a:moveTo>
                <a:cubicBezTo>
                  <a:pt x="19531" y="3997"/>
                  <a:pt x="21600" y="9255"/>
                  <a:pt x="21600" y="14717"/>
                </a:cubicBezTo>
                <a:lnTo>
                  <a:pt x="0" y="14717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Овал 69"/>
          <p:cNvSpPr/>
          <p:nvPr/>
        </p:nvSpPr>
        <p:spPr>
          <a:xfrm rot="19819873">
            <a:off x="6868530" y="2399005"/>
            <a:ext cx="357190" cy="714380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г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 rot="20933110">
            <a:off x="7137838" y="3028101"/>
            <a:ext cx="357190" cy="714380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7215206" y="3643314"/>
            <a:ext cx="357190" cy="714380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 rot="20375575">
            <a:off x="7358082" y="4286256"/>
            <a:ext cx="357190" cy="714380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4" name="Овал 73"/>
          <p:cNvSpPr/>
          <p:nvPr/>
        </p:nvSpPr>
        <p:spPr>
          <a:xfrm rot="20570143">
            <a:off x="7526976" y="4965996"/>
            <a:ext cx="357190" cy="714380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7643834" y="5643578"/>
            <a:ext cx="357190" cy="714380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6" name="AutoShape 2"/>
          <p:cNvSpPr>
            <a:spLocks noChangeArrowheads="1"/>
          </p:cNvSpPr>
          <p:nvPr/>
        </p:nvSpPr>
        <p:spPr bwMode="auto">
          <a:xfrm rot="20428542">
            <a:off x="6715140" y="2143116"/>
            <a:ext cx="357190" cy="357190"/>
          </a:xfrm>
          <a:prstGeom prst="smileyFace">
            <a:avLst>
              <a:gd name="adj" fmla="val 4653"/>
            </a:avLst>
          </a:prstGeom>
          <a:solidFill>
            <a:srgbClr val="CC6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7" name="Arc 4"/>
          <p:cNvSpPr>
            <a:spLocks/>
          </p:cNvSpPr>
          <p:nvPr/>
        </p:nvSpPr>
        <p:spPr bwMode="auto">
          <a:xfrm flipH="1" flipV="1">
            <a:off x="6715140" y="1928802"/>
            <a:ext cx="215900" cy="228600"/>
          </a:xfrm>
          <a:custGeom>
            <a:avLst/>
            <a:gdLst>
              <a:gd name="G0" fmla="+- 0 0 0"/>
              <a:gd name="G1" fmla="+- 14717 0 0"/>
              <a:gd name="G2" fmla="+- 21600 0 0"/>
              <a:gd name="T0" fmla="*/ 15810 w 21600"/>
              <a:gd name="T1" fmla="*/ 0 h 14717"/>
              <a:gd name="T2" fmla="*/ 21600 w 21600"/>
              <a:gd name="T3" fmla="*/ 14717 h 14717"/>
              <a:gd name="T4" fmla="*/ 0 w 21600"/>
              <a:gd name="T5" fmla="*/ 14717 h 14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4717" fill="none" extrusionOk="0">
                <a:moveTo>
                  <a:pt x="15810" y="-1"/>
                </a:moveTo>
                <a:cubicBezTo>
                  <a:pt x="19531" y="3997"/>
                  <a:pt x="21600" y="9255"/>
                  <a:pt x="21600" y="14717"/>
                </a:cubicBezTo>
              </a:path>
              <a:path w="21600" h="14717" stroke="0" extrusionOk="0">
                <a:moveTo>
                  <a:pt x="15810" y="-1"/>
                </a:moveTo>
                <a:cubicBezTo>
                  <a:pt x="19531" y="3997"/>
                  <a:pt x="21600" y="9255"/>
                  <a:pt x="21600" y="14717"/>
                </a:cubicBezTo>
                <a:lnTo>
                  <a:pt x="0" y="14717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8" name="Arc 4"/>
          <p:cNvSpPr>
            <a:spLocks/>
          </p:cNvSpPr>
          <p:nvPr/>
        </p:nvSpPr>
        <p:spPr bwMode="auto">
          <a:xfrm flipH="1" flipV="1">
            <a:off x="6858016" y="1928802"/>
            <a:ext cx="215900" cy="228600"/>
          </a:xfrm>
          <a:custGeom>
            <a:avLst/>
            <a:gdLst>
              <a:gd name="G0" fmla="+- 0 0 0"/>
              <a:gd name="G1" fmla="+- 14717 0 0"/>
              <a:gd name="G2" fmla="+- 21600 0 0"/>
              <a:gd name="T0" fmla="*/ 15810 w 21600"/>
              <a:gd name="T1" fmla="*/ 0 h 14717"/>
              <a:gd name="T2" fmla="*/ 21600 w 21600"/>
              <a:gd name="T3" fmla="*/ 14717 h 14717"/>
              <a:gd name="T4" fmla="*/ 0 w 21600"/>
              <a:gd name="T5" fmla="*/ 14717 h 14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4717" fill="none" extrusionOk="0">
                <a:moveTo>
                  <a:pt x="15810" y="-1"/>
                </a:moveTo>
                <a:cubicBezTo>
                  <a:pt x="19531" y="3997"/>
                  <a:pt x="21600" y="9255"/>
                  <a:pt x="21600" y="14717"/>
                </a:cubicBezTo>
              </a:path>
              <a:path w="21600" h="14717" stroke="0" extrusionOk="0">
                <a:moveTo>
                  <a:pt x="15810" y="-1"/>
                </a:moveTo>
                <a:cubicBezTo>
                  <a:pt x="19531" y="3997"/>
                  <a:pt x="21600" y="9255"/>
                  <a:pt x="21600" y="14717"/>
                </a:cubicBezTo>
                <a:lnTo>
                  <a:pt x="0" y="14717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" name="Овал 78"/>
          <p:cNvSpPr/>
          <p:nvPr/>
        </p:nvSpPr>
        <p:spPr>
          <a:xfrm rot="20610484">
            <a:off x="7666447" y="1250426"/>
            <a:ext cx="357190" cy="714380"/>
          </a:xfrm>
          <a:prstGeom prst="ellipse">
            <a:avLst/>
          </a:prstGeom>
          <a:solidFill>
            <a:srgbClr val="99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0" name="Овал 79"/>
          <p:cNvSpPr/>
          <p:nvPr/>
        </p:nvSpPr>
        <p:spPr>
          <a:xfrm rot="1021286">
            <a:off x="7740571" y="1893998"/>
            <a:ext cx="357190" cy="714380"/>
          </a:xfrm>
          <a:prstGeom prst="ellipse">
            <a:avLst/>
          </a:prstGeom>
          <a:solidFill>
            <a:srgbClr val="99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1" name="Овал 80"/>
          <p:cNvSpPr/>
          <p:nvPr/>
        </p:nvSpPr>
        <p:spPr>
          <a:xfrm rot="20610484">
            <a:off x="7809324" y="2536310"/>
            <a:ext cx="357190" cy="714380"/>
          </a:xfrm>
          <a:prstGeom prst="ellipse">
            <a:avLst/>
          </a:prstGeom>
          <a:solidFill>
            <a:srgbClr val="99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7929586" y="3214686"/>
            <a:ext cx="357190" cy="714380"/>
          </a:xfrm>
          <a:prstGeom prst="ellipse">
            <a:avLst/>
          </a:prstGeom>
          <a:solidFill>
            <a:srgbClr val="99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3" name="Овал 82"/>
          <p:cNvSpPr/>
          <p:nvPr/>
        </p:nvSpPr>
        <p:spPr>
          <a:xfrm rot="20610484">
            <a:off x="8095075" y="3893632"/>
            <a:ext cx="357190" cy="714380"/>
          </a:xfrm>
          <a:prstGeom prst="ellipse">
            <a:avLst/>
          </a:prstGeom>
          <a:solidFill>
            <a:srgbClr val="99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4" name="Овал 83"/>
          <p:cNvSpPr/>
          <p:nvPr/>
        </p:nvSpPr>
        <p:spPr>
          <a:xfrm rot="20610484">
            <a:off x="8309390" y="4536574"/>
            <a:ext cx="357190" cy="714380"/>
          </a:xfrm>
          <a:prstGeom prst="ellipse">
            <a:avLst/>
          </a:prstGeom>
          <a:solidFill>
            <a:srgbClr val="99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5" name="Овал 84"/>
          <p:cNvSpPr/>
          <p:nvPr/>
        </p:nvSpPr>
        <p:spPr>
          <a:xfrm rot="1105115">
            <a:off x="8271577" y="5256546"/>
            <a:ext cx="357190" cy="714380"/>
          </a:xfrm>
          <a:prstGeom prst="ellipse">
            <a:avLst/>
          </a:prstGeom>
          <a:solidFill>
            <a:srgbClr val="99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6" name="AutoShape 2"/>
          <p:cNvSpPr>
            <a:spLocks noChangeArrowheads="1"/>
          </p:cNvSpPr>
          <p:nvPr/>
        </p:nvSpPr>
        <p:spPr bwMode="auto">
          <a:xfrm>
            <a:off x="7572396" y="928670"/>
            <a:ext cx="357190" cy="35719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" name="Arc 4"/>
          <p:cNvSpPr>
            <a:spLocks/>
          </p:cNvSpPr>
          <p:nvPr/>
        </p:nvSpPr>
        <p:spPr bwMode="auto">
          <a:xfrm flipH="1" flipV="1">
            <a:off x="7715272" y="714356"/>
            <a:ext cx="215900" cy="228600"/>
          </a:xfrm>
          <a:custGeom>
            <a:avLst/>
            <a:gdLst>
              <a:gd name="G0" fmla="+- 0 0 0"/>
              <a:gd name="G1" fmla="+- 14717 0 0"/>
              <a:gd name="G2" fmla="+- 21600 0 0"/>
              <a:gd name="T0" fmla="*/ 15810 w 21600"/>
              <a:gd name="T1" fmla="*/ 0 h 14717"/>
              <a:gd name="T2" fmla="*/ 21600 w 21600"/>
              <a:gd name="T3" fmla="*/ 14717 h 14717"/>
              <a:gd name="T4" fmla="*/ 0 w 21600"/>
              <a:gd name="T5" fmla="*/ 14717 h 14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4717" fill="none" extrusionOk="0">
                <a:moveTo>
                  <a:pt x="15810" y="-1"/>
                </a:moveTo>
                <a:cubicBezTo>
                  <a:pt x="19531" y="3997"/>
                  <a:pt x="21600" y="9255"/>
                  <a:pt x="21600" y="14717"/>
                </a:cubicBezTo>
              </a:path>
              <a:path w="21600" h="14717" stroke="0" extrusionOk="0">
                <a:moveTo>
                  <a:pt x="15810" y="-1"/>
                </a:moveTo>
                <a:cubicBezTo>
                  <a:pt x="19531" y="3997"/>
                  <a:pt x="21600" y="9255"/>
                  <a:pt x="21600" y="14717"/>
                </a:cubicBezTo>
                <a:lnTo>
                  <a:pt x="0" y="14717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8" name="Arc 4"/>
          <p:cNvSpPr>
            <a:spLocks/>
          </p:cNvSpPr>
          <p:nvPr/>
        </p:nvSpPr>
        <p:spPr bwMode="auto">
          <a:xfrm flipH="1" flipV="1">
            <a:off x="7643834" y="714356"/>
            <a:ext cx="215900" cy="228600"/>
          </a:xfrm>
          <a:custGeom>
            <a:avLst/>
            <a:gdLst>
              <a:gd name="G0" fmla="+- 0 0 0"/>
              <a:gd name="G1" fmla="+- 14717 0 0"/>
              <a:gd name="G2" fmla="+- 21600 0 0"/>
              <a:gd name="T0" fmla="*/ 15810 w 21600"/>
              <a:gd name="T1" fmla="*/ 0 h 14717"/>
              <a:gd name="T2" fmla="*/ 21600 w 21600"/>
              <a:gd name="T3" fmla="*/ 14717 h 14717"/>
              <a:gd name="T4" fmla="*/ 0 w 21600"/>
              <a:gd name="T5" fmla="*/ 14717 h 14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4717" fill="none" extrusionOk="0">
                <a:moveTo>
                  <a:pt x="15810" y="-1"/>
                </a:moveTo>
                <a:cubicBezTo>
                  <a:pt x="19531" y="3997"/>
                  <a:pt x="21600" y="9255"/>
                  <a:pt x="21600" y="14717"/>
                </a:cubicBezTo>
              </a:path>
              <a:path w="21600" h="14717" stroke="0" extrusionOk="0">
                <a:moveTo>
                  <a:pt x="15810" y="-1"/>
                </a:moveTo>
                <a:cubicBezTo>
                  <a:pt x="19531" y="3997"/>
                  <a:pt x="21600" y="9255"/>
                  <a:pt x="21600" y="14717"/>
                </a:cubicBezTo>
                <a:lnTo>
                  <a:pt x="0" y="14717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88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928670"/>
            <a:ext cx="3585526" cy="21931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</a:t>
            </a:r>
            <a:r>
              <a:rPr lang="ru-RU" sz="2700" dirty="0" smtClean="0">
                <a:solidFill>
                  <a:srgbClr val="FF3399"/>
                </a:solidFill>
              </a:rPr>
              <a:t>4</a:t>
            </a:r>
            <a:r>
              <a:rPr lang="ru-RU" sz="2700" b="1" dirty="0" smtClean="0">
                <a:solidFill>
                  <a:srgbClr val="FF3399"/>
                </a:solidFill>
              </a:rPr>
              <a:t>.</a:t>
            </a:r>
            <a:r>
              <a:rPr lang="ru-RU" sz="2700" i="1" dirty="0" smtClean="0">
                <a:solidFill>
                  <a:srgbClr val="FF3399"/>
                </a:solidFill>
                <a:latin typeface="Monotype Corsiva" pitchFamily="66" charset="0"/>
              </a:rPr>
              <a:t>Музыкальный кроссворд. </a:t>
            </a:r>
            <a:endParaRPr lang="ru-RU" sz="2700" i="1" dirty="0">
              <a:solidFill>
                <a:srgbClr val="FF3399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543956" cy="50006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/>
              <a:t>С _ _ _ _ _ _</a:t>
            </a:r>
            <a:endParaRPr lang="ru-RU" sz="2800" dirty="0" smtClean="0"/>
          </a:p>
          <a:p>
            <a:pPr>
              <a:buNone/>
            </a:pPr>
            <a:r>
              <a:rPr lang="ru-RU" sz="2800" b="1" dirty="0" smtClean="0">
                <a:solidFill>
                  <a:srgbClr val="FF0066"/>
                </a:solidFill>
              </a:rPr>
              <a:t>_ _  и _ _ _ _ _</a:t>
            </a:r>
            <a:endParaRPr lang="ru-RU" sz="2800" dirty="0" smtClean="0">
              <a:solidFill>
                <a:srgbClr val="FF0066"/>
              </a:solidFill>
            </a:endParaRPr>
          </a:p>
          <a:p>
            <a:pPr>
              <a:buNone/>
            </a:pPr>
            <a:r>
              <a:rPr lang="ru-RU" sz="2800" b="1" dirty="0" smtClean="0"/>
              <a:t>   </a:t>
            </a:r>
            <a:r>
              <a:rPr lang="ru-RU" sz="2800" b="1" dirty="0" smtClean="0">
                <a:solidFill>
                  <a:srgbClr val="7030A0"/>
                </a:solidFill>
              </a:rPr>
              <a:t>_ _ м _ _ _</a:t>
            </a:r>
            <a:endParaRPr lang="ru-RU" sz="2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9999"/>
                </a:solidFill>
              </a:rPr>
              <a:t>      _ _  </a:t>
            </a:r>
            <a:r>
              <a:rPr lang="ru-RU" sz="2800" b="1" dirty="0" err="1" smtClean="0">
                <a:solidFill>
                  <a:srgbClr val="009999"/>
                </a:solidFill>
              </a:rPr>
              <a:t>ф</a:t>
            </a:r>
            <a:r>
              <a:rPr lang="ru-RU" sz="2800" b="1" dirty="0" smtClean="0">
                <a:solidFill>
                  <a:srgbClr val="009999"/>
                </a:solidFill>
              </a:rPr>
              <a:t> _</a:t>
            </a:r>
            <a:endParaRPr lang="ru-RU" sz="2800" dirty="0" smtClean="0">
              <a:solidFill>
                <a:srgbClr val="009999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00FF"/>
                </a:solidFill>
              </a:rPr>
              <a:t>_  о _ _ _</a:t>
            </a:r>
            <a:endParaRPr lang="ru-RU" sz="28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FFC000"/>
                </a:solidFill>
              </a:rPr>
              <a:t>_ _  </a:t>
            </a:r>
            <a:r>
              <a:rPr lang="ru-RU" sz="2800" b="1" dirty="0" err="1" smtClean="0">
                <a:solidFill>
                  <a:srgbClr val="FFC000"/>
                </a:solidFill>
              </a:rPr>
              <a:t>н</a:t>
            </a:r>
            <a:r>
              <a:rPr lang="ru-RU" sz="2800" b="1" dirty="0" smtClean="0">
                <a:solidFill>
                  <a:srgbClr val="FFC000"/>
                </a:solidFill>
              </a:rPr>
              <a:t> _ _</a:t>
            </a:r>
            <a:endParaRPr lang="ru-RU" sz="28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D60093"/>
                </a:solidFill>
              </a:rPr>
              <a:t>_  и _ _ _</a:t>
            </a:r>
            <a:endParaRPr lang="ru-RU" sz="2800" dirty="0" smtClean="0">
              <a:solidFill>
                <a:srgbClr val="D60093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B0F0"/>
                </a:solidFill>
              </a:rPr>
              <a:t>_ _ _  я</a:t>
            </a:r>
            <a:endParaRPr lang="ru-RU" sz="2800" i="1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ru-RU" sz="28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929066"/>
            <a:ext cx="871540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1.Высокий женский голос.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2.Ударный инструмент.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3.Один из знаков альтерации.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4.Многострунный щипковый инструмент.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5.Громко в музыке.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6.Высокий мужской голос.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7.Музыкальный лад.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8.Сольное пение в опер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pic>
        <p:nvPicPr>
          <p:cNvPr id="9" name="Рисунок 8" descr="7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5286388"/>
            <a:ext cx="962025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66FF"/>
                </a:solidFill>
              </a:rPr>
              <a:t>                       5.Кроссворд   « Композиторы».</a:t>
            </a:r>
            <a:endParaRPr lang="ru-RU" sz="2400" dirty="0">
              <a:solidFill>
                <a:srgbClr val="0066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2857496"/>
            <a:ext cx="4786346" cy="371477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5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Казахский композитор, </a:t>
            </a:r>
            <a:r>
              <a:rPr lang="ru-RU" sz="15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кюйши</a:t>
            </a:r>
            <a:r>
              <a:rPr lang="ru-RU" sz="15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музыкант, </a:t>
            </a:r>
            <a:r>
              <a:rPr lang="ru-RU" sz="15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домбрист</a:t>
            </a:r>
            <a:r>
              <a:rPr lang="ru-RU" sz="15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5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Композитор- химик.</a:t>
            </a:r>
          </a:p>
          <a:p>
            <a:pPr>
              <a:buNone/>
            </a:pPr>
            <a:r>
              <a:rPr lang="ru-RU" sz="15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Австрийский композитор, написавший музыку к операм «Свадьба Фигаро», «Волшебная флейта».</a:t>
            </a:r>
          </a:p>
          <a:p>
            <a:pPr>
              <a:buNone/>
            </a:pPr>
            <a:r>
              <a:rPr lang="ru-RU" sz="15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Российский композитор, пианист, дирижёр, создатель детских музыкальных сказок «Гадкий утенок», «Петя и волк».</a:t>
            </a:r>
          </a:p>
          <a:p>
            <a:pPr>
              <a:buNone/>
            </a:pPr>
            <a:r>
              <a:rPr lang="ru-RU" sz="15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 Глухой композитор.</a:t>
            </a:r>
          </a:p>
          <a:p>
            <a:pPr>
              <a:buNone/>
            </a:pPr>
            <a:r>
              <a:rPr lang="ru-RU" sz="15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6. Французский композитор.</a:t>
            </a:r>
          </a:p>
          <a:p>
            <a:pPr>
              <a:buNone/>
            </a:pPr>
            <a:r>
              <a:rPr lang="ru-RU" sz="15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7. Армянский композитор.</a:t>
            </a:r>
          </a:p>
          <a:p>
            <a:pPr>
              <a:buNone/>
            </a:pPr>
            <a:r>
              <a:rPr lang="ru-RU" sz="15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8. Норвежский композитор.</a:t>
            </a:r>
          </a:p>
          <a:p>
            <a:pPr>
              <a:buNone/>
            </a:pPr>
            <a:r>
              <a:rPr lang="ru-RU" sz="15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9. Польский композитор.</a:t>
            </a:r>
          </a:p>
          <a:p>
            <a:pPr>
              <a:buNone/>
            </a:pPr>
            <a:r>
              <a:rPr lang="ru-RU" sz="15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10. Этому австрийскому композитору принадлежат вокальные циклы«Прекрасная мельничиха», «Зимний путь» </a:t>
            </a:r>
          </a:p>
          <a:p>
            <a:pPr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42844" y="1285860"/>
            <a:ext cx="245451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_ _ _ _ _ _ _ _ _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99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 _ _ _ _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42844" y="2000240"/>
            <a:ext cx="4027064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 _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_ _ _ 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П_ _ _ _ _ _ _ _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D60093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AA004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_ _ _ _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AA004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_ _ 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_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_ _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_ _ _ _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_ _ _ _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_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 _ _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833B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_ _ _ _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33B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833B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_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Рисунок 10" descr="xmk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785794"/>
            <a:ext cx="1714512" cy="2034167"/>
          </a:xfrm>
          <a:prstGeom prst="rect">
            <a:avLst/>
          </a:prstGeom>
        </p:spPr>
      </p:pic>
      <p:pic>
        <p:nvPicPr>
          <p:cNvPr id="13" name="Рисунок 12" descr="6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714884"/>
            <a:ext cx="1950191" cy="1643074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7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5357826"/>
            <a:ext cx="387350" cy="1027114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pic>
        <p:nvPicPr>
          <p:cNvPr id="45" name="Рисунок 4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286388"/>
            <a:ext cx="387350" cy="812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pic>
        <p:nvPicPr>
          <p:cNvPr id="39" name="Рисунок 3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071942"/>
            <a:ext cx="387350" cy="107157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786058"/>
            <a:ext cx="387350" cy="107157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pic>
        <p:nvPicPr>
          <p:cNvPr id="55" name="Рисунок 5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571612"/>
            <a:ext cx="387350" cy="1027114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pic>
        <p:nvPicPr>
          <p:cNvPr id="69" name="Рисунок 6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71942"/>
            <a:ext cx="387350" cy="1027114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pic>
        <p:nvPicPr>
          <p:cNvPr id="63" name="Рисунок 6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786058"/>
            <a:ext cx="387350" cy="1027114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</a:rPr>
              <a:t>                             6. Прочитай ребусы</a:t>
            </a:r>
            <a:endParaRPr lang="ru-RU" sz="2800" i="1" dirty="0">
              <a:solidFill>
                <a:srgbClr val="0000FF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387350" cy="812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cxnSp>
        <p:nvCxnSpPr>
          <p:cNvPr id="21506" name="AutoShape 2"/>
          <p:cNvCxnSpPr>
            <a:cxnSpLocks noChangeShapeType="1"/>
          </p:cNvCxnSpPr>
          <p:nvPr/>
        </p:nvCxnSpPr>
        <p:spPr bwMode="auto">
          <a:xfrm>
            <a:off x="214282" y="1785926"/>
            <a:ext cx="20447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1507" name="AutoShape 3"/>
          <p:cNvCxnSpPr>
            <a:cxnSpLocks noChangeShapeType="1"/>
          </p:cNvCxnSpPr>
          <p:nvPr/>
        </p:nvCxnSpPr>
        <p:spPr bwMode="auto">
          <a:xfrm>
            <a:off x="214282" y="2071678"/>
            <a:ext cx="20447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1508" name="AutoShape 4"/>
          <p:cNvCxnSpPr>
            <a:cxnSpLocks noChangeShapeType="1"/>
          </p:cNvCxnSpPr>
          <p:nvPr/>
        </p:nvCxnSpPr>
        <p:spPr bwMode="auto">
          <a:xfrm>
            <a:off x="214282" y="2214554"/>
            <a:ext cx="20447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1509" name="AutoShape 5"/>
          <p:cNvCxnSpPr>
            <a:cxnSpLocks noChangeShapeType="1"/>
          </p:cNvCxnSpPr>
          <p:nvPr/>
        </p:nvCxnSpPr>
        <p:spPr bwMode="auto">
          <a:xfrm>
            <a:off x="214282" y="1928802"/>
            <a:ext cx="20447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1510" name="AutoShape 6"/>
          <p:cNvCxnSpPr>
            <a:cxnSpLocks noChangeShapeType="1"/>
          </p:cNvCxnSpPr>
          <p:nvPr/>
        </p:nvCxnSpPr>
        <p:spPr bwMode="auto">
          <a:xfrm>
            <a:off x="214282" y="1643050"/>
            <a:ext cx="20447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1142976" y="2071678"/>
            <a:ext cx="4445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142976" y="2214554"/>
            <a:ext cx="13573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нтик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cxnSp>
        <p:nvCxnSpPr>
          <p:cNvPr id="21513" name="AutoShape 9"/>
          <p:cNvCxnSpPr>
            <a:cxnSpLocks noChangeShapeType="1"/>
          </p:cNvCxnSpPr>
          <p:nvPr/>
        </p:nvCxnSpPr>
        <p:spPr bwMode="auto">
          <a:xfrm>
            <a:off x="285720" y="2786058"/>
            <a:ext cx="2044700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1514" name="AutoShape 10"/>
          <p:cNvCxnSpPr>
            <a:cxnSpLocks noChangeShapeType="1"/>
          </p:cNvCxnSpPr>
          <p:nvPr/>
        </p:nvCxnSpPr>
        <p:spPr bwMode="auto">
          <a:xfrm>
            <a:off x="285720" y="3000372"/>
            <a:ext cx="2044700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1515" name="AutoShape 11"/>
          <p:cNvCxnSpPr>
            <a:cxnSpLocks noChangeShapeType="1"/>
          </p:cNvCxnSpPr>
          <p:nvPr/>
        </p:nvCxnSpPr>
        <p:spPr bwMode="auto">
          <a:xfrm>
            <a:off x="285720" y="3214686"/>
            <a:ext cx="2044700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1516" name="AutoShape 12"/>
          <p:cNvCxnSpPr>
            <a:cxnSpLocks noChangeShapeType="1"/>
          </p:cNvCxnSpPr>
          <p:nvPr/>
        </p:nvCxnSpPr>
        <p:spPr bwMode="auto">
          <a:xfrm>
            <a:off x="285720" y="3429000"/>
            <a:ext cx="2044700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1517" name="AutoShape 13"/>
          <p:cNvCxnSpPr>
            <a:cxnSpLocks noChangeShapeType="1"/>
          </p:cNvCxnSpPr>
          <p:nvPr/>
        </p:nvCxnSpPr>
        <p:spPr bwMode="auto">
          <a:xfrm>
            <a:off x="285720" y="3643314"/>
            <a:ext cx="2044700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1518" name="Oval 14"/>
          <p:cNvSpPr>
            <a:spLocks noChangeArrowheads="1"/>
          </p:cNvSpPr>
          <p:nvPr/>
        </p:nvSpPr>
        <p:spPr bwMode="auto">
          <a:xfrm>
            <a:off x="1071538" y="3500438"/>
            <a:ext cx="444500" cy="2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14348" y="2928934"/>
            <a:ext cx="2286000" cy="1015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1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latin typeface="Calibri"/>
                <a:ea typeface="Calibri"/>
                <a:cs typeface="Times New Roman"/>
              </a:rPr>
              <a:t> 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/>
              </a:rPr>
              <a:t>                     р.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28" name="AutoShape 13"/>
          <p:cNvCxnSpPr>
            <a:cxnSpLocks noChangeShapeType="1"/>
          </p:cNvCxnSpPr>
          <p:nvPr/>
        </p:nvCxnSpPr>
        <p:spPr bwMode="auto">
          <a:xfrm>
            <a:off x="357158" y="4071942"/>
            <a:ext cx="2044700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9" name="AutoShape 13"/>
          <p:cNvCxnSpPr>
            <a:cxnSpLocks noChangeShapeType="1"/>
          </p:cNvCxnSpPr>
          <p:nvPr/>
        </p:nvCxnSpPr>
        <p:spPr bwMode="auto">
          <a:xfrm>
            <a:off x="357158" y="4500570"/>
            <a:ext cx="2044700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0" name="AutoShape 13"/>
          <p:cNvCxnSpPr>
            <a:cxnSpLocks noChangeShapeType="1"/>
          </p:cNvCxnSpPr>
          <p:nvPr/>
        </p:nvCxnSpPr>
        <p:spPr bwMode="auto">
          <a:xfrm>
            <a:off x="357158" y="4286256"/>
            <a:ext cx="2044700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1" name="AutoShape 13"/>
          <p:cNvCxnSpPr>
            <a:cxnSpLocks noChangeShapeType="1"/>
          </p:cNvCxnSpPr>
          <p:nvPr/>
        </p:nvCxnSpPr>
        <p:spPr bwMode="auto">
          <a:xfrm>
            <a:off x="357158" y="4714884"/>
            <a:ext cx="2044700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2" name="AutoShape 13"/>
          <p:cNvCxnSpPr>
            <a:cxnSpLocks noChangeShapeType="1"/>
          </p:cNvCxnSpPr>
          <p:nvPr/>
        </p:nvCxnSpPr>
        <p:spPr bwMode="auto">
          <a:xfrm>
            <a:off x="357158" y="4929198"/>
            <a:ext cx="2044700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1529" name="Oval 25"/>
          <p:cNvSpPr>
            <a:spLocks noChangeArrowheads="1"/>
          </p:cNvSpPr>
          <p:nvPr/>
        </p:nvSpPr>
        <p:spPr bwMode="auto">
          <a:xfrm>
            <a:off x="1346200" y="4808538"/>
            <a:ext cx="444500" cy="25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30" name="Oval 26"/>
          <p:cNvSpPr>
            <a:spLocks noChangeArrowheads="1"/>
          </p:cNvSpPr>
          <p:nvPr/>
        </p:nvSpPr>
        <p:spPr bwMode="auto">
          <a:xfrm>
            <a:off x="685800" y="5006975"/>
            <a:ext cx="444500" cy="254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1531" name="AutoShape 27"/>
          <p:cNvCxnSpPr>
            <a:cxnSpLocks noChangeShapeType="1"/>
          </p:cNvCxnSpPr>
          <p:nvPr/>
        </p:nvCxnSpPr>
        <p:spPr bwMode="auto">
          <a:xfrm>
            <a:off x="571472" y="5143512"/>
            <a:ext cx="642942" cy="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38" name="Прямоугольник 37"/>
          <p:cNvSpPr/>
          <p:nvPr/>
        </p:nvSpPr>
        <p:spPr>
          <a:xfrm>
            <a:off x="1857356" y="4786322"/>
            <a:ext cx="3337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/>
                <a:ea typeface="Calibri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/>
                <a:ea typeface="Calibri"/>
              </a:rPr>
              <a:t>к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40" name="AutoShape 13"/>
          <p:cNvCxnSpPr>
            <a:cxnSpLocks noChangeShapeType="1"/>
          </p:cNvCxnSpPr>
          <p:nvPr/>
        </p:nvCxnSpPr>
        <p:spPr bwMode="auto">
          <a:xfrm>
            <a:off x="357158" y="5429264"/>
            <a:ext cx="2044700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1" name="AutoShape 13"/>
          <p:cNvCxnSpPr>
            <a:cxnSpLocks noChangeShapeType="1"/>
          </p:cNvCxnSpPr>
          <p:nvPr/>
        </p:nvCxnSpPr>
        <p:spPr bwMode="auto">
          <a:xfrm>
            <a:off x="357158" y="6000768"/>
            <a:ext cx="2044700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2" name="AutoShape 13"/>
          <p:cNvCxnSpPr>
            <a:cxnSpLocks noChangeShapeType="1"/>
          </p:cNvCxnSpPr>
          <p:nvPr/>
        </p:nvCxnSpPr>
        <p:spPr bwMode="auto">
          <a:xfrm>
            <a:off x="357158" y="5857892"/>
            <a:ext cx="2044700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3" name="AutoShape 13"/>
          <p:cNvCxnSpPr>
            <a:cxnSpLocks noChangeShapeType="1"/>
          </p:cNvCxnSpPr>
          <p:nvPr/>
        </p:nvCxnSpPr>
        <p:spPr bwMode="auto">
          <a:xfrm>
            <a:off x="357158" y="5715016"/>
            <a:ext cx="2044700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4" name="AutoShape 13"/>
          <p:cNvCxnSpPr>
            <a:cxnSpLocks noChangeShapeType="1"/>
          </p:cNvCxnSpPr>
          <p:nvPr/>
        </p:nvCxnSpPr>
        <p:spPr bwMode="auto">
          <a:xfrm>
            <a:off x="357158" y="5572140"/>
            <a:ext cx="2044700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1532" name="Oval 28"/>
          <p:cNvSpPr>
            <a:spLocks noChangeArrowheads="1"/>
          </p:cNvSpPr>
          <p:nvPr/>
        </p:nvSpPr>
        <p:spPr bwMode="auto">
          <a:xfrm>
            <a:off x="714348" y="6000768"/>
            <a:ext cx="444500" cy="254000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214414" y="6072206"/>
            <a:ext cx="4390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/>
                <a:ea typeface="Calibri"/>
              </a:rPr>
              <a:t>бус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49" name="AutoShape 6"/>
          <p:cNvCxnSpPr>
            <a:cxnSpLocks noChangeShapeType="1"/>
          </p:cNvCxnSpPr>
          <p:nvPr/>
        </p:nvCxnSpPr>
        <p:spPr bwMode="auto">
          <a:xfrm>
            <a:off x="4500562" y="1643050"/>
            <a:ext cx="20447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0" name="AutoShape 6"/>
          <p:cNvCxnSpPr>
            <a:cxnSpLocks noChangeShapeType="1"/>
          </p:cNvCxnSpPr>
          <p:nvPr/>
        </p:nvCxnSpPr>
        <p:spPr bwMode="auto">
          <a:xfrm>
            <a:off x="4500562" y="2285992"/>
            <a:ext cx="20447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1" name="AutoShape 6"/>
          <p:cNvCxnSpPr>
            <a:cxnSpLocks noChangeShapeType="1"/>
          </p:cNvCxnSpPr>
          <p:nvPr/>
        </p:nvCxnSpPr>
        <p:spPr bwMode="auto">
          <a:xfrm>
            <a:off x="4500562" y="2071678"/>
            <a:ext cx="20447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2" name="AutoShape 6"/>
          <p:cNvCxnSpPr>
            <a:cxnSpLocks noChangeShapeType="1"/>
          </p:cNvCxnSpPr>
          <p:nvPr/>
        </p:nvCxnSpPr>
        <p:spPr bwMode="auto">
          <a:xfrm>
            <a:off x="4500562" y="1857364"/>
            <a:ext cx="20447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3" name="AutoShape 6"/>
          <p:cNvCxnSpPr>
            <a:cxnSpLocks noChangeShapeType="1"/>
          </p:cNvCxnSpPr>
          <p:nvPr/>
        </p:nvCxnSpPr>
        <p:spPr bwMode="auto">
          <a:xfrm>
            <a:off x="4500562" y="2500306"/>
            <a:ext cx="20447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1533" name="Oval 29"/>
          <p:cNvSpPr>
            <a:spLocks noChangeArrowheads="1"/>
          </p:cNvSpPr>
          <p:nvPr/>
        </p:nvSpPr>
        <p:spPr bwMode="auto">
          <a:xfrm>
            <a:off x="5072066" y="2143116"/>
            <a:ext cx="444500" cy="254000"/>
          </a:xfrm>
          <a:prstGeom prst="ellipse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6" name="AutoShape 6"/>
          <p:cNvCxnSpPr>
            <a:cxnSpLocks noChangeShapeType="1"/>
          </p:cNvCxnSpPr>
          <p:nvPr/>
        </p:nvCxnSpPr>
        <p:spPr bwMode="auto">
          <a:xfrm>
            <a:off x="4572000" y="3714752"/>
            <a:ext cx="20447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7" name="AutoShape 6"/>
          <p:cNvCxnSpPr>
            <a:cxnSpLocks noChangeShapeType="1"/>
          </p:cNvCxnSpPr>
          <p:nvPr/>
        </p:nvCxnSpPr>
        <p:spPr bwMode="auto">
          <a:xfrm>
            <a:off x="4572000" y="3500438"/>
            <a:ext cx="20447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8" name="AutoShape 6"/>
          <p:cNvCxnSpPr>
            <a:cxnSpLocks noChangeShapeType="1"/>
          </p:cNvCxnSpPr>
          <p:nvPr/>
        </p:nvCxnSpPr>
        <p:spPr bwMode="auto">
          <a:xfrm>
            <a:off x="4572000" y="3286124"/>
            <a:ext cx="20447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9" name="AutoShape 6"/>
          <p:cNvCxnSpPr>
            <a:cxnSpLocks noChangeShapeType="1"/>
          </p:cNvCxnSpPr>
          <p:nvPr/>
        </p:nvCxnSpPr>
        <p:spPr bwMode="auto">
          <a:xfrm>
            <a:off x="4572000" y="2857496"/>
            <a:ext cx="20447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60" name="AutoShape 6"/>
          <p:cNvCxnSpPr>
            <a:cxnSpLocks noChangeShapeType="1"/>
          </p:cNvCxnSpPr>
          <p:nvPr/>
        </p:nvCxnSpPr>
        <p:spPr bwMode="auto">
          <a:xfrm>
            <a:off x="4572000" y="3071810"/>
            <a:ext cx="20447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1534" name="Oval 30"/>
          <p:cNvSpPr>
            <a:spLocks noChangeArrowheads="1"/>
          </p:cNvSpPr>
          <p:nvPr/>
        </p:nvSpPr>
        <p:spPr bwMode="auto">
          <a:xfrm>
            <a:off x="5286380" y="3429000"/>
            <a:ext cx="444500" cy="152400"/>
          </a:xfrm>
          <a:prstGeom prst="ellipse">
            <a:avLst/>
          </a:prstGeom>
          <a:solidFill>
            <a:srgbClr val="00206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35" name="Rectangle 31"/>
          <p:cNvSpPr>
            <a:spLocks noChangeArrowheads="1"/>
          </p:cNvSpPr>
          <p:nvPr/>
        </p:nvSpPr>
        <p:spPr bwMode="auto">
          <a:xfrm>
            <a:off x="4714876" y="3429000"/>
            <a:ext cx="27146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ник  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cxnSp>
        <p:nvCxnSpPr>
          <p:cNvPr id="64" name="AutoShape 6"/>
          <p:cNvCxnSpPr>
            <a:cxnSpLocks noChangeShapeType="1"/>
          </p:cNvCxnSpPr>
          <p:nvPr/>
        </p:nvCxnSpPr>
        <p:spPr bwMode="auto">
          <a:xfrm>
            <a:off x="4572000" y="5000636"/>
            <a:ext cx="20447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65" name="AutoShape 6"/>
          <p:cNvCxnSpPr>
            <a:cxnSpLocks noChangeShapeType="1"/>
          </p:cNvCxnSpPr>
          <p:nvPr/>
        </p:nvCxnSpPr>
        <p:spPr bwMode="auto">
          <a:xfrm>
            <a:off x="4572000" y="4786322"/>
            <a:ext cx="20447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66" name="AutoShape 6"/>
          <p:cNvCxnSpPr>
            <a:cxnSpLocks noChangeShapeType="1"/>
          </p:cNvCxnSpPr>
          <p:nvPr/>
        </p:nvCxnSpPr>
        <p:spPr bwMode="auto">
          <a:xfrm>
            <a:off x="4572000" y="4572008"/>
            <a:ext cx="20447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67" name="AutoShape 6"/>
          <p:cNvCxnSpPr>
            <a:cxnSpLocks noChangeShapeType="1"/>
          </p:cNvCxnSpPr>
          <p:nvPr/>
        </p:nvCxnSpPr>
        <p:spPr bwMode="auto">
          <a:xfrm>
            <a:off x="4572000" y="4357694"/>
            <a:ext cx="20447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68" name="AutoShape 6"/>
          <p:cNvCxnSpPr>
            <a:cxnSpLocks noChangeShapeType="1"/>
          </p:cNvCxnSpPr>
          <p:nvPr/>
        </p:nvCxnSpPr>
        <p:spPr bwMode="auto">
          <a:xfrm>
            <a:off x="4572000" y="4143380"/>
            <a:ext cx="20447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1536" name="Oval 32"/>
          <p:cNvSpPr>
            <a:spLocks noChangeArrowheads="1"/>
          </p:cNvSpPr>
          <p:nvPr/>
        </p:nvSpPr>
        <p:spPr bwMode="auto">
          <a:xfrm>
            <a:off x="5429256" y="5000636"/>
            <a:ext cx="444500" cy="254000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000628" y="4643446"/>
            <a:ext cx="365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err="1" smtClean="0">
                <a:solidFill>
                  <a:srgbClr val="002060"/>
                </a:solidFill>
                <a:latin typeface="Times New Roman"/>
                <a:ea typeface="Calibri"/>
              </a:rPr>
              <a:t>че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857884" y="4643446"/>
            <a:ext cx="555793" cy="3243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паха</a:t>
            </a:r>
            <a:endParaRPr lang="ru-RU" sz="11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  <p:cxnSp>
        <p:nvCxnSpPr>
          <p:cNvPr id="73" name="AutoShape 6"/>
          <p:cNvCxnSpPr>
            <a:cxnSpLocks noChangeShapeType="1"/>
          </p:cNvCxnSpPr>
          <p:nvPr/>
        </p:nvCxnSpPr>
        <p:spPr bwMode="auto">
          <a:xfrm>
            <a:off x="4572000" y="6286520"/>
            <a:ext cx="20447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74" name="AutoShape 6"/>
          <p:cNvCxnSpPr>
            <a:cxnSpLocks noChangeShapeType="1"/>
          </p:cNvCxnSpPr>
          <p:nvPr/>
        </p:nvCxnSpPr>
        <p:spPr bwMode="auto">
          <a:xfrm>
            <a:off x="4572000" y="6072206"/>
            <a:ext cx="20447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75" name="AutoShape 6"/>
          <p:cNvCxnSpPr>
            <a:cxnSpLocks noChangeShapeType="1"/>
          </p:cNvCxnSpPr>
          <p:nvPr/>
        </p:nvCxnSpPr>
        <p:spPr bwMode="auto">
          <a:xfrm>
            <a:off x="4572000" y="5857892"/>
            <a:ext cx="20447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76" name="AutoShape 6"/>
          <p:cNvCxnSpPr>
            <a:cxnSpLocks noChangeShapeType="1"/>
          </p:cNvCxnSpPr>
          <p:nvPr/>
        </p:nvCxnSpPr>
        <p:spPr bwMode="auto">
          <a:xfrm>
            <a:off x="4572000" y="5643578"/>
            <a:ext cx="20447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77" name="AutoShape 6"/>
          <p:cNvCxnSpPr>
            <a:cxnSpLocks noChangeShapeType="1"/>
          </p:cNvCxnSpPr>
          <p:nvPr/>
        </p:nvCxnSpPr>
        <p:spPr bwMode="auto">
          <a:xfrm>
            <a:off x="4572000" y="5429264"/>
            <a:ext cx="20447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1537" name="Oval 33"/>
          <p:cNvSpPr>
            <a:spLocks noChangeArrowheads="1"/>
          </p:cNvSpPr>
          <p:nvPr/>
        </p:nvSpPr>
        <p:spPr bwMode="auto">
          <a:xfrm>
            <a:off x="5143504" y="5786454"/>
            <a:ext cx="444500" cy="152400"/>
          </a:xfrm>
          <a:prstGeom prst="ellipse">
            <a:avLst/>
          </a:prstGeom>
          <a:solidFill>
            <a:srgbClr val="7030A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715008" y="5786454"/>
            <a:ext cx="587020" cy="3243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ница</a:t>
            </a:r>
            <a:endParaRPr lang="ru-RU" sz="11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82" name="Рисунок 81" descr="0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1643050"/>
            <a:ext cx="1038225" cy="1428750"/>
          </a:xfrm>
          <a:prstGeom prst="rect">
            <a:avLst/>
          </a:prstGeom>
        </p:spPr>
      </p:pic>
      <p:pic>
        <p:nvPicPr>
          <p:cNvPr id="83" name="Рисунок 82" descr="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644" y="1000108"/>
            <a:ext cx="1428750" cy="1143000"/>
          </a:xfrm>
          <a:prstGeom prst="rect">
            <a:avLst/>
          </a:prstGeom>
        </p:spPr>
      </p:pic>
      <p:pic>
        <p:nvPicPr>
          <p:cNvPr id="84" name="Рисунок 83" descr="08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5000636"/>
            <a:ext cx="1333500" cy="1333500"/>
          </a:xfrm>
          <a:prstGeom prst="rect">
            <a:avLst/>
          </a:prstGeom>
        </p:spPr>
      </p:pic>
      <p:pic>
        <p:nvPicPr>
          <p:cNvPr id="85" name="Рисунок 84" descr="35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00958" y="5572140"/>
            <a:ext cx="1071560" cy="1007266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1637</TotalTime>
  <Words>2409</Words>
  <Application>Microsoft Office PowerPoint</Application>
  <PresentationFormat>Экран (4:3)</PresentationFormat>
  <Paragraphs>727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44</vt:i4>
      </vt:variant>
    </vt:vector>
  </HeadingPairs>
  <TitlesOfParts>
    <vt:vector size="46" baseType="lpstr">
      <vt:lpstr>Тема Office</vt:lpstr>
      <vt:lpstr>Поток</vt:lpstr>
      <vt:lpstr>Слайд 1</vt:lpstr>
      <vt:lpstr>Слайд 2</vt:lpstr>
      <vt:lpstr>     Человек играет только тогда,    когда он является человеком,     в полном значении этого слова,      и только тогда он является человеком,        когда он играет            Ф.Шиллер </vt:lpstr>
      <vt:lpstr>                                          1 Анаграмма (Композиторы). Поместите в каждую свободную клетку одну и ту же букву, а в остальных клетках переставьте в каждом ряду буквы так, чтобы получились фамилии композиторов </vt:lpstr>
      <vt:lpstr>                                                 2.Виды народных песен. Переставь слоги в горизонтальных рядах так, чтобы получились основные виды народных песен </vt:lpstr>
      <vt:lpstr>                 3.Цветные гусеницы</vt:lpstr>
      <vt:lpstr>                 4.Музыкальный кроссворд. </vt:lpstr>
      <vt:lpstr>                       5.Кроссворд   « Композиторы».</vt:lpstr>
      <vt:lpstr>                             6. Прочитай ребусы</vt:lpstr>
      <vt:lpstr>                         7.Музыкально- математическая задачка. Нужно решить примеры, но правильно музыкально ответить. Например: 1 солист, 2 дуэт, три- трио.  Решить пример,   по ответам найти букву  и собрать по порядку. </vt:lpstr>
      <vt:lpstr>                              8.«Музыкальные пары».</vt:lpstr>
      <vt:lpstr>                    9.Струнные инструменты. </vt:lpstr>
      <vt:lpstr>               10.Кроссворд. </vt:lpstr>
      <vt:lpstr>11.Кроссворд   «Жанры вокальной музыки».</vt:lpstr>
      <vt:lpstr>Слайд 15</vt:lpstr>
      <vt:lpstr>                        13. Кроссворд «Голоса» </vt:lpstr>
      <vt:lpstr>                                           14. Задание на интерактивной доске.</vt:lpstr>
      <vt:lpstr>          15.Составь музыкальные  слова.</vt:lpstr>
      <vt:lpstr>Слайд 19</vt:lpstr>
      <vt:lpstr>      17.Собери по цветам названия песен А.Ермолова. </vt:lpstr>
      <vt:lpstr>         18. Восстанови песню по опорным словам. </vt:lpstr>
      <vt:lpstr>               У каждого свой инструмент. </vt:lpstr>
      <vt:lpstr>                      19.Кроссворд «Домбра»    </vt:lpstr>
      <vt:lpstr>                                                                                              20.Музыкальный телефон. Набирая номера. Написанные в центре телефонного диска, вы прочтёте название четырёх песен И.Дунаевского. Каждой цифре соответствуют два различных слога. Ваша задача выбрать нужный   </vt:lpstr>
      <vt:lpstr>           21.Белое  и чёрное.</vt:lpstr>
      <vt:lpstr>   22. Кроссворд    «Мозаика 5 букв»   Ответы в картинках..    </vt:lpstr>
      <vt:lpstr>   23.Составь дуэт.</vt:lpstr>
      <vt:lpstr>Слайд 28</vt:lpstr>
      <vt:lpstr>      7.Назовите «музыкальную» часть листа растения, шляпки гриба?   8.Жители какой станы танцуют чардаш?    9. Как называется зажигательный латиноамериканский танец?   10.Как называется матросская песня или танец?   </vt:lpstr>
      <vt:lpstr>                                                                26.   Балетная мозаика.        Прочитай название балетов П.И.Чайковского</vt:lpstr>
      <vt:lpstr> 27.Составь трио.         Правильно  соотнеси  народ +танец  + инструмент </vt:lpstr>
      <vt:lpstr>  28.Нотная клавиатура. Помоги Микки Маусу  найти правильную клавиатуру. </vt:lpstr>
      <vt:lpstr>                 29.Музыкальная лесенка. Поднимаясь по ступенькам, прочти музыкальные слова и   объясни смысл  каждого слова. </vt:lpstr>
      <vt:lpstr>Слайд 34</vt:lpstr>
      <vt:lpstr>                                                                 31.Ребусы. </vt:lpstr>
      <vt:lpstr>Слайд 36</vt:lpstr>
      <vt:lpstr>                                            32.Ребусы. 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ВЛАДЕЛЕЦ</cp:lastModifiedBy>
  <cp:revision>173</cp:revision>
  <dcterms:created xsi:type="dcterms:W3CDTF">2013-03-02T17:21:23Z</dcterms:created>
  <dcterms:modified xsi:type="dcterms:W3CDTF">2020-09-24T12:35:34Z</dcterms:modified>
</cp:coreProperties>
</file>