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sldIdLst>
    <p:sldId id="256" r:id="rId2"/>
    <p:sldId id="257" r:id="rId3"/>
    <p:sldId id="259" r:id="rId4"/>
    <p:sldId id="289" r:id="rId5"/>
    <p:sldId id="334" r:id="rId6"/>
    <p:sldId id="335" r:id="rId7"/>
    <p:sldId id="337" r:id="rId8"/>
    <p:sldId id="336" r:id="rId9"/>
    <p:sldId id="333" r:id="rId10"/>
    <p:sldId id="338" r:id="rId11"/>
    <p:sldId id="291" r:id="rId12"/>
    <p:sldId id="339" r:id="rId13"/>
    <p:sldId id="292" r:id="rId14"/>
    <p:sldId id="340" r:id="rId15"/>
    <p:sldId id="293" r:id="rId16"/>
    <p:sldId id="294" r:id="rId17"/>
    <p:sldId id="341" r:id="rId18"/>
    <p:sldId id="296" r:id="rId19"/>
    <p:sldId id="297" r:id="rId20"/>
    <p:sldId id="298" r:id="rId21"/>
    <p:sldId id="342" r:id="rId22"/>
    <p:sldId id="343" r:id="rId23"/>
    <p:sldId id="344" r:id="rId24"/>
    <p:sldId id="307" r:id="rId25"/>
    <p:sldId id="308" r:id="rId26"/>
    <p:sldId id="309" r:id="rId27"/>
    <p:sldId id="346" r:id="rId28"/>
    <p:sldId id="345" r:id="rId29"/>
    <p:sldId id="347" r:id="rId30"/>
    <p:sldId id="310" r:id="rId31"/>
    <p:sldId id="313" r:id="rId32"/>
    <p:sldId id="321" r:id="rId33"/>
    <p:sldId id="331" r:id="rId34"/>
    <p:sldId id="318" r:id="rId35"/>
    <p:sldId id="348" r:id="rId36"/>
    <p:sldId id="350" r:id="rId37"/>
    <p:sldId id="349" r:id="rId38"/>
    <p:sldId id="332" r:id="rId39"/>
  </p:sldIdLst>
  <p:sldSz cx="9144000" cy="6858000" type="screen4x3"/>
  <p:notesSz cx="6858000" cy="9144000"/>
  <p:embeddedFontLst>
    <p:embeddedFont>
      <p:font typeface="Wingdings 2" panose="05020102010507070707" pitchFamily="18" charset="2"/>
      <p:regular r:id="rId41"/>
    </p:embeddedFont>
    <p:embeddedFont>
      <p:font typeface="Adventure" panose="020B0604020202020204" charset="0"/>
      <p:regular r:id="rId42"/>
    </p:embeddedFont>
    <p:embeddedFont>
      <p:font typeface="Tempus Sans ITC" panose="04020404030D07020202" pitchFamily="82" charset="0"/>
      <p:regular r:id="rId43"/>
    </p:embeddedFont>
    <p:embeddedFont>
      <p:font typeface="Rurintania" panose="020B0604020202020204" charset="0"/>
      <p:regular r:id="rId44"/>
    </p:embeddedFont>
    <p:embeddedFont>
      <p:font typeface="a_PresentumNr" panose="020B0604020202020204" charset="-52"/>
      <p:regular r:id="rId45"/>
    </p:embeddedFont>
    <p:embeddedFont>
      <p:font typeface="Latha" panose="020B0604020202020204" pitchFamily="34" charset="0"/>
      <p:regular r:id="rId46"/>
      <p:bold r:id="rId47"/>
    </p:embeddedFont>
    <p:embeddedFont>
      <p:font typeface="Gabriola" panose="04040605051002020D02" pitchFamily="82" charset="0"/>
      <p:regular r:id="rId48"/>
    </p:embeddedFont>
  </p:embeddedFontLst>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663300"/>
    <a:srgbClr val="9900CC"/>
    <a:srgbClr val="FFCC99"/>
    <a:srgbClr val="FFFFFF"/>
    <a:srgbClr val="FF9999"/>
    <a:srgbClr val="660066"/>
    <a:srgbClr val="00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84" autoAdjust="0"/>
    <p:restoredTop sz="96825" autoAdjust="0"/>
  </p:normalViewPr>
  <p:slideViewPr>
    <p:cSldViewPr>
      <p:cViewPr>
        <p:scale>
          <a:sx n="60" d="100"/>
          <a:sy n="60" d="100"/>
        </p:scale>
        <p:origin x="-960" y="-714"/>
      </p:cViewPr>
      <p:guideLst>
        <p:guide orient="horz" pos="2160"/>
        <p:guide pos="2880"/>
      </p:guideLst>
    </p:cSldViewPr>
  </p:slid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E93A9A4-04E1-4335-8A8E-1E393D1D0E98}" type="slidenum">
              <a:rPr lang="ru-RU"/>
              <a:pPr>
                <a:defRPr/>
              </a:pPr>
              <a:t>‹#›</a:t>
            </a:fld>
            <a:endParaRPr lang="ru-RU"/>
          </a:p>
        </p:txBody>
      </p:sp>
    </p:spTree>
    <p:extLst>
      <p:ext uri="{BB962C8B-B14F-4D97-AF65-F5344CB8AC3E}">
        <p14:creationId xmlns:p14="http://schemas.microsoft.com/office/powerpoint/2010/main" val="4203337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pitchFamily="34" charset="0"/>
            </a:endParaRPr>
          </a:p>
        </p:txBody>
      </p:sp>
      <p:sp>
        <p:nvSpPr>
          <p:cNvPr id="235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57E920-6662-4850-87D6-382D7E61DFD0}" type="slidenum">
              <a:rPr lang="ru-RU" smtClean="0"/>
              <a:pPr eaLnBrk="1" hangingPunct="1"/>
              <a:t>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smtClean="0">
              <a:latin typeface="Arial" pitchFamily="34" charset="0"/>
            </a:endParaRPr>
          </a:p>
        </p:txBody>
      </p:sp>
      <p:sp>
        <p:nvSpPr>
          <p:cNvPr id="245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6E65B6-C507-491B-BAA9-8E514BE64617}" type="slidenum">
              <a:rPr lang="ru-RU" smtClean="0"/>
              <a:pPr eaLnBrk="1" hangingPunct="1"/>
              <a:t>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E80BDBA-1BEF-4616-9BB2-1BB0754193A2}" type="slidenum">
              <a:rPr lang="ru-RU"/>
              <a:pPr>
                <a:defRPr/>
              </a:pPr>
              <a:t>‹#›</a:t>
            </a:fld>
            <a:endParaRPr lang="ru-RU"/>
          </a:p>
        </p:txBody>
      </p:sp>
    </p:spTree>
    <p:extLst>
      <p:ext uri="{BB962C8B-B14F-4D97-AF65-F5344CB8AC3E}">
        <p14:creationId xmlns:p14="http://schemas.microsoft.com/office/powerpoint/2010/main" val="169657949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277154-A5B8-42A5-9A7D-A5E0A950E394}" type="slidenum">
              <a:rPr lang="ru-RU"/>
              <a:pPr>
                <a:defRPr/>
              </a:pPr>
              <a:t>‹#›</a:t>
            </a:fld>
            <a:endParaRPr lang="ru-RU"/>
          </a:p>
        </p:txBody>
      </p:sp>
    </p:spTree>
    <p:extLst>
      <p:ext uri="{BB962C8B-B14F-4D97-AF65-F5344CB8AC3E}">
        <p14:creationId xmlns:p14="http://schemas.microsoft.com/office/powerpoint/2010/main" val="364821867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66D69FF-B3C9-4170-B22E-9E92BD798849}" type="slidenum">
              <a:rPr lang="ru-RU"/>
              <a:pPr>
                <a:defRPr/>
              </a:pPr>
              <a:t>‹#›</a:t>
            </a:fld>
            <a:endParaRPr lang="ru-RU"/>
          </a:p>
        </p:txBody>
      </p:sp>
    </p:spTree>
    <p:extLst>
      <p:ext uri="{BB962C8B-B14F-4D97-AF65-F5344CB8AC3E}">
        <p14:creationId xmlns:p14="http://schemas.microsoft.com/office/powerpoint/2010/main" val="164362393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FB4E56C-D6A4-4249-871C-66010E8B8FC7}" type="slidenum">
              <a:rPr lang="ru-RU"/>
              <a:pPr>
                <a:defRPr/>
              </a:pPr>
              <a:t>‹#›</a:t>
            </a:fld>
            <a:endParaRPr lang="ru-RU"/>
          </a:p>
        </p:txBody>
      </p:sp>
    </p:spTree>
    <p:extLst>
      <p:ext uri="{BB962C8B-B14F-4D97-AF65-F5344CB8AC3E}">
        <p14:creationId xmlns:p14="http://schemas.microsoft.com/office/powerpoint/2010/main" val="111640656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252CC21-0D78-47CF-A3E3-0A42419067DF}" type="slidenum">
              <a:rPr lang="ru-RU"/>
              <a:pPr>
                <a:defRPr/>
              </a:pPr>
              <a:t>‹#›</a:t>
            </a:fld>
            <a:endParaRPr lang="ru-RU"/>
          </a:p>
        </p:txBody>
      </p:sp>
    </p:spTree>
    <p:extLst>
      <p:ext uri="{BB962C8B-B14F-4D97-AF65-F5344CB8AC3E}">
        <p14:creationId xmlns:p14="http://schemas.microsoft.com/office/powerpoint/2010/main" val="68006345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CBC5B6B-2B69-4A2E-92DA-AF77FFD6583C}" type="slidenum">
              <a:rPr lang="ru-RU"/>
              <a:pPr>
                <a:defRPr/>
              </a:pPr>
              <a:t>‹#›</a:t>
            </a:fld>
            <a:endParaRPr lang="ru-RU"/>
          </a:p>
        </p:txBody>
      </p:sp>
    </p:spTree>
    <p:extLst>
      <p:ext uri="{BB962C8B-B14F-4D97-AF65-F5344CB8AC3E}">
        <p14:creationId xmlns:p14="http://schemas.microsoft.com/office/powerpoint/2010/main" val="225546921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032A011-9EE8-4D0F-B69B-11B82B3FE9FF}" type="slidenum">
              <a:rPr lang="ru-RU"/>
              <a:pPr>
                <a:defRPr/>
              </a:pPr>
              <a:t>‹#›</a:t>
            </a:fld>
            <a:endParaRPr lang="ru-RU"/>
          </a:p>
        </p:txBody>
      </p:sp>
    </p:spTree>
    <p:extLst>
      <p:ext uri="{BB962C8B-B14F-4D97-AF65-F5344CB8AC3E}">
        <p14:creationId xmlns:p14="http://schemas.microsoft.com/office/powerpoint/2010/main" val="31385481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592A12B-243C-4B0D-86D0-C74CAA735E7C}" type="slidenum">
              <a:rPr lang="ru-RU"/>
              <a:pPr>
                <a:defRPr/>
              </a:pPr>
              <a:t>‹#›</a:t>
            </a:fld>
            <a:endParaRPr lang="ru-RU"/>
          </a:p>
        </p:txBody>
      </p:sp>
    </p:spTree>
    <p:extLst>
      <p:ext uri="{BB962C8B-B14F-4D97-AF65-F5344CB8AC3E}">
        <p14:creationId xmlns:p14="http://schemas.microsoft.com/office/powerpoint/2010/main" val="157822252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581CDA3-1ACB-482B-AC14-03C4EB7ABCEE}" type="slidenum">
              <a:rPr lang="ru-RU"/>
              <a:pPr>
                <a:defRPr/>
              </a:pPr>
              <a:t>‹#›</a:t>
            </a:fld>
            <a:endParaRPr lang="ru-RU"/>
          </a:p>
        </p:txBody>
      </p:sp>
    </p:spTree>
    <p:extLst>
      <p:ext uri="{BB962C8B-B14F-4D97-AF65-F5344CB8AC3E}">
        <p14:creationId xmlns:p14="http://schemas.microsoft.com/office/powerpoint/2010/main" val="341624509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4961834-D0B2-4332-9239-905BEB326C4E}" type="slidenum">
              <a:rPr lang="ru-RU"/>
              <a:pPr>
                <a:defRPr/>
              </a:pPr>
              <a:t>‹#›</a:t>
            </a:fld>
            <a:endParaRPr lang="ru-RU"/>
          </a:p>
        </p:txBody>
      </p:sp>
    </p:spTree>
    <p:extLst>
      <p:ext uri="{BB962C8B-B14F-4D97-AF65-F5344CB8AC3E}">
        <p14:creationId xmlns:p14="http://schemas.microsoft.com/office/powerpoint/2010/main" val="209691170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C1EDB89-FEC0-4BE1-85BC-89860AABE1C3}" type="slidenum">
              <a:rPr lang="ru-RU"/>
              <a:pPr>
                <a:defRPr/>
              </a:pPr>
              <a:t>‹#›</a:t>
            </a:fld>
            <a:endParaRPr lang="ru-RU"/>
          </a:p>
        </p:txBody>
      </p:sp>
    </p:spTree>
    <p:extLst>
      <p:ext uri="{BB962C8B-B14F-4D97-AF65-F5344CB8AC3E}">
        <p14:creationId xmlns:p14="http://schemas.microsoft.com/office/powerpoint/2010/main" val="178414045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58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80B86A1-C0A0-4918-8B91-DFBE459992F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allerix.ru/album/Louvre" TargetMode="External"/><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gallerix.ru/album/Louvre" TargetMode="External"/><Relationship Id="rId2" Type="http://schemas.openxmlformats.org/officeDocument/2006/relationships/hyperlink" Target="https://paris-life.info/luvr/2389-muzey-luvr-istoriya-kartinyi-ekskursii-sayt-foto/" TargetMode="External"/><Relationship Id="rId1" Type="http://schemas.openxmlformats.org/officeDocument/2006/relationships/slideLayout" Target="../slideLayouts/slideLayout7.xml"/><Relationship Id="rId6" Type="http://schemas.openxmlformats.org/officeDocument/2006/relationships/hyperlink" Target="https://www.youtube.com/watch?time_continue=2682&amp;v=d5xkervEWXA" TargetMode="External"/><Relationship Id="rId5" Type="http://schemas.openxmlformats.org/officeDocument/2006/relationships/hyperlink" Target="https://artchive.ru/artists/place:3" TargetMode="External"/><Relationship Id="rId4" Type="http://schemas.openxmlformats.org/officeDocument/2006/relationships/hyperlink" Target="https://www.adme.ru/svoboda-puteshestviya/10-shedevrov-kotorye-vam-obyazatelno-nuzhno-uvidet-v-luvre-62465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5"/>
          <p:cNvSpPr>
            <a:spLocks noGrp="1"/>
          </p:cNvSpPr>
          <p:nvPr>
            <p:ph type="ctrTitle"/>
          </p:nvPr>
        </p:nvSpPr>
        <p:spPr>
          <a:xfrm>
            <a:off x="611560" y="188640"/>
            <a:ext cx="7772400" cy="2743200"/>
          </a:xfrm>
        </p:spPr>
        <p:txBody>
          <a:bodyPr/>
          <a:lstStyle/>
          <a:p>
            <a:pPr eaLnBrk="1" hangingPunct="1"/>
            <a:r>
              <a:rPr lang="ru-RU" sz="7200" b="1" dirty="0" smtClean="0">
                <a:solidFill>
                  <a:schemeClr val="accent6">
                    <a:lumMod val="75000"/>
                  </a:schemeClr>
                </a:solidFill>
                <a:effectLst>
                  <a:outerShdw blurRad="38100" dist="38100" dir="2700000" algn="tl">
                    <a:srgbClr val="000000">
                      <a:alpha val="43137"/>
                    </a:srgbClr>
                  </a:outerShdw>
                </a:effectLst>
                <a:latin typeface="a_PresentumNr" panose="020B0604020202020204" charset="-52"/>
              </a:rPr>
              <a:t>Музеи </a:t>
            </a:r>
            <a:br>
              <a:rPr lang="ru-RU" sz="7200" b="1" dirty="0" smtClean="0">
                <a:solidFill>
                  <a:schemeClr val="accent6">
                    <a:lumMod val="75000"/>
                  </a:schemeClr>
                </a:solidFill>
                <a:effectLst>
                  <a:outerShdw blurRad="38100" dist="38100" dir="2700000" algn="tl">
                    <a:srgbClr val="000000">
                      <a:alpha val="43137"/>
                    </a:srgbClr>
                  </a:outerShdw>
                </a:effectLst>
                <a:latin typeface="a_PresentumNr" panose="020B0604020202020204" charset="-52"/>
              </a:rPr>
            </a:br>
            <a:r>
              <a:rPr lang="ru-RU" sz="7200" b="1" dirty="0" smtClean="0">
                <a:solidFill>
                  <a:schemeClr val="accent6">
                    <a:lumMod val="75000"/>
                  </a:schemeClr>
                </a:solidFill>
                <a:effectLst>
                  <a:outerShdw blurRad="38100" dist="38100" dir="2700000" algn="tl">
                    <a:srgbClr val="000000">
                      <a:alpha val="43137"/>
                    </a:srgbClr>
                  </a:outerShdw>
                </a:effectLst>
                <a:latin typeface="a_PresentumNr" panose="020B0604020202020204" charset="-52"/>
              </a:rPr>
              <a:t>мира</a:t>
            </a:r>
          </a:p>
        </p:txBody>
      </p:sp>
      <p:sp>
        <p:nvSpPr>
          <p:cNvPr id="3" name="Прямоугольник 2"/>
          <p:cNvSpPr>
            <a:spLocks noChangeArrowheads="1"/>
          </p:cNvSpPr>
          <p:nvPr/>
        </p:nvSpPr>
        <p:spPr bwMode="auto">
          <a:xfrm>
            <a:off x="2428875" y="2857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2" pitchFamily="18" charset="2"/>
              <a:buNone/>
            </a:pPr>
            <a:endParaRPr lang="ru-RU">
              <a:solidFill>
                <a:srgbClr val="7030A0"/>
              </a:solidFill>
              <a:latin typeface="Arbat"/>
            </a:endParaRPr>
          </a:p>
        </p:txBody>
      </p:sp>
      <p:sp>
        <p:nvSpPr>
          <p:cNvPr id="2" name="TextBox 1"/>
          <p:cNvSpPr txBox="1"/>
          <p:nvPr/>
        </p:nvSpPr>
        <p:spPr>
          <a:xfrm>
            <a:off x="4795912" y="4946848"/>
            <a:ext cx="4045851" cy="1477328"/>
          </a:xfrm>
          <a:prstGeom prst="rect">
            <a:avLst/>
          </a:prstGeom>
          <a:noFill/>
        </p:spPr>
        <p:txBody>
          <a:bodyPr wrap="none" rtlCol="0">
            <a:spAutoFit/>
          </a:bodyPr>
          <a:lstStyle/>
          <a:p>
            <a:pPr algn="r"/>
            <a:r>
              <a:rPr lang="ru-RU" dirty="0" smtClean="0">
                <a:latin typeface="Times New Roman" panose="02020603050405020304" pitchFamily="18" charset="0"/>
                <a:cs typeface="Times New Roman" panose="02020603050405020304" pitchFamily="18" charset="0"/>
              </a:rPr>
              <a:t>Выполнила: Рыжова Наталья Петровна</a:t>
            </a:r>
          </a:p>
          <a:p>
            <a:pPr algn="r"/>
            <a:r>
              <a:rPr lang="ru-RU" dirty="0" smtClean="0">
                <a:latin typeface="Times New Roman" panose="02020603050405020304" pitchFamily="18" charset="0"/>
                <a:cs typeface="Times New Roman" panose="02020603050405020304" pitchFamily="18" charset="0"/>
              </a:rPr>
              <a:t>учитель английского языка, </a:t>
            </a:r>
          </a:p>
          <a:p>
            <a:pPr algn="r"/>
            <a:r>
              <a:rPr lang="en-US" dirty="0" smtClean="0">
                <a:latin typeface="Times New Roman" panose="02020603050405020304" pitchFamily="18" charset="0"/>
                <a:cs typeface="Times New Roman" panose="02020603050405020304" pitchFamily="18" charset="0"/>
              </a:rPr>
              <a:t>I</a:t>
            </a:r>
            <a:r>
              <a:rPr lang="ru-RU" dirty="0" smtClean="0">
                <a:latin typeface="Times New Roman" panose="02020603050405020304" pitchFamily="18" charset="0"/>
                <a:cs typeface="Times New Roman" panose="02020603050405020304" pitchFamily="18" charset="0"/>
              </a:rPr>
              <a:t> квалификационная категория, </a:t>
            </a:r>
          </a:p>
          <a:p>
            <a:pPr algn="r"/>
            <a:r>
              <a:rPr lang="ru-RU" dirty="0" smtClean="0">
                <a:latin typeface="Times New Roman" panose="02020603050405020304" pitchFamily="18" charset="0"/>
                <a:cs typeface="Times New Roman" panose="02020603050405020304" pitchFamily="18" charset="0"/>
              </a:rPr>
              <a:t>МБОУ школа № 71</a:t>
            </a:r>
          </a:p>
          <a:p>
            <a:pPr algn="r"/>
            <a:r>
              <a:rPr lang="ru-RU" dirty="0" smtClean="0">
                <a:latin typeface="Times New Roman" panose="02020603050405020304" pitchFamily="18" charset="0"/>
                <a:cs typeface="Times New Roman" panose="02020603050405020304" pitchFamily="18" charset="0"/>
              </a:rPr>
              <a:t>г. Дзержинск, Нижегородской области</a:t>
            </a: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95834" y="2996951"/>
            <a:ext cx="5638082" cy="1446550"/>
          </a:xfrm>
          <a:prstGeom prst="rect">
            <a:avLst/>
          </a:prstGeom>
          <a:noFill/>
        </p:spPr>
        <p:txBody>
          <a:bodyPr wrap="none" rtlCol="0">
            <a:spAutoFit/>
          </a:bodyPr>
          <a:lstStyle/>
          <a:p>
            <a:pPr algn="ctr"/>
            <a:r>
              <a:rPr lang="ru-RU" sz="4400" b="1" dirty="0" smtClean="0">
                <a:solidFill>
                  <a:schemeClr val="accent6">
                    <a:lumMod val="75000"/>
                  </a:schemeClr>
                </a:solidFill>
                <a:effectLst>
                  <a:outerShdw blurRad="38100" dist="38100" dir="2700000" algn="tl">
                    <a:srgbClr val="000000">
                      <a:alpha val="43137"/>
                    </a:srgbClr>
                  </a:outerShdw>
                </a:effectLst>
                <a:latin typeface="Gabriola" panose="04040605051002020D02" pitchFamily="82" charset="0"/>
              </a:rPr>
              <a:t>Из серии классных часов </a:t>
            </a:r>
          </a:p>
          <a:p>
            <a:pPr algn="ctr"/>
            <a:r>
              <a:rPr lang="ru-RU" sz="4400" b="1" dirty="0" smtClean="0">
                <a:solidFill>
                  <a:schemeClr val="accent6">
                    <a:lumMod val="75000"/>
                  </a:schemeClr>
                </a:solidFill>
                <a:effectLst>
                  <a:outerShdw blurRad="38100" dist="38100" dir="2700000" algn="tl">
                    <a:srgbClr val="000000">
                      <a:alpha val="43137"/>
                    </a:srgbClr>
                  </a:outerShdw>
                </a:effectLst>
                <a:latin typeface="Gabriola" panose="04040605051002020D02" pitchFamily="82" charset="0"/>
              </a:rPr>
              <a:t>по теме «В мире прекрасного»</a:t>
            </a:r>
            <a:endParaRPr lang="ru-RU" sz="4400" b="1" dirty="0">
              <a:solidFill>
                <a:schemeClr val="accent6">
                  <a:lumMod val="75000"/>
                </a:schemeClr>
              </a:solidFill>
              <a:effectLst>
                <a:outerShdw blurRad="38100" dist="38100" dir="2700000" algn="tl">
                  <a:srgbClr val="000000">
                    <a:alpha val="43137"/>
                  </a:srgbClr>
                </a:outerShdw>
              </a:effectLst>
              <a:latin typeface="Gabriola" panose="04040605051002020D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up)">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idx="1"/>
          </p:nvPr>
        </p:nvSpPr>
        <p:spPr>
          <a:xfrm>
            <a:off x="155863" y="213313"/>
            <a:ext cx="8858250" cy="4436961"/>
          </a:xfrm>
        </p:spPr>
        <p:txBody>
          <a:bodyPr/>
          <a:lstStyle/>
          <a:p>
            <a:pPr marL="0" indent="355600" algn="just"/>
            <a:r>
              <a:rPr lang="ru-RU" sz="2000" dirty="0" smtClean="0">
                <a:latin typeface="Times New Roman" panose="02020603050405020304" pitchFamily="18" charset="0"/>
                <a:cs typeface="Times New Roman" panose="02020603050405020304" pitchFamily="18" charset="0"/>
              </a:rPr>
              <a:t>Отправляясь </a:t>
            </a:r>
            <a:r>
              <a:rPr lang="ru-RU" sz="2000" dirty="0">
                <a:latin typeface="Times New Roman" panose="02020603050405020304" pitchFamily="18" charset="0"/>
                <a:cs typeface="Times New Roman" panose="02020603050405020304" pitchFamily="18" charset="0"/>
              </a:rPr>
              <a:t>в 1190 году в очередной военный поход с Ричардом Львиное Сердце (которого еще называли Ричард Да-и-Нет за склонность менять мнение под влиянием собеседника), король </a:t>
            </a:r>
            <a:r>
              <a:rPr lang="ru-RU" sz="2000" b="1" dirty="0">
                <a:effectLst>
                  <a:outerShdw blurRad="38100" dist="38100" dir="2700000" algn="tl">
                    <a:srgbClr val="000000">
                      <a:alpha val="43137"/>
                    </a:srgbClr>
                  </a:outerShdw>
                </a:effectLst>
                <a:latin typeface="a_PresentumNr" pitchFamily="82" charset="-52"/>
              </a:rPr>
              <a:t>Филипп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II</a:t>
            </a:r>
            <a:r>
              <a:rPr lang="en-US" sz="2000" b="1" dirty="0">
                <a:effectLst>
                  <a:outerShdw blurRad="38100" dist="38100" dir="2700000" algn="tl">
                    <a:srgbClr val="000000">
                      <a:alpha val="43137"/>
                    </a:srgbClr>
                  </a:outerShdw>
                </a:effectLst>
              </a:rPr>
              <a:t> </a:t>
            </a:r>
            <a:r>
              <a:rPr lang="ru-RU" sz="2000" b="1" dirty="0" smtClean="0">
                <a:effectLst>
                  <a:outerShdw blurRad="38100" dist="38100" dir="2700000" algn="tl">
                    <a:srgbClr val="000000">
                      <a:alpha val="43137"/>
                    </a:srgbClr>
                  </a:outerShdw>
                </a:effectLst>
                <a:latin typeface="a_PresentumNr" pitchFamily="82" charset="-52"/>
              </a:rPr>
              <a:t>Август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(1180–1223гг</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дабы не оставлять свои земли на растерзание алчным родственникам (особенно династии Плантагенетов) и другим претендентам, приказал построить крепость</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 </a:t>
            </a:r>
            <a:r>
              <a:rPr lang="ru-RU" sz="2000" dirty="0" smtClean="0">
                <a:latin typeface="Times New Roman" panose="02020603050405020304" pitchFamily="18" charset="0"/>
                <a:cs typeface="Times New Roman" panose="02020603050405020304" pitchFamily="18" charset="0"/>
              </a:rPr>
              <a:t>башнями.</a:t>
            </a:r>
            <a:endParaRPr lang="ru-RU" sz="2000" dirty="0">
              <a:latin typeface="Times New Roman" panose="02020603050405020304" pitchFamily="18" charset="0"/>
              <a:cs typeface="Times New Roman" panose="02020603050405020304" pitchFamily="18" charset="0"/>
            </a:endParaRPr>
          </a:p>
          <a:p>
            <a:pPr marL="0" indent="355600" algn="just"/>
            <a:r>
              <a:rPr lang="ru-RU" sz="2000" dirty="0">
                <a:latin typeface="Times New Roman" panose="02020603050405020304" pitchFamily="18" charset="0"/>
                <a:cs typeface="Times New Roman" panose="02020603050405020304" pitchFamily="18" charset="0"/>
              </a:rPr>
              <a:t>Возведение заняло 20 лет, и в итоге по обе стороны Сены появились две стены – </a:t>
            </a:r>
            <a:r>
              <a:rPr lang="ru-RU" sz="2000" dirty="0" err="1">
                <a:latin typeface="Times New Roman" panose="02020603050405020304" pitchFamily="18" charset="0"/>
                <a:cs typeface="Times New Roman" panose="02020603050405020304" pitchFamily="18" charset="0"/>
              </a:rPr>
              <a:t>Нельская</a:t>
            </a:r>
            <a:r>
              <a:rPr lang="ru-RU" sz="2000" dirty="0">
                <a:latin typeface="Times New Roman" panose="02020603050405020304" pitchFamily="18" charset="0"/>
                <a:cs typeface="Times New Roman" panose="02020603050405020304" pitchFamily="18" charset="0"/>
              </a:rPr>
              <a:t> и </a:t>
            </a:r>
            <a:r>
              <a:rPr lang="ru-RU" sz="2000" dirty="0" err="1">
                <a:latin typeface="Times New Roman" panose="02020603050405020304" pitchFamily="18" charset="0"/>
                <a:cs typeface="Times New Roman" panose="02020603050405020304" pitchFamily="18" charset="0"/>
              </a:rPr>
              <a:t>Луврская</a:t>
            </a:r>
            <a:r>
              <a:rPr lang="ru-RU" sz="2000" dirty="0">
                <a:latin typeface="Times New Roman" panose="02020603050405020304" pitchFamily="18" charset="0"/>
                <a:cs typeface="Times New Roman" panose="02020603050405020304" pitchFamily="18" charset="0"/>
              </a:rPr>
              <a:t>. Перед последней и вырос замок, позже ставший королевским дворцом. Постепенно Лувр превращался в неприступный форт с десятками башен, радикально отличаясь от нынешнего роскошного здания. Каменные стены толщиной 2,5 м были увешаны бойницами, щетинились высокими зубцами, а вокруг них пролегал водяной ров с высокими срезанными берегами.</a:t>
            </a:r>
          </a:p>
          <a:p>
            <a:pPr algn="just" eaLnBrk="1" hangingPunct="1">
              <a:lnSpc>
                <a:spcPct val="150000"/>
              </a:lnSpc>
              <a:buFontTx/>
              <a:buNone/>
            </a:pPr>
            <a:endParaRPr lang="ru-RU" sz="2000" dirty="0" smtClean="0">
              <a:latin typeface="Times New Roman" pitchFamily="18" charset="0"/>
              <a:cs typeface="Times New Roman" pitchFamily="18" charset="0"/>
            </a:endParaRPr>
          </a:p>
          <a:p>
            <a:pPr algn="just" eaLnBrk="1" hangingPunct="1">
              <a:lnSpc>
                <a:spcPct val="150000"/>
              </a:lnSpc>
              <a:buFontTx/>
              <a:buNone/>
            </a:pPr>
            <a:endParaRPr lang="ru-RU" sz="2000" dirty="0" smtClean="0">
              <a:latin typeface="Times New Roman" pitchFamily="18" charset="0"/>
              <a:cs typeface="Times New Roman" pitchFamily="18" charset="0"/>
            </a:endParaRPr>
          </a:p>
          <a:p>
            <a:pPr algn="just" eaLnBrk="1" hangingPunct="1">
              <a:lnSpc>
                <a:spcPct val="150000"/>
              </a:lnSpc>
              <a:buFontTx/>
              <a:buNone/>
            </a:pPr>
            <a:endParaRPr lang="ru-RU" sz="2000" dirty="0" smtClean="0">
              <a:latin typeface="Times New Roman" pitchFamily="18" charset="0"/>
              <a:cs typeface="Times New Roman" pitchFamily="18" charset="0"/>
            </a:endParaRPr>
          </a:p>
          <a:p>
            <a:pPr algn="just" eaLnBrk="1" hangingPunct="1">
              <a:lnSpc>
                <a:spcPct val="150000"/>
              </a:lnSpc>
              <a:buFontTx/>
              <a:buNone/>
            </a:pPr>
            <a:endParaRPr lang="ru-RU" sz="2000" dirty="0" smtClean="0">
              <a:latin typeface="Times New Roman" pitchFamily="18" charset="0"/>
              <a:cs typeface="Times New Roman" pitchFamily="18" charset="0"/>
            </a:endParaRPr>
          </a:p>
          <a:p>
            <a:pPr algn="just" eaLnBrk="1" hangingPunct="1">
              <a:lnSpc>
                <a:spcPct val="150000"/>
              </a:lnSpc>
              <a:buFontTx/>
              <a:buNone/>
            </a:pPr>
            <a:r>
              <a:rPr lang="ru-RU" sz="2000" dirty="0" smtClean="0">
                <a:latin typeface="Times New Roman" pitchFamily="18" charset="0"/>
                <a:cs typeface="Times New Roman" pitchFamily="18" charset="0"/>
              </a:rPr>
              <a:t>   </a:t>
            </a:r>
          </a:p>
          <a:p>
            <a:pPr algn="just" eaLnBrk="1" hangingPunct="1">
              <a:lnSpc>
                <a:spcPct val="150000"/>
              </a:lnSpc>
              <a:buFontTx/>
              <a:buNone/>
            </a:pPr>
            <a:r>
              <a:rPr lang="ru-RU" sz="2000" dirty="0" smtClean="0">
                <a:latin typeface="Times New Roman" pitchFamily="18" charset="0"/>
                <a:cs typeface="Times New Roman" pitchFamily="18" charset="0"/>
              </a:rPr>
              <a:t>       </a:t>
            </a:r>
          </a:p>
          <a:p>
            <a:pPr algn="just" eaLnBrk="1" hangingPunct="1">
              <a:lnSpc>
                <a:spcPct val="150000"/>
              </a:lnSpc>
              <a:buFontTx/>
              <a:buNone/>
            </a:pPr>
            <a:r>
              <a:rPr lang="ru-RU" sz="2000" dirty="0" smtClean="0">
                <a:latin typeface="Times New Roman" pitchFamily="18" charset="0"/>
                <a:cs typeface="Times New Roman" pitchFamily="18" charset="0"/>
              </a:rPr>
              <a:t>     </a:t>
            </a:r>
          </a:p>
          <a:p>
            <a:pPr algn="just" eaLnBrk="1" hangingPunct="1">
              <a:buFontTx/>
              <a:buNone/>
            </a:pPr>
            <a:endParaRPr lang="ru-RU" sz="2000" dirty="0" smtClean="0">
              <a:latin typeface="Times New Roman" pitchFamily="18" charset="0"/>
              <a:cs typeface="Times New Roman" pitchFamily="18" charset="0"/>
            </a:endParaRPr>
          </a:p>
          <a:p>
            <a:pPr algn="just" eaLnBrk="1" hangingPunct="1">
              <a:buFontTx/>
              <a:buNone/>
            </a:pPr>
            <a:r>
              <a:rPr lang="ru-RU" sz="2000" dirty="0" smtClean="0">
                <a:latin typeface="Times New Roman" pitchFamily="18" charset="0"/>
                <a:cs typeface="Times New Roman" pitchFamily="18" charset="0"/>
              </a:rPr>
              <a:t>     </a:t>
            </a:r>
          </a:p>
        </p:txBody>
      </p:sp>
      <p:pic>
        <p:nvPicPr>
          <p:cNvPr id="8197" name="Picture 5" descr="C:\Documents and Settings\Admin\Мои документы\Мои рисунки\люди\деятели\карл5.jpg"/>
          <p:cNvPicPr>
            <a:picLocks noChangeAspect="1" noChangeArrowheads="1"/>
          </p:cNvPicPr>
          <p:nvPr/>
        </p:nvPicPr>
        <p:blipFill>
          <a:blip r:embed="rId2" cstate="print"/>
          <a:srcRect/>
          <a:stretch>
            <a:fillRect/>
          </a:stretch>
        </p:blipFill>
        <p:spPr bwMode="auto">
          <a:xfrm rot="266704">
            <a:off x="6084168" y="800685"/>
            <a:ext cx="2737679" cy="3764540"/>
          </a:xfrm>
          <a:prstGeom prst="ellipse">
            <a:avLst/>
          </a:prstGeom>
          <a:ln>
            <a:noFill/>
          </a:ln>
          <a:effectLst>
            <a:outerShdw blurRad="190500" dist="228600" dir="2700000" algn="ctr">
              <a:srgbClr val="000000">
                <a:alpha val="30000"/>
              </a:srgbClr>
            </a:outerShdw>
            <a:softEdge rad="112500"/>
          </a:effectLst>
        </p:spPr>
      </p:pic>
      <p:pic>
        <p:nvPicPr>
          <p:cNvPr id="11266" name="Picture 2" descr="Король Филлип II Авгус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38" y="188640"/>
            <a:ext cx="2863871" cy="3603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5863" y="4310384"/>
            <a:ext cx="8807749" cy="2246769"/>
          </a:xfrm>
          <a:prstGeom prst="rect">
            <a:avLst/>
          </a:prstGeom>
        </p:spPr>
        <p:txBody>
          <a:bodyPr wrap="square">
            <a:spAutoFit/>
          </a:bodyPr>
          <a:lstStyle/>
          <a:p>
            <a:pPr indent="355600" algn="just"/>
            <a:r>
              <a:rPr lang="ru-RU" sz="2000" dirty="0">
                <a:latin typeface="Times New Roman" panose="02020603050405020304" pitchFamily="18" charset="0"/>
                <a:cs typeface="Times New Roman" panose="02020603050405020304" pitchFamily="18" charset="0"/>
              </a:rPr>
              <a:t>В те времена монарший замок находился на западе острова </a:t>
            </a:r>
            <a:r>
              <a:rPr lang="ru-RU" sz="2000" dirty="0" err="1">
                <a:latin typeface="Times New Roman" panose="02020603050405020304" pitchFamily="18" charset="0"/>
                <a:cs typeface="Times New Roman" panose="02020603050405020304" pitchFamily="18" charset="0"/>
              </a:rPr>
              <a:t>Ситэ</a:t>
            </a:r>
            <a:r>
              <a:rPr lang="ru-RU" sz="2000" dirty="0" smtClean="0">
                <a:latin typeface="Times New Roman" panose="02020603050405020304" pitchFamily="18" charset="0"/>
                <a:cs typeface="Times New Roman" panose="02020603050405020304" pitchFamily="18" charset="0"/>
              </a:rPr>
              <a:t>, где </a:t>
            </a:r>
            <a:r>
              <a:rPr lang="ru-RU" sz="2000" dirty="0">
                <a:latin typeface="Times New Roman" pitchFamily="18" charset="0"/>
                <a:cs typeface="Times New Roman" pitchFamily="18" charset="0"/>
              </a:rPr>
              <a:t>тогда находился центр </a:t>
            </a:r>
            <a:r>
              <a:rPr lang="ru-RU" sz="2000" dirty="0" smtClean="0">
                <a:latin typeface="Times New Roman" panose="02020603050405020304" pitchFamily="18" charset="0"/>
                <a:cs typeface="Times New Roman" panose="02020603050405020304" pitchFamily="18" charset="0"/>
              </a:rPr>
              <a:t>Парижа, и </a:t>
            </a:r>
            <a:r>
              <a:rPr lang="ru-RU" sz="2000" dirty="0">
                <a:latin typeface="Times New Roman" panose="02020603050405020304" pitchFamily="18" charset="0"/>
                <a:cs typeface="Times New Roman" panose="02020603050405020304" pitchFamily="18" charset="0"/>
              </a:rPr>
              <a:t>новая крепость стала хранилищем казны, военного арсенала, </a:t>
            </a:r>
            <a:r>
              <a:rPr lang="ru-RU" sz="2000" dirty="0" smtClean="0">
                <a:latin typeface="Times New Roman" panose="02020603050405020304" pitchFamily="18" charset="0"/>
                <a:cs typeface="Times New Roman" panose="02020603050405020304" pitchFamily="18" charset="0"/>
              </a:rPr>
              <a:t>а также служила </a:t>
            </a:r>
            <a:r>
              <a:rPr lang="ru-RU" sz="2000" dirty="0">
                <a:latin typeface="Times New Roman" panose="02020603050405020304" pitchFamily="18" charset="0"/>
                <a:cs typeface="Times New Roman" panose="02020603050405020304" pitchFamily="18" charset="0"/>
              </a:rPr>
              <a:t>тюрьмой. Только при </a:t>
            </a:r>
            <a:r>
              <a:rPr lang="ru-RU" sz="2000" dirty="0" smtClean="0">
                <a:effectLst>
                  <a:outerShdw blurRad="38100" dist="38100" dir="2700000" algn="tl">
                    <a:srgbClr val="000000">
                      <a:alpha val="43137"/>
                    </a:srgbClr>
                  </a:outerShdw>
                </a:effectLst>
                <a:latin typeface="a_PresentumNr" pitchFamily="82" charset="-52"/>
              </a:rPr>
              <a:t>Карле</a:t>
            </a:r>
            <a:r>
              <a:rPr lang="ru-RU" sz="2000"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V</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(1364–1380) </a:t>
            </a:r>
            <a:r>
              <a:rPr lang="ru-RU" sz="2000" dirty="0" smtClean="0">
                <a:latin typeface="Times New Roman" panose="02020603050405020304" pitchFamily="18" charset="0"/>
                <a:cs typeface="Times New Roman" panose="02020603050405020304" pitchFamily="18" charset="0"/>
              </a:rPr>
              <a:t>статус </a:t>
            </a:r>
            <a:r>
              <a:rPr lang="ru-RU" sz="2000" dirty="0">
                <a:latin typeface="Times New Roman" panose="02020603050405020304" pitchFamily="18" charset="0"/>
                <a:cs typeface="Times New Roman" panose="02020603050405020304" pitchFamily="18" charset="0"/>
              </a:rPr>
              <a:t>сооружения изменился, и из оборонительного бастиона оно постепенно трансформировалось в уютное и прекрасное гнездышко</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itchFamily="18" charset="0"/>
                <a:cs typeface="Times New Roman" pitchFamily="18" charset="0"/>
              </a:rPr>
              <a:t> Карл V сделал Лувр своей резиденцией, в связи с чем архитектору Р. до </a:t>
            </a:r>
            <a:r>
              <a:rPr lang="ru-RU" sz="2000" dirty="0" err="1">
                <a:latin typeface="Times New Roman" pitchFamily="18" charset="0"/>
                <a:cs typeface="Times New Roman" pitchFamily="18" charset="0"/>
              </a:rPr>
              <a:t>Тамплю</a:t>
            </a:r>
            <a:r>
              <a:rPr lang="ru-RU" sz="2000" dirty="0">
                <a:latin typeface="Times New Roman" pitchFamily="18" charset="0"/>
                <a:cs typeface="Times New Roman" pitchFamily="18" charset="0"/>
              </a:rPr>
              <a:t> было поручено переделать и расширить замок</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2776376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10" descr="C:\Documents and Settings\Admin\Мои документы\Мои рисунки\города\франция\ситэ1.jpg"/>
          <p:cNvPicPr>
            <a:picLocks noChangeAspect="1" noChangeArrowheads="1"/>
          </p:cNvPicPr>
          <p:nvPr/>
        </p:nvPicPr>
        <p:blipFill>
          <a:blip r:embed="rId2" cstate="print"/>
          <a:srcRect/>
          <a:stretch>
            <a:fillRect/>
          </a:stretch>
        </p:blipFill>
        <p:spPr bwMode="auto">
          <a:xfrm>
            <a:off x="0" y="9220"/>
            <a:ext cx="9101768" cy="6746558"/>
          </a:xfrm>
          <a:prstGeom prst="rect">
            <a:avLst/>
          </a:prstGeom>
          <a:solidFill>
            <a:srgbClr val="FFFFFF">
              <a:shade val="85000"/>
            </a:srgbClr>
          </a:solidFill>
          <a:ln w="190500" cap="sq">
            <a:solidFill>
              <a:srgbClr val="CC99FF"/>
            </a:solidFill>
            <a:miter lim="800000"/>
          </a:ln>
          <a:effectLst>
            <a:outerShdw blurRad="65000" dist="50800" dir="12900000" kx="195000" ky="145000" algn="tl" rotWithShape="0">
              <a:srgbClr val="000000">
                <a:alpha val="30000"/>
              </a:srgbClr>
            </a:outerShdw>
          </a:effectLst>
        </p:spPr>
      </p:pic>
      <p:sp>
        <p:nvSpPr>
          <p:cNvPr id="2" name="Овал 1"/>
          <p:cNvSpPr/>
          <p:nvPr/>
        </p:nvSpPr>
        <p:spPr>
          <a:xfrm>
            <a:off x="3491881" y="2805882"/>
            <a:ext cx="2240378" cy="2059212"/>
          </a:xfrm>
          <a:prstGeom prst="ellipse">
            <a:avLst/>
          </a:prstGeom>
          <a:noFill/>
          <a:ln w="762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2"/>
            <a:ext cx="8856984" cy="2616101"/>
          </a:xfrm>
          <a:prstGeom prst="rect">
            <a:avLst/>
          </a:prstGeom>
        </p:spPr>
        <p:txBody>
          <a:bodyPr wrap="square">
            <a:spAutoFit/>
          </a:bodyPr>
          <a:lstStyle/>
          <a:p>
            <a:pPr indent="355600" algn="just"/>
            <a:r>
              <a:rPr lang="ru-RU" sz="32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Смена приоритетов – </a:t>
            </a:r>
            <a:endParaRPr lang="ru-RU" sz="3200" b="1" dirty="0" smtClean="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endParaRPr>
          </a:p>
          <a:p>
            <a:pPr indent="355600" algn="just"/>
            <a:r>
              <a:rPr lang="ru-RU" sz="20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 </a:t>
            </a:r>
            <a:r>
              <a:rPr lang="ru-RU" sz="2000" b="1" dirty="0" smtClean="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  </a:t>
            </a:r>
            <a:r>
              <a:rPr lang="ru-RU" sz="3200" b="1" dirty="0" smtClean="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от </a:t>
            </a:r>
            <a:r>
              <a:rPr lang="ru-RU" sz="32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унылой серости к пышному </a:t>
            </a:r>
            <a:r>
              <a:rPr lang="ru-RU" sz="3200" b="1" dirty="0" smtClean="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убранству.</a:t>
            </a:r>
            <a:endParaRPr lang="ru-RU" sz="32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endParaRPr>
          </a:p>
          <a:p>
            <a:pPr indent="355600" algn="just"/>
            <a:r>
              <a:rPr lang="ru-RU" sz="2000" dirty="0">
                <a:latin typeface="Times New Roman" panose="02020603050405020304" pitchFamily="18" charset="0"/>
                <a:cs typeface="Times New Roman" panose="02020603050405020304" pitchFamily="18" charset="0"/>
              </a:rPr>
              <a:t>Для удобства монаршей семьи тут обустроили шикарные апартаменты с жилыми корпусами и парадными лестницами. В стенах пришлось пробить окна, а на крыше выросли печные трубы и симпатичные </a:t>
            </a:r>
            <a:r>
              <a:rPr lang="ru-RU" sz="2000" dirty="0" err="1">
                <a:latin typeface="Times New Roman" panose="02020603050405020304" pitchFamily="18" charset="0"/>
                <a:cs typeface="Times New Roman" panose="02020603050405020304" pitchFamily="18" charset="0"/>
              </a:rPr>
              <a:t>пинакли</a:t>
            </a:r>
            <a:r>
              <a:rPr lang="ru-RU" sz="2000" dirty="0">
                <a:latin typeface="Times New Roman" panose="02020603050405020304" pitchFamily="18" charset="0"/>
                <a:cs typeface="Times New Roman" panose="02020603050405020304" pitchFamily="18" charset="0"/>
              </a:rPr>
              <a:t>. Сюда также было перевезено огромное собрание книг, и 973 тома положили начало царской библиотеке</a:t>
            </a:r>
            <a:r>
              <a:rPr lang="ru-RU" sz="2000" dirty="0"/>
              <a:t>.</a:t>
            </a:r>
          </a:p>
        </p:txBody>
      </p:sp>
      <p:sp>
        <p:nvSpPr>
          <p:cNvPr id="5" name="Прямоугольник 4"/>
          <p:cNvSpPr/>
          <p:nvPr/>
        </p:nvSpPr>
        <p:spPr>
          <a:xfrm>
            <a:off x="114926" y="2636912"/>
            <a:ext cx="8842140" cy="3785652"/>
          </a:xfrm>
          <a:prstGeom prst="rect">
            <a:avLst/>
          </a:prstGeom>
        </p:spPr>
        <p:txBody>
          <a:bodyPr wrap="square">
            <a:spAutoFit/>
          </a:bodyPr>
          <a:lstStyle/>
          <a:p>
            <a:pPr indent="355600" algn="just"/>
            <a:r>
              <a:rPr lang="ru-RU" sz="2000" dirty="0">
                <a:latin typeface="Times New Roman" panose="02020603050405020304" pitchFamily="18" charset="0"/>
                <a:cs typeface="Times New Roman" panose="02020603050405020304" pitchFamily="18" charset="0"/>
              </a:rPr>
              <a:t>Однако только </a:t>
            </a:r>
            <a:r>
              <a:rPr lang="ru-RU" sz="2000" dirty="0" smtClean="0">
                <a:latin typeface="Times New Roman" panose="02020603050405020304" pitchFamily="18" charset="0"/>
                <a:cs typeface="Times New Roman" panose="02020603050405020304" pitchFamily="18" charset="0"/>
              </a:rPr>
              <a:t>при </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Франциске I</a:t>
            </a:r>
            <a:r>
              <a:rPr lang="ru-RU" sz="2000" b="1" dirty="0">
                <a:latin typeface="Times New Roman" panose="02020603050405020304" pitchFamily="18" charset="0"/>
                <a:cs typeface="Times New Roman" panose="02020603050405020304" pitchFamily="18" charset="0"/>
              </a:rPr>
              <a:t> </a:t>
            </a:r>
            <a:r>
              <a:rPr lang="ru-RU" sz="2000" dirty="0">
                <a:effectLst>
                  <a:outerShdw blurRad="38100" dist="38100" dir="2700000" algn="tl">
                    <a:srgbClr val="000000">
                      <a:alpha val="43137"/>
                    </a:srgbClr>
                  </a:outerShdw>
                </a:effectLst>
                <a:latin typeface="Times New Roman" pitchFamily="18" charset="0"/>
                <a:cs typeface="Times New Roman" pitchFamily="18" charset="0"/>
              </a:rPr>
              <a:t>с 1527</a:t>
            </a:r>
            <a:r>
              <a:rPr lang="ru-RU" sz="2000" dirty="0">
                <a:latin typeface="Times New Roman" pitchFamily="18" charset="0"/>
                <a:cs typeface="Times New Roman" pitchFamily="18" charset="0"/>
              </a:rPr>
              <a:t>, начала осуществляться радикальная перестройка здания внутри и снаружи. </a:t>
            </a:r>
            <a:endParaRPr lang="ru-RU" sz="2000" dirty="0" smtClean="0">
              <a:latin typeface="Times New Roman" pitchFamily="18" charset="0"/>
              <a:cs typeface="Times New Roman" pitchFamily="18" charset="0"/>
            </a:endParaRPr>
          </a:p>
          <a:p>
            <a:pPr indent="355600" algn="just"/>
            <a:r>
              <a:rPr lang="ru-RU" sz="2000" dirty="0" smtClean="0">
                <a:latin typeface="Times New Roman" pitchFamily="18" charset="0"/>
                <a:cs typeface="Times New Roman" pitchFamily="18" charset="0"/>
              </a:rPr>
              <a:t>Чтобы </a:t>
            </a:r>
            <a:r>
              <a:rPr lang="ru-RU" sz="2000" dirty="0">
                <a:latin typeface="Times New Roman" panose="02020603050405020304" pitchFamily="18" charset="0"/>
                <a:cs typeface="Times New Roman" panose="02020603050405020304" pitchFamily="18" charset="0"/>
              </a:rPr>
              <a:t>облагородить его, пригласили архитектора Пьера Леско и мастера скульптур – Жана </a:t>
            </a:r>
            <a:r>
              <a:rPr lang="ru-RU" sz="2000" dirty="0" err="1">
                <a:latin typeface="Times New Roman" panose="02020603050405020304" pitchFamily="18" charset="0"/>
                <a:cs typeface="Times New Roman" panose="02020603050405020304" pitchFamily="18" charset="0"/>
              </a:rPr>
              <a:t>Гужона</a:t>
            </a:r>
            <a:r>
              <a:rPr lang="ru-RU" sz="2000" dirty="0">
                <a:latin typeface="Times New Roman" panose="02020603050405020304" pitchFamily="18" charset="0"/>
                <a:cs typeface="Times New Roman" panose="02020603050405020304" pitchFamily="18" charset="0"/>
              </a:rPr>
              <a:t>, которые придали зданию вид в духе периода Возрождения. Архитектор работал над юго-западным крылом, так называемого, Квадратного двора.</a:t>
            </a:r>
          </a:p>
          <a:p>
            <a:pPr indent="355600" algn="just"/>
            <a:r>
              <a:rPr lang="ru-RU" sz="2000" dirty="0">
                <a:latin typeface="Times New Roman" panose="02020603050405020304" pitchFamily="18" charset="0"/>
                <a:cs typeface="Times New Roman" panose="02020603050405020304" pitchFamily="18" charset="0"/>
              </a:rPr>
              <a:t>Он сумел объединить изысканные грани, строгие соединения вертикалей и горизонталей с богатством и утонченностью скульптур настолько умело, что крыло Леско и сегодня признается непревзойденным творением зодчества французского Ренессанса. Оно находится возле левой части выхода Квадратного двора, примыкающего ко двору Наполеона</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indent="355600" algn="just"/>
            <a:r>
              <a:rPr lang="ru-RU" sz="2000" dirty="0" smtClean="0">
                <a:latin typeface="Times New Roman" pitchFamily="18" charset="0"/>
                <a:cs typeface="Times New Roman" pitchFamily="18" charset="0"/>
              </a:rPr>
              <a:t>С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1546 года </a:t>
            </a:r>
            <a:r>
              <a:rPr lang="ru-RU" sz="2000" dirty="0">
                <a:latin typeface="Times New Roman" panose="02020603050405020304" pitchFamily="18" charset="0"/>
                <a:cs typeface="Times New Roman" panose="02020603050405020304" pitchFamily="18" charset="0"/>
              </a:rPr>
              <a:t>Лувр становится официальной королевской резиденцией. </a:t>
            </a:r>
          </a:p>
        </p:txBody>
      </p:sp>
      <p:pic>
        <p:nvPicPr>
          <p:cNvPr id="12290" name="Picture 2" descr="Франциск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4180">
            <a:off x="5742225" y="1085145"/>
            <a:ext cx="3080745" cy="38884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5572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Содержимое 2"/>
          <p:cNvSpPr>
            <a:spLocks noGrp="1"/>
          </p:cNvSpPr>
          <p:nvPr>
            <p:ph idx="1"/>
          </p:nvPr>
        </p:nvSpPr>
        <p:spPr>
          <a:xfrm>
            <a:off x="280063" y="70746"/>
            <a:ext cx="8501063" cy="4786312"/>
          </a:xfrm>
        </p:spPr>
        <p:txBody>
          <a:bodyPr/>
          <a:lstStyle/>
          <a:p>
            <a:pPr marL="0" indent="355600" algn="just" eaLnBrk="1" hangingPunct="1">
              <a:lnSpc>
                <a:spcPct val="150000"/>
              </a:lnSpc>
              <a:buFontTx/>
              <a:buNone/>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В 1563</a:t>
            </a:r>
            <a:r>
              <a:rPr lang="ru-RU" sz="2000" dirty="0" smtClean="0">
                <a:latin typeface="Times New Roman" pitchFamily="18" charset="0"/>
                <a:cs typeface="Times New Roman" pitchFamily="18" charset="0"/>
              </a:rPr>
              <a:t> вдова Генриха II, Екатерина Медичи, поручила Филиппу </a:t>
            </a:r>
            <a:r>
              <a:rPr lang="ru-RU" sz="2000" dirty="0" err="1" smtClean="0">
                <a:latin typeface="Times New Roman" pitchFamily="18" charset="0"/>
                <a:cs typeface="Times New Roman" pitchFamily="18" charset="0"/>
              </a:rPr>
              <a:t>Делорму</a:t>
            </a:r>
            <a:r>
              <a:rPr lang="ru-RU" sz="2000" dirty="0" smtClean="0">
                <a:latin typeface="Times New Roman" pitchFamily="18" charset="0"/>
                <a:cs typeface="Times New Roman" pitchFamily="18" charset="0"/>
              </a:rPr>
              <a:t> возведение нового дворца. Он стал называться Тюильри, так как находился на месте бывшего черепичного завода (</a:t>
            </a:r>
            <a:r>
              <a:rPr lang="ru-RU" sz="2000" dirty="0" err="1" smtClean="0">
                <a:latin typeface="Times New Roman" pitchFamily="18" charset="0"/>
                <a:cs typeface="Times New Roman" pitchFamily="18" charset="0"/>
              </a:rPr>
              <a:t>tuilerie</a:t>
            </a:r>
            <a:r>
              <a:rPr lang="ru-RU" sz="2000" dirty="0" smtClean="0">
                <a:latin typeface="Times New Roman" pitchFamily="18" charset="0"/>
                <a:cs typeface="Times New Roman" pitchFamily="18" charset="0"/>
              </a:rPr>
              <a:t>).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В 1871 </a:t>
            </a:r>
            <a:r>
              <a:rPr lang="ru-RU" sz="2000" dirty="0" smtClean="0">
                <a:latin typeface="Times New Roman" pitchFamily="18" charset="0"/>
                <a:cs typeface="Times New Roman" pitchFamily="18" charset="0"/>
              </a:rPr>
              <a:t>году дворец Тюильри сгорел и больше не восстанавливался. </a:t>
            </a:r>
          </a:p>
          <a:p>
            <a:pPr marL="0" indent="355600" algn="just" eaLnBrk="1" hangingPunct="1">
              <a:lnSpc>
                <a:spcPct val="150000"/>
              </a:lnSpc>
              <a:buFontTx/>
              <a:buNone/>
            </a:pPr>
            <a:r>
              <a:rPr lang="ru-RU" sz="2000" dirty="0" smtClean="0">
                <a:latin typeface="Times New Roman" pitchFamily="18" charset="0"/>
                <a:cs typeface="Times New Roman" pitchFamily="18" charset="0"/>
              </a:rPr>
              <a:t>     При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Генрихе IV (1589–1610)</a:t>
            </a:r>
            <a:r>
              <a:rPr lang="ru-RU" sz="2000" dirty="0" smtClean="0">
                <a:latin typeface="Times New Roman" pitchFamily="18" charset="0"/>
                <a:cs typeface="Times New Roman" pitchFamily="18" charset="0"/>
              </a:rPr>
              <a:t> был составлен генеральный план, в результате осуществления которого общая площадь Лувра увеличилась в 4 раза. Между Лувром и Тюильри в 1608 вдоль берега Сены была возведена галерея (длина 420 м), получившая название Большой галереи. Она стала основой будущего музея, так как предполагалось, что здесь будут размещаться королевские коллекции.</a:t>
            </a:r>
          </a:p>
          <a:p>
            <a:pPr marL="0" indent="355600" eaLnBrk="1" hangingPunct="1">
              <a:lnSpc>
                <a:spcPct val="150000"/>
              </a:lnSpc>
              <a:buFontTx/>
              <a:buNone/>
            </a:pPr>
            <a:endParaRPr lang="ru-RU" sz="2000" dirty="0" smtClean="0"/>
          </a:p>
        </p:txBody>
      </p:sp>
      <p:pic>
        <p:nvPicPr>
          <p:cNvPr id="10244" name="Picture 4" descr="C:\Documents and Settings\Admin\Мои документы\Мои рисунки\города\франция\тюильи.jpg"/>
          <p:cNvPicPr>
            <a:picLocks noChangeAspect="1" noChangeArrowheads="1"/>
          </p:cNvPicPr>
          <p:nvPr/>
        </p:nvPicPr>
        <p:blipFill>
          <a:blip r:embed="rId2" cstate="print"/>
          <a:srcRect/>
          <a:stretch>
            <a:fillRect/>
          </a:stretch>
        </p:blipFill>
        <p:spPr bwMode="auto">
          <a:xfrm>
            <a:off x="1000102" y="2428868"/>
            <a:ext cx="6429375" cy="4786346"/>
          </a:xfrm>
          <a:prstGeom prst="rect">
            <a:avLst/>
          </a:prstGeom>
          <a:solidFill>
            <a:srgbClr val="FFFFFF">
              <a:shade val="85000"/>
            </a:srgbClr>
          </a:solidFill>
          <a:ln w="101600" cap="sq">
            <a:solidFill>
              <a:srgbClr val="CC99FF"/>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45" name="Picture 5" descr="C:\Documents and Settings\Admin\Мои документы\Мои рисунки\люди\деятели\Catherine-de-medici.jpg"/>
          <p:cNvPicPr>
            <a:picLocks noChangeAspect="1" noChangeArrowheads="1"/>
          </p:cNvPicPr>
          <p:nvPr/>
        </p:nvPicPr>
        <p:blipFill>
          <a:blip r:embed="rId3" cstate="print"/>
          <a:srcRect/>
          <a:stretch>
            <a:fillRect/>
          </a:stretch>
        </p:blipFill>
        <p:spPr bwMode="auto">
          <a:xfrm>
            <a:off x="214281" y="2132856"/>
            <a:ext cx="2713039" cy="3657600"/>
          </a:xfrm>
          <a:prstGeom prst="ellipse">
            <a:avLst/>
          </a:prstGeom>
          <a:ln>
            <a:noFill/>
          </a:ln>
          <a:effectLst>
            <a:softEdge rad="112500"/>
          </a:effectLst>
        </p:spPr>
      </p:pic>
      <p:pic>
        <p:nvPicPr>
          <p:cNvPr id="10246" name="Picture 6" descr="C:\Documents and Settings\Admin\Мои документы\Мои рисунки\люди\деятели\Генрих IV.jpg"/>
          <p:cNvPicPr>
            <a:picLocks noChangeAspect="1" noChangeArrowheads="1"/>
          </p:cNvPicPr>
          <p:nvPr/>
        </p:nvPicPr>
        <p:blipFill>
          <a:blip r:embed="rId4" cstate="print"/>
          <a:srcRect/>
          <a:stretch>
            <a:fillRect/>
          </a:stretch>
        </p:blipFill>
        <p:spPr bwMode="auto">
          <a:xfrm>
            <a:off x="6228183" y="2714625"/>
            <a:ext cx="2714625" cy="3643313"/>
          </a:xfrm>
          <a:prstGeom prst="ellipse">
            <a:avLst/>
          </a:prstGeom>
          <a:ln>
            <a:noFill/>
          </a:ln>
          <a:effectLst>
            <a:softEdge rad="112500"/>
          </a:effectLst>
        </p:spPr>
      </p:pic>
      <p:sp>
        <p:nvSpPr>
          <p:cNvPr id="9" name="Блок-схема: альтернативный процесс 8"/>
          <p:cNvSpPr/>
          <p:nvPr/>
        </p:nvSpPr>
        <p:spPr>
          <a:xfrm>
            <a:off x="356362" y="5857876"/>
            <a:ext cx="2428875" cy="500062"/>
          </a:xfrm>
          <a:prstGeom prst="flowChartAlternateProcess">
            <a:avLst/>
          </a:prstGeom>
          <a:solidFill>
            <a:srgbClr val="FFCC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_PresentumNr" pitchFamily="82" charset="-52"/>
              </a:rPr>
              <a:t>Катерина Медичи</a:t>
            </a:r>
          </a:p>
        </p:txBody>
      </p:sp>
      <p:sp>
        <p:nvSpPr>
          <p:cNvPr id="10" name="Блок-схема: альтернативный процесс 9"/>
          <p:cNvSpPr/>
          <p:nvPr/>
        </p:nvSpPr>
        <p:spPr>
          <a:xfrm>
            <a:off x="4932040" y="6120442"/>
            <a:ext cx="2000250" cy="500062"/>
          </a:xfrm>
          <a:prstGeom prst="flowChartAlternateProcess">
            <a:avLst/>
          </a:prstGeom>
          <a:solidFill>
            <a:srgbClr val="FFCC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_PresentumNr" pitchFamily="82" charset="-52"/>
              </a:rPr>
              <a:t>Генрих </a:t>
            </a:r>
            <a:r>
              <a:rPr lang="en-US" b="1" dirty="0">
                <a:solidFill>
                  <a:schemeClr val="tx1"/>
                </a:solidFill>
                <a:latin typeface="Times New Roman" pitchFamily="18" charset="0"/>
                <a:cs typeface="Times New Roman" pitchFamily="18" charset="0"/>
              </a:rPr>
              <a:t>IV</a:t>
            </a:r>
            <a:endParaRPr lang="ru-RU"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2000"/>
                                        <p:tgtEl>
                                          <p:spTgt spid="1024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wipe(down)">
                                      <p:cBhvr>
                                        <p:cTn id="10" dur="2000"/>
                                        <p:tgtEl>
                                          <p:spTgt spid="1024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nodeType="clickEffect">
                                  <p:stCondLst>
                                    <p:cond delay="0"/>
                                  </p:stCondLst>
                                  <p:childTnLst>
                                    <p:animEffect transition="out" filter="checkerboard(across)">
                                      <p:cBhvr>
                                        <p:cTn id="17" dur="2000"/>
                                        <p:tgtEl>
                                          <p:spTgt spid="10243">
                                            <p:txEl>
                                              <p:pRg st="0" end="0"/>
                                            </p:txEl>
                                          </p:spTgt>
                                        </p:tgtEl>
                                      </p:cBhvr>
                                    </p:animEffect>
                                    <p:set>
                                      <p:cBhvr>
                                        <p:cTn id="18" dur="1" fill="hold">
                                          <p:stCondLst>
                                            <p:cond delay="1999"/>
                                          </p:stCondLst>
                                        </p:cTn>
                                        <p:tgtEl>
                                          <p:spTgt spid="10243">
                                            <p:txEl>
                                              <p:pRg st="0" end="0"/>
                                            </p:txEl>
                                          </p:spTgt>
                                        </p:tgtEl>
                                        <p:attrNameLst>
                                          <p:attrName>style.visibility</p:attrName>
                                        </p:attrNameLst>
                                      </p:cBhvr>
                                      <p:to>
                                        <p:strVal val="hidden"/>
                                      </p:to>
                                    </p:set>
                                  </p:childTnLst>
                                </p:cTn>
                              </p:par>
                              <p:par>
                                <p:cTn id="19" presetID="54" presetClass="exit" presetSubtype="0" decel="100000" fill="hold" nodeType="withEffect">
                                  <p:stCondLst>
                                    <p:cond delay="0"/>
                                  </p:stCondLst>
                                  <p:childTnLst>
                                    <p:anim calcmode="lin" valueType="num">
                                      <p:cBhvr>
                                        <p:cTn id="20" dur="2000"/>
                                        <p:tgtEl>
                                          <p:spTgt spid="10245"/>
                                        </p:tgtEl>
                                        <p:attrNameLst>
                                          <p:attrName>ppt_w</p:attrName>
                                        </p:attrNameLst>
                                      </p:cBhvr>
                                      <p:tavLst>
                                        <p:tav tm="0">
                                          <p:val>
                                            <p:strVal val="ppt_w"/>
                                          </p:val>
                                        </p:tav>
                                        <p:tav tm="100000">
                                          <p:val>
                                            <p:strVal val="ppt_w*0.05"/>
                                          </p:val>
                                        </p:tav>
                                      </p:tavLst>
                                    </p:anim>
                                    <p:anim calcmode="lin" valueType="num">
                                      <p:cBhvr>
                                        <p:cTn id="21" dur="2000"/>
                                        <p:tgtEl>
                                          <p:spTgt spid="10245"/>
                                        </p:tgtEl>
                                        <p:attrNameLst>
                                          <p:attrName>ppt_h</p:attrName>
                                        </p:attrNameLst>
                                      </p:cBhvr>
                                      <p:tavLst>
                                        <p:tav tm="0">
                                          <p:val>
                                            <p:strVal val="ppt_h"/>
                                          </p:val>
                                        </p:tav>
                                        <p:tav tm="100000">
                                          <p:val>
                                            <p:strVal val="ppt_h"/>
                                          </p:val>
                                        </p:tav>
                                      </p:tavLst>
                                    </p:anim>
                                    <p:anim calcmode="lin" valueType="num">
                                      <p:cBhvr>
                                        <p:cTn id="22" dur="2000"/>
                                        <p:tgtEl>
                                          <p:spTgt spid="10245"/>
                                        </p:tgtEl>
                                        <p:attrNameLst>
                                          <p:attrName>ppt_x</p:attrName>
                                        </p:attrNameLst>
                                      </p:cBhvr>
                                      <p:tavLst>
                                        <p:tav tm="0">
                                          <p:val>
                                            <p:strVal val="ppt_x"/>
                                          </p:val>
                                        </p:tav>
                                        <p:tav tm="100000">
                                          <p:val>
                                            <p:strVal val="ppt_x-.2"/>
                                          </p:val>
                                        </p:tav>
                                      </p:tavLst>
                                    </p:anim>
                                    <p:anim calcmode="lin" valueType="num">
                                      <p:cBhvr>
                                        <p:cTn id="23" dur="2000"/>
                                        <p:tgtEl>
                                          <p:spTgt spid="10245"/>
                                        </p:tgtEl>
                                        <p:attrNameLst>
                                          <p:attrName>ppt_y</p:attrName>
                                        </p:attrNameLst>
                                      </p:cBhvr>
                                      <p:tavLst>
                                        <p:tav tm="0">
                                          <p:val>
                                            <p:strVal val="ppt_y"/>
                                          </p:val>
                                        </p:tav>
                                        <p:tav tm="100000">
                                          <p:val>
                                            <p:strVal val="ppt_y"/>
                                          </p:val>
                                        </p:tav>
                                      </p:tavLst>
                                    </p:anim>
                                    <p:animEffect transition="out" filter="fade">
                                      <p:cBhvr>
                                        <p:cTn id="24" dur="2000"/>
                                        <p:tgtEl>
                                          <p:spTgt spid="10245"/>
                                        </p:tgtEl>
                                      </p:cBhvr>
                                    </p:animEffect>
                                    <p:set>
                                      <p:cBhvr>
                                        <p:cTn id="25" dur="1" fill="hold">
                                          <p:stCondLst>
                                            <p:cond delay="1999"/>
                                          </p:stCondLst>
                                        </p:cTn>
                                        <p:tgtEl>
                                          <p:spTgt spid="10245"/>
                                        </p:tgtEl>
                                        <p:attrNameLst>
                                          <p:attrName>style.visibility</p:attrName>
                                        </p:attrNameLst>
                                      </p:cBhvr>
                                      <p:to>
                                        <p:strVal val="hidden"/>
                                      </p:to>
                                    </p:set>
                                  </p:childTnLst>
                                </p:cTn>
                              </p:par>
                              <p:par>
                                <p:cTn id="26" presetID="54" presetClass="exit" presetSubtype="0" decel="100000" fill="hold" grpId="1" nodeType="withEffect">
                                  <p:stCondLst>
                                    <p:cond delay="0"/>
                                  </p:stCondLst>
                                  <p:childTnLst>
                                    <p:anim calcmode="lin" valueType="num">
                                      <p:cBhvr>
                                        <p:cTn id="27" dur="2000"/>
                                        <p:tgtEl>
                                          <p:spTgt spid="9"/>
                                        </p:tgtEl>
                                        <p:attrNameLst>
                                          <p:attrName>ppt_w</p:attrName>
                                        </p:attrNameLst>
                                      </p:cBhvr>
                                      <p:tavLst>
                                        <p:tav tm="0">
                                          <p:val>
                                            <p:strVal val="ppt_w"/>
                                          </p:val>
                                        </p:tav>
                                        <p:tav tm="100000">
                                          <p:val>
                                            <p:strVal val="ppt_w*0.05"/>
                                          </p:val>
                                        </p:tav>
                                      </p:tavLst>
                                    </p:anim>
                                    <p:anim calcmode="lin" valueType="num">
                                      <p:cBhvr>
                                        <p:cTn id="28" dur="2000"/>
                                        <p:tgtEl>
                                          <p:spTgt spid="9"/>
                                        </p:tgtEl>
                                        <p:attrNameLst>
                                          <p:attrName>ppt_h</p:attrName>
                                        </p:attrNameLst>
                                      </p:cBhvr>
                                      <p:tavLst>
                                        <p:tav tm="0">
                                          <p:val>
                                            <p:strVal val="ppt_h"/>
                                          </p:val>
                                        </p:tav>
                                        <p:tav tm="100000">
                                          <p:val>
                                            <p:strVal val="ppt_h"/>
                                          </p:val>
                                        </p:tav>
                                      </p:tavLst>
                                    </p:anim>
                                    <p:anim calcmode="lin" valueType="num">
                                      <p:cBhvr>
                                        <p:cTn id="29" dur="2000"/>
                                        <p:tgtEl>
                                          <p:spTgt spid="9"/>
                                        </p:tgtEl>
                                        <p:attrNameLst>
                                          <p:attrName>ppt_x</p:attrName>
                                        </p:attrNameLst>
                                      </p:cBhvr>
                                      <p:tavLst>
                                        <p:tav tm="0">
                                          <p:val>
                                            <p:strVal val="ppt_x"/>
                                          </p:val>
                                        </p:tav>
                                        <p:tav tm="100000">
                                          <p:val>
                                            <p:strVal val="ppt_x-.2"/>
                                          </p:val>
                                        </p:tav>
                                      </p:tavLst>
                                    </p:anim>
                                    <p:anim calcmode="lin" valueType="num">
                                      <p:cBhvr>
                                        <p:cTn id="30" dur="2000"/>
                                        <p:tgtEl>
                                          <p:spTgt spid="9"/>
                                        </p:tgtEl>
                                        <p:attrNameLst>
                                          <p:attrName>ppt_y</p:attrName>
                                        </p:attrNameLst>
                                      </p:cBhvr>
                                      <p:tavLst>
                                        <p:tav tm="0">
                                          <p:val>
                                            <p:strVal val="ppt_y"/>
                                          </p:val>
                                        </p:tav>
                                        <p:tav tm="100000">
                                          <p:val>
                                            <p:strVal val="ppt_y"/>
                                          </p:val>
                                        </p:tav>
                                      </p:tavLst>
                                    </p:anim>
                                    <p:animEffect transition="out" filter="fade">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par>
                                <p:cTn id="33" presetID="1" presetClass="entr" presetSubtype="0" fill="hold" nodeType="withEffect">
                                  <p:stCondLst>
                                    <p:cond delay="2000"/>
                                  </p:stCondLst>
                                  <p:childTnLst>
                                    <p:set>
                                      <p:cBhvr>
                                        <p:cTn id="34" dur="1" fill="hold">
                                          <p:stCondLst>
                                            <p:cond delay="0"/>
                                          </p:stCondLst>
                                        </p:cTn>
                                        <p:tgtEl>
                                          <p:spTgt spid="10243">
                                            <p:txEl>
                                              <p:pRg st="1" end="1"/>
                                            </p:txEl>
                                          </p:spTgt>
                                        </p:tgtEl>
                                        <p:attrNameLst>
                                          <p:attrName>style.visibility</p:attrName>
                                        </p:attrNameLst>
                                      </p:cBhvr>
                                      <p:to>
                                        <p:strVal val="visible"/>
                                      </p:to>
                                    </p:set>
                                  </p:childTnLst>
                                </p:cTn>
                              </p:par>
                              <p:par>
                                <p:cTn id="35" presetID="64" presetClass="path" presetSubtype="0" accel="50000" decel="50000" fill="hold" nodeType="withEffect">
                                  <p:stCondLst>
                                    <p:cond delay="2000"/>
                                  </p:stCondLst>
                                  <p:childTnLst>
                                    <p:animMotion origin="layout" path="M -0.01527 0.11308 L -0.01458 -0.25324 " pathEditMode="relative" rAng="0" ptsTypes="AA">
                                      <p:cBhvr>
                                        <p:cTn id="36" dur="2000" fill="hold"/>
                                        <p:tgtEl>
                                          <p:spTgt spid="10243">
                                            <p:txEl>
                                              <p:pRg st="1" end="1"/>
                                            </p:txEl>
                                          </p:spTgt>
                                        </p:tgtEl>
                                        <p:attrNameLst>
                                          <p:attrName>ppt_x</p:attrName>
                                          <p:attrName>ppt_y</p:attrName>
                                        </p:attrNameLst>
                                      </p:cBhvr>
                                      <p:rCtr x="35" y="-18316"/>
                                    </p:animMotion>
                                  </p:childTnLst>
                                </p:cTn>
                              </p:par>
                              <p:par>
                                <p:cTn id="37" presetID="22" presetClass="entr" presetSubtype="4" fill="hold" nodeType="withEffect">
                                  <p:stCondLst>
                                    <p:cond delay="2000"/>
                                  </p:stCondLst>
                                  <p:childTnLst>
                                    <p:set>
                                      <p:cBhvr>
                                        <p:cTn id="38" dur="1" fill="hold">
                                          <p:stCondLst>
                                            <p:cond delay="0"/>
                                          </p:stCondLst>
                                        </p:cTn>
                                        <p:tgtEl>
                                          <p:spTgt spid="10246"/>
                                        </p:tgtEl>
                                        <p:attrNameLst>
                                          <p:attrName>style.visibility</p:attrName>
                                        </p:attrNameLst>
                                      </p:cBhvr>
                                      <p:to>
                                        <p:strVal val="visible"/>
                                      </p:to>
                                    </p:set>
                                    <p:animEffect transition="in" filter="wipe(down)">
                                      <p:cBhvr>
                                        <p:cTn id="39" dur="3000"/>
                                        <p:tgtEl>
                                          <p:spTgt spid="10246"/>
                                        </p:tgtEl>
                                      </p:cBhvr>
                                    </p:animEffect>
                                  </p:childTnLst>
                                </p:cTn>
                              </p:par>
                              <p:par>
                                <p:cTn id="40" presetID="22" presetClass="entr" presetSubtype="4" fill="hold" grpId="0" nodeType="withEffect">
                                  <p:stCondLst>
                                    <p:cond delay="200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3000"/>
                                        <p:tgtEl>
                                          <p:spTgt spid="10"/>
                                        </p:tgtEl>
                                      </p:cBhvr>
                                    </p:animEffect>
                                  </p:childTnLst>
                                </p:cTn>
                              </p:par>
                              <p:par>
                                <p:cTn id="43" presetID="22" presetClass="entr" presetSubtype="4" fill="hold" nodeType="withEffect">
                                  <p:stCondLst>
                                    <p:cond delay="2000"/>
                                  </p:stCondLst>
                                  <p:childTnLst>
                                    <p:set>
                                      <p:cBhvr>
                                        <p:cTn id="44" dur="1" fill="hold">
                                          <p:stCondLst>
                                            <p:cond delay="0"/>
                                          </p:stCondLst>
                                        </p:cTn>
                                        <p:tgtEl>
                                          <p:spTgt spid="10244"/>
                                        </p:tgtEl>
                                        <p:attrNameLst>
                                          <p:attrName>style.visibility</p:attrName>
                                        </p:attrNameLst>
                                      </p:cBhvr>
                                      <p:to>
                                        <p:strVal val="visible"/>
                                      </p:to>
                                    </p:set>
                                    <p:animEffect transition="in" filter="wipe(down)">
                                      <p:cBhvr>
                                        <p:cTn id="45" dur="3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8124" y="252529"/>
            <a:ext cx="7920880" cy="1446550"/>
          </a:xfrm>
          <a:prstGeom prst="rect">
            <a:avLst/>
          </a:prstGeom>
        </p:spPr>
        <p:txBody>
          <a:bodyPr wrap="square">
            <a:spAutoFit/>
          </a:bodyPr>
          <a:lstStyle/>
          <a:p>
            <a:pPr algn="ctr"/>
            <a:r>
              <a:rPr lang="ru-RU" sz="4400" b="1" dirty="0">
                <a:solidFill>
                  <a:srgbClr val="7030A0"/>
                </a:solidFill>
                <a:effectLst>
                  <a:outerShdw blurRad="38100" dist="38100" dir="2700000" algn="tl">
                    <a:srgbClr val="000000">
                      <a:alpha val="43137"/>
                    </a:srgbClr>
                  </a:outerShdw>
                </a:effectLst>
                <a:latin typeface="Adventure" panose="020B0604020202020204" charset="0"/>
              </a:rPr>
              <a:t>Свежие формы архитектуры </a:t>
            </a:r>
            <a:endParaRPr lang="ru-RU" sz="4400" b="1" dirty="0" smtClean="0">
              <a:solidFill>
                <a:srgbClr val="7030A0"/>
              </a:solidFill>
              <a:effectLst>
                <a:outerShdw blurRad="38100" dist="38100" dir="2700000" algn="tl">
                  <a:srgbClr val="000000">
                    <a:alpha val="43137"/>
                  </a:srgbClr>
                </a:outerShdw>
              </a:effectLst>
              <a:latin typeface="Adventure" panose="020B0604020202020204" charset="0"/>
            </a:endParaRPr>
          </a:p>
          <a:p>
            <a:pPr algn="ctr"/>
            <a:r>
              <a:rPr lang="ru-RU" sz="4400" b="1" dirty="0" smtClean="0">
                <a:solidFill>
                  <a:srgbClr val="7030A0"/>
                </a:solidFill>
                <a:effectLst>
                  <a:outerShdw blurRad="38100" dist="38100" dir="2700000" algn="tl">
                    <a:srgbClr val="000000">
                      <a:alpha val="43137"/>
                    </a:srgbClr>
                  </a:outerShdw>
                </a:effectLst>
                <a:latin typeface="Adventure" panose="020B0604020202020204" charset="0"/>
              </a:rPr>
              <a:t>и </a:t>
            </a:r>
            <a:r>
              <a:rPr lang="ru-RU" sz="4400" b="1" dirty="0">
                <a:solidFill>
                  <a:srgbClr val="7030A0"/>
                </a:solidFill>
                <a:effectLst>
                  <a:outerShdw blurRad="38100" dist="38100" dir="2700000" algn="tl">
                    <a:srgbClr val="000000">
                      <a:alpha val="43137"/>
                    </a:srgbClr>
                  </a:outerShdw>
                </a:effectLst>
                <a:latin typeface="Adventure" panose="020B0604020202020204" charset="0"/>
              </a:rPr>
              <a:t>галерея мастеров</a:t>
            </a:r>
          </a:p>
        </p:txBody>
      </p:sp>
      <p:sp>
        <p:nvSpPr>
          <p:cNvPr id="3" name="Прямоугольник 2"/>
          <p:cNvSpPr/>
          <p:nvPr/>
        </p:nvSpPr>
        <p:spPr>
          <a:xfrm>
            <a:off x="323528" y="1709735"/>
            <a:ext cx="8712968" cy="1631216"/>
          </a:xfrm>
          <a:prstGeom prst="rect">
            <a:avLst/>
          </a:prstGeom>
        </p:spPr>
        <p:txBody>
          <a:bodyPr wrap="square">
            <a:spAutoFit/>
          </a:bodyPr>
          <a:lstStyle/>
          <a:p>
            <a:pPr indent="355600" algn="just"/>
            <a:r>
              <a:rPr lang="ru-RU" sz="2000" dirty="0">
                <a:latin typeface="Times New Roman" panose="02020603050405020304" pitchFamily="18" charset="0"/>
                <a:cs typeface="Times New Roman" panose="02020603050405020304" pitchFamily="18" charset="0"/>
              </a:rPr>
              <a:t>В 1589 году после длительной борьбы за власть на французский трон садится Генрих IV и сразу приступает к задуманному им «Большому проекту». Он убирает остатки средневековых сооружений ради расширения внутреннего патио и соединяет с помощью Большой галереи в 210 метров Лувр и Тюильри.</a:t>
            </a:r>
          </a:p>
        </p:txBody>
      </p:sp>
      <p:sp>
        <p:nvSpPr>
          <p:cNvPr id="4" name="Прямоугольник 3"/>
          <p:cNvSpPr/>
          <p:nvPr/>
        </p:nvSpPr>
        <p:spPr>
          <a:xfrm>
            <a:off x="310028" y="3340951"/>
            <a:ext cx="8726468" cy="1631216"/>
          </a:xfrm>
          <a:prstGeom prst="rect">
            <a:avLst/>
          </a:prstGeom>
        </p:spPr>
        <p:txBody>
          <a:bodyPr wrap="square">
            <a:spAutoFit/>
          </a:bodyPr>
          <a:lstStyle/>
          <a:p>
            <a:pPr indent="355600" algn="just"/>
            <a:r>
              <a:rPr lang="ru-RU" sz="2000" dirty="0">
                <a:latin typeface="Times New Roman" panose="02020603050405020304" pitchFamily="18" charset="0"/>
                <a:cs typeface="Times New Roman" panose="02020603050405020304" pitchFamily="18" charset="0"/>
              </a:rPr>
              <a:t>В королевском указе значилось, что ее территория должна быть обустроена так, чтобы соответствовать потребностям великих кудесников в области живописи, ваяния, ювелирного и часового дела, создания холодного оружия, парфюмерии, коврового и восточного искусства, производства физических инструментов и труб для фонтанов.</a:t>
            </a:r>
          </a:p>
        </p:txBody>
      </p:sp>
      <p:sp>
        <p:nvSpPr>
          <p:cNvPr id="5" name="Прямоугольник 4"/>
          <p:cNvSpPr/>
          <p:nvPr/>
        </p:nvSpPr>
        <p:spPr>
          <a:xfrm>
            <a:off x="310028" y="4986587"/>
            <a:ext cx="8599287" cy="1015663"/>
          </a:xfrm>
          <a:prstGeom prst="rect">
            <a:avLst/>
          </a:prstGeom>
        </p:spPr>
        <p:txBody>
          <a:bodyPr wrap="square">
            <a:spAutoFit/>
          </a:bodyPr>
          <a:lstStyle/>
          <a:p>
            <a:pPr indent="355600" algn="just"/>
            <a:r>
              <a:rPr lang="ru-RU" sz="2000" dirty="0">
                <a:latin typeface="Times New Roman" panose="02020603050405020304" pitchFamily="18" charset="0"/>
                <a:cs typeface="Times New Roman" panose="02020603050405020304" pitchFamily="18" charset="0"/>
              </a:rPr>
              <a:t>С приходом нового хозяина всегда грядут большие перемены. </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Людовик XIV</a:t>
            </a:r>
            <a:r>
              <a:rPr lang="ru-RU" sz="2000" dirty="0">
                <a:latin typeface="Times New Roman" panose="02020603050405020304" pitchFamily="18" charset="0"/>
                <a:cs typeface="Times New Roman" panose="02020603050405020304" pitchFamily="18" charset="0"/>
              </a:rPr>
              <a:t> не стал исключением, и с энтузиазмом взялся за благоустройство наследия с учетом индивидуального вкуса.</a:t>
            </a:r>
          </a:p>
        </p:txBody>
      </p:sp>
    </p:spTree>
    <p:extLst>
      <p:ext uri="{BB962C8B-B14F-4D97-AF65-F5344CB8AC3E}">
        <p14:creationId xmlns:p14="http://schemas.microsoft.com/office/powerpoint/2010/main" val="293815828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568952" cy="5226046"/>
          </a:xfrm>
          <a:prstGeom prst="rect">
            <a:avLst/>
          </a:prstGeom>
        </p:spPr>
        <p:txBody>
          <a:bodyPr wrap="square">
            <a:spAutoFit/>
          </a:bodyPr>
          <a:lstStyle/>
          <a:p>
            <a:pPr marL="0" indent="534988" algn="just" eaLnBrk="1" fontAlgn="auto" hangingPunct="1">
              <a:lnSpc>
                <a:spcPct val="120000"/>
              </a:lnSpc>
              <a:spcAft>
                <a:spcPts val="0"/>
              </a:spcAft>
              <a:buFont typeface="Arial" pitchFamily="34" charset="0"/>
              <a:buNone/>
              <a:defRPr/>
            </a:pPr>
            <a:r>
              <a:rPr lang="ru-RU" sz="2000" b="1" dirty="0">
                <a:effectLst>
                  <a:outerShdw blurRad="38100" dist="38100" dir="2700000" algn="tl">
                    <a:srgbClr val="000000">
                      <a:alpha val="43137"/>
                    </a:srgbClr>
                  </a:outerShdw>
                </a:effectLst>
                <a:latin typeface="Times New Roman" pitchFamily="18" charset="0"/>
                <a:cs typeface="Times New Roman" pitchFamily="18" charset="0"/>
              </a:rPr>
              <a:t>Во второй половине 17 в.</a:t>
            </a:r>
            <a:r>
              <a:rPr lang="ru-RU" sz="2000" dirty="0">
                <a:latin typeface="Times New Roman" pitchFamily="18" charset="0"/>
                <a:cs typeface="Times New Roman" pitchFamily="18" charset="0"/>
              </a:rPr>
              <a:t> в Лувре были предприняты широкомасштабные работы с целью приблизить облик дворца к архитектуре эпохи барокко. В Париж из Рима был для этого приглашен один из главных создателей этого стиля </a:t>
            </a:r>
            <a:r>
              <a:rPr lang="ru-RU" sz="2000" dirty="0" err="1">
                <a:latin typeface="Times New Roman" pitchFamily="18" charset="0"/>
                <a:cs typeface="Times New Roman" pitchFamily="18" charset="0"/>
              </a:rPr>
              <a:t>Л.Бернини</a:t>
            </a:r>
            <a:r>
              <a:rPr lang="ru-RU" sz="2000" dirty="0">
                <a:latin typeface="Times New Roman" pitchFamily="18" charset="0"/>
                <a:cs typeface="Times New Roman" pitchFamily="18" charset="0"/>
              </a:rPr>
              <a:t>. Однако проект, предложенный им, сочли слишком помпезным. Работа была поручена французским архитекторам. </a:t>
            </a:r>
            <a:endParaRPr lang="ru-RU" sz="2000" dirty="0" smtClean="0">
              <a:latin typeface="Times New Roman" pitchFamily="18" charset="0"/>
              <a:cs typeface="Times New Roman" pitchFamily="18" charset="0"/>
            </a:endParaRPr>
          </a:p>
          <a:p>
            <a:pPr marL="0" indent="534988" algn="just" eaLnBrk="1" fontAlgn="auto" hangingPunct="1">
              <a:lnSpc>
                <a:spcPct val="120000"/>
              </a:lnSpc>
              <a:spcAft>
                <a:spcPts val="0"/>
              </a:spcAft>
              <a:buFont typeface="Arial" pitchFamily="34" charset="0"/>
              <a:buNone/>
              <a:defRPr/>
            </a:pPr>
            <a:r>
              <a:rPr lang="ru-RU" sz="2000" dirty="0" err="1" smtClean="0">
                <a:latin typeface="Times New Roman" pitchFamily="18" charset="0"/>
                <a:cs typeface="Times New Roman" pitchFamily="18" charset="0"/>
              </a:rPr>
              <a:t>К.Перро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построил знаменитую восточную колоннаду в стиле классицизм. </a:t>
            </a:r>
            <a:endParaRPr lang="ru-RU" sz="2000" dirty="0" smtClean="0">
              <a:latin typeface="Times New Roman" pitchFamily="18" charset="0"/>
              <a:cs typeface="Times New Roman" pitchFamily="18" charset="0"/>
            </a:endParaRPr>
          </a:p>
          <a:p>
            <a:pPr marL="0" indent="534988" algn="just" eaLnBrk="1" fontAlgn="auto" hangingPunct="1">
              <a:lnSpc>
                <a:spcPct val="120000"/>
              </a:lnSpc>
              <a:spcAft>
                <a:spcPts val="0"/>
              </a:spcAft>
              <a:buFont typeface="Arial" pitchFamily="34" charset="0"/>
              <a:buNone/>
              <a:defRPr/>
            </a:pPr>
            <a:r>
              <a:rPr lang="ru-RU" sz="2000" dirty="0" err="1" smtClean="0">
                <a:latin typeface="Times New Roman" pitchFamily="18" charset="0"/>
                <a:cs typeface="Times New Roman" pitchFamily="18" charset="0"/>
              </a:rPr>
              <a:t>П.Леско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(1612–1670) создал ряд интерьеров, в </a:t>
            </a:r>
            <a:r>
              <a:rPr lang="ru-RU" sz="2000" dirty="0" smtClean="0">
                <a:latin typeface="Times New Roman" pitchFamily="18" charset="0"/>
                <a:cs typeface="Times New Roman" pitchFamily="18" charset="0"/>
              </a:rPr>
              <a:t>том числе и </a:t>
            </a:r>
            <a:r>
              <a:rPr lang="ru-RU" sz="2000" dirty="0">
                <a:latin typeface="Times New Roman" pitchFamily="18" charset="0"/>
                <a:cs typeface="Times New Roman" pitchFamily="18" charset="0"/>
              </a:rPr>
              <a:t>зал Августа, предназначенный для размещения королевских коллекций античных статуй, оружия, медалей. </a:t>
            </a:r>
            <a:endParaRPr lang="ru-RU" sz="2000" dirty="0" smtClean="0">
              <a:latin typeface="Times New Roman" pitchFamily="18" charset="0"/>
              <a:cs typeface="Times New Roman" pitchFamily="18" charset="0"/>
            </a:endParaRPr>
          </a:p>
          <a:p>
            <a:pPr marL="0" indent="534988" algn="just" eaLnBrk="1" fontAlgn="auto" hangingPunct="1">
              <a:lnSpc>
                <a:spcPct val="120000"/>
              </a:lnSpc>
              <a:spcAft>
                <a:spcPts val="0"/>
              </a:spcAft>
              <a:buFont typeface="Arial" pitchFamily="34" charset="0"/>
              <a:buNone/>
              <a:defRPr/>
            </a:pPr>
            <a:r>
              <a:rPr lang="ru-RU" sz="2000" dirty="0" smtClean="0">
                <a:latin typeface="Times New Roman" pitchFamily="18" charset="0"/>
                <a:cs typeface="Times New Roman" pitchFamily="18" charset="0"/>
              </a:rPr>
              <a:t>После </a:t>
            </a:r>
            <a:r>
              <a:rPr lang="ru-RU" sz="2000" dirty="0">
                <a:latin typeface="Times New Roman" pitchFamily="18" charset="0"/>
                <a:cs typeface="Times New Roman" pitchFamily="18" charset="0"/>
              </a:rPr>
              <a:t>пожара в 1661 Леско заново воссоздал галерею Аполлона, отделку и роспись которой осуществил Ш. </a:t>
            </a:r>
            <a:r>
              <a:rPr lang="ru-RU" sz="2000" dirty="0" err="1">
                <a:latin typeface="Times New Roman" pitchFamily="18" charset="0"/>
                <a:cs typeface="Times New Roman" pitchFamily="18" charset="0"/>
              </a:rPr>
              <a:t>Лебрен</a:t>
            </a:r>
            <a:r>
              <a:rPr lang="ru-RU" sz="2000" dirty="0">
                <a:latin typeface="Times New Roman" pitchFamily="18" charset="0"/>
                <a:cs typeface="Times New Roman" pitchFamily="18" charset="0"/>
              </a:rPr>
              <a:t>. По его рисункам были исполнены живописные панно для плафонов, облицовка стен, рельефы, даже замки и ручки – </a:t>
            </a:r>
            <a:r>
              <a:rPr lang="ru-RU" dirty="0">
                <a:latin typeface="Times New Roman" pitchFamily="18" charset="0"/>
                <a:cs typeface="Times New Roman" pitchFamily="18" charset="0"/>
              </a:rPr>
              <a:t>все, вплоть до малейших деталей</a:t>
            </a:r>
            <a:r>
              <a:rPr lang="ru-RU"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3" name="Содержимое 2"/>
          <p:cNvSpPr>
            <a:spLocks noGrp="1"/>
          </p:cNvSpPr>
          <p:nvPr>
            <p:ph idx="1"/>
          </p:nvPr>
        </p:nvSpPr>
        <p:spPr>
          <a:xfrm>
            <a:off x="323528" y="0"/>
            <a:ext cx="8391847" cy="1196752"/>
          </a:xfrm>
        </p:spPr>
        <p:txBody>
          <a:bodyPr rtlCol="0">
            <a:normAutofit fontScale="62500" lnSpcReduction="20000"/>
          </a:bodyPr>
          <a:lstStyle/>
          <a:p>
            <a:pPr algn="just" eaLnBrk="1" fontAlgn="auto" hangingPunct="1">
              <a:spcAft>
                <a:spcPts val="0"/>
              </a:spcAft>
              <a:buFont typeface="Arial" pitchFamily="34" charset="0"/>
              <a:buNone/>
              <a:defRPr/>
            </a:pPr>
            <a:r>
              <a:rPr lang="ru-RU" sz="2000" dirty="0" smtClean="0">
                <a:latin typeface="Times New Roman" pitchFamily="18" charset="0"/>
                <a:cs typeface="Times New Roman" pitchFamily="18" charset="0"/>
              </a:rPr>
              <a:t>    </a:t>
            </a:r>
          </a:p>
          <a:p>
            <a:pPr algn="just" eaLnBrk="1" fontAlgn="auto" hangingPunct="1">
              <a:spcAft>
                <a:spcPts val="0"/>
              </a:spcAft>
              <a:buFont typeface="Arial" pitchFamily="34" charset="0"/>
              <a:buNone/>
              <a:defRPr/>
            </a:pPr>
            <a:endParaRPr lang="ru-RU" sz="22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ru-RU" sz="22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ru-RU" sz="2400" dirty="0" smtClean="0">
              <a:latin typeface="Times New Roman" pitchFamily="18" charset="0"/>
              <a:cs typeface="Times New Roman" pitchFamily="18" charset="0"/>
            </a:endParaRPr>
          </a:p>
          <a:p>
            <a:pPr marL="0" indent="534988" algn="just" eaLnBrk="1" fontAlgn="auto" hangingPunct="1">
              <a:lnSpc>
                <a:spcPct val="120000"/>
              </a:lnSpc>
              <a:spcAft>
                <a:spcPts val="0"/>
              </a:spcAft>
              <a:buFont typeface="Arial" pitchFamily="34" charset="0"/>
              <a:buNone/>
              <a:defRPr/>
            </a:pPr>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p>
          <a:p>
            <a:pPr eaLnBrk="1" fontAlgn="auto" hangingPunct="1">
              <a:spcAft>
                <a:spcPts val="0"/>
              </a:spcAft>
              <a:buFont typeface="Arial" pitchFamily="34" charset="0"/>
              <a:buNone/>
              <a:defRPr/>
            </a:pPr>
            <a:endParaRPr lang="ru-RU" sz="2000" dirty="0" smtClean="0">
              <a:latin typeface="Times New Roman" pitchFamily="18" charset="0"/>
              <a:cs typeface="Times New Roman" pitchFamily="18" charset="0"/>
            </a:endParaRPr>
          </a:p>
        </p:txBody>
      </p:sp>
      <p:pic>
        <p:nvPicPr>
          <p:cNvPr id="11268" name="Picture 4" descr="C:\Documents and Settings\Admin\Мои документы\Мои рисунки\люди\деятели\Шарль Лебрён.jpg"/>
          <p:cNvPicPr>
            <a:picLocks noChangeAspect="1" noChangeArrowheads="1"/>
          </p:cNvPicPr>
          <p:nvPr/>
        </p:nvPicPr>
        <p:blipFill>
          <a:blip r:embed="rId2" cstate="print"/>
          <a:srcRect/>
          <a:stretch>
            <a:fillRect/>
          </a:stretch>
        </p:blipFill>
        <p:spPr bwMode="auto">
          <a:xfrm rot="21144716">
            <a:off x="94029" y="394975"/>
            <a:ext cx="3490028" cy="4957391"/>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11269" name="Picture 6" descr="C:\Documents and Settings\Admin\Мои документы\Мои рисунки\люди\деятели\Джованни Лоренцо Бернини.jpg"/>
          <p:cNvPicPr>
            <a:picLocks noChangeAspect="1" noChangeArrowheads="1"/>
          </p:cNvPicPr>
          <p:nvPr/>
        </p:nvPicPr>
        <p:blipFill>
          <a:blip r:embed="rId3" cstate="print"/>
          <a:srcRect/>
          <a:stretch>
            <a:fillRect/>
          </a:stretch>
        </p:blipFill>
        <p:spPr bwMode="auto">
          <a:xfrm rot="577618">
            <a:off x="5279998" y="367826"/>
            <a:ext cx="3469372" cy="5011690"/>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9" name="Блок-схема: альтернативный процесс 8"/>
          <p:cNvSpPr/>
          <p:nvPr/>
        </p:nvSpPr>
        <p:spPr>
          <a:xfrm rot="20896990">
            <a:off x="1650599" y="5592534"/>
            <a:ext cx="2214562" cy="531812"/>
          </a:xfrm>
          <a:prstGeom prst="flowChartAlternateProcess">
            <a:avLst/>
          </a:prstGeom>
          <a:solidFill>
            <a:srgbClr val="FFCC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_PresentumNr" pitchFamily="82" charset="-52"/>
              </a:rPr>
              <a:t>Шарль  Лебрен</a:t>
            </a:r>
          </a:p>
        </p:txBody>
      </p:sp>
      <p:sp>
        <p:nvSpPr>
          <p:cNvPr id="10" name="Блок-схема: альтернативный процесс 9"/>
          <p:cNvSpPr/>
          <p:nvPr/>
        </p:nvSpPr>
        <p:spPr>
          <a:xfrm rot="737089">
            <a:off x="4647917" y="5576389"/>
            <a:ext cx="2890903" cy="530225"/>
          </a:xfrm>
          <a:prstGeom prst="flowChartAlternateProcess">
            <a:avLst/>
          </a:prstGeom>
          <a:solidFill>
            <a:srgbClr val="FFCC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_PresentumNr" pitchFamily="82" charset="-52"/>
              </a:rPr>
              <a:t>Джованни Бернин</a:t>
            </a:r>
            <a:r>
              <a:rPr lang="ru-RU" dirty="0">
                <a:solidFill>
                  <a:schemeClr val="tx1"/>
                </a:solidFill>
                <a:latin typeface="a_PresentumNr" pitchFamily="82" charset="-52"/>
              </a:rPr>
              <a:t>и</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3000"/>
                                        <p:tgtEl>
                                          <p:spTgt spid="112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20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20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wipe(down)">
                                      <p:cBhvr>
                                        <p:cTn id="16" dur="3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5" descr="C:\Documents and Settings\Admin\Мои документы\Мои рисунки\люди\деятели\Наполеон I.jpg"/>
          <p:cNvPicPr>
            <a:picLocks noChangeAspect="1" noChangeArrowheads="1"/>
          </p:cNvPicPr>
          <p:nvPr/>
        </p:nvPicPr>
        <p:blipFill>
          <a:blip r:embed="rId2" cstate="print"/>
          <a:srcRect/>
          <a:stretch>
            <a:fillRect/>
          </a:stretch>
        </p:blipFill>
        <p:spPr bwMode="auto">
          <a:xfrm rot="20886823">
            <a:off x="192411" y="2174126"/>
            <a:ext cx="2906859" cy="3923904"/>
          </a:xfrm>
          <a:prstGeom prst="ellipse">
            <a:avLst/>
          </a:prstGeom>
          <a:ln>
            <a:noFill/>
          </a:ln>
          <a:effectLst>
            <a:softEdge rad="112500"/>
          </a:effectLst>
        </p:spPr>
      </p:pic>
      <p:sp>
        <p:nvSpPr>
          <p:cNvPr id="12292" name="Содержимое 2"/>
          <p:cNvSpPr>
            <a:spLocks noGrp="1"/>
          </p:cNvSpPr>
          <p:nvPr>
            <p:ph idx="1"/>
          </p:nvPr>
        </p:nvSpPr>
        <p:spPr>
          <a:xfrm>
            <a:off x="251520" y="-243408"/>
            <a:ext cx="8715375" cy="2013199"/>
          </a:xfrm>
        </p:spPr>
        <p:txBody>
          <a:bodyPr/>
          <a:lstStyle/>
          <a:p>
            <a:pPr eaLnBrk="1" hangingPunct="1">
              <a:buFontTx/>
              <a:buNone/>
            </a:pPr>
            <a:r>
              <a:rPr lang="ru-RU" sz="2000" dirty="0" smtClean="0">
                <a:latin typeface="Times New Roman" pitchFamily="18" charset="0"/>
                <a:cs typeface="Times New Roman" pitchFamily="18" charset="0"/>
              </a:rPr>
              <a:t>     </a:t>
            </a:r>
          </a:p>
          <a:p>
            <a:pPr marL="0" indent="450850" algn="just" eaLnBrk="1" hangingPunct="1">
              <a:lnSpc>
                <a:spcPct val="150000"/>
              </a:lnSpc>
              <a:buFontTx/>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 1674 года </a:t>
            </a:r>
            <a:r>
              <a:rPr lang="ru-RU" sz="2000" dirty="0" smtClean="0">
                <a:latin typeface="Times New Roman" pitchFamily="18" charset="0"/>
                <a:cs typeface="Times New Roman" pitchFamily="18" charset="0"/>
              </a:rPr>
              <a:t>Людовик XIV принял решение сделать своей резиденцией Версаль. Работы в Лувре были приостановлены, многие помещения так и остались недостроенными в течение длительного времени.</a:t>
            </a:r>
          </a:p>
          <a:p>
            <a:pPr algn="just" eaLnBrk="1" hangingPunct="1">
              <a:lnSpc>
                <a:spcPct val="150000"/>
              </a:lnSpc>
              <a:buFontTx/>
              <a:buNone/>
            </a:pPr>
            <a:endParaRPr lang="ru-RU" sz="2000" dirty="0" smtClean="0">
              <a:latin typeface="Times New Roman" pitchFamily="18" charset="0"/>
              <a:cs typeface="Times New Roman" pitchFamily="18" charset="0"/>
            </a:endParaRPr>
          </a:p>
          <a:p>
            <a:pPr algn="just" eaLnBrk="1" hangingPunct="1">
              <a:lnSpc>
                <a:spcPct val="150000"/>
              </a:lnSpc>
              <a:buFontTx/>
              <a:buNone/>
            </a:pPr>
            <a:r>
              <a:rPr lang="ru-RU" sz="2000" dirty="0" smtClean="0">
                <a:latin typeface="Times New Roman" pitchFamily="18" charset="0"/>
                <a:cs typeface="Times New Roman" pitchFamily="18" charset="0"/>
              </a:rPr>
              <a:t>     После бурных лет Революции, работы по строительству Лувра были возобновлены Наполеоном Бонапартом. И приобрели грандиозный размах. Крупнейшие архитекторы этой эпохи </a:t>
            </a:r>
            <a:r>
              <a:rPr lang="ru-RU" sz="2000" dirty="0" err="1" smtClean="0">
                <a:latin typeface="Times New Roman" pitchFamily="18" charset="0"/>
                <a:cs typeface="Times New Roman" pitchFamily="18" charset="0"/>
              </a:rPr>
              <a:t>Ш.Персье</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П.Фонтен</a:t>
            </a:r>
            <a:r>
              <a:rPr lang="ru-RU" sz="2000" dirty="0" smtClean="0">
                <a:latin typeface="Times New Roman" pitchFamily="18" charset="0"/>
                <a:cs typeface="Times New Roman" pitchFamily="18" charset="0"/>
              </a:rPr>
              <a:t> значительно расширили площадь Лувра за счет новых пристроек. В это время была возведена еще одна галерея, параллельная Большой галерее.</a:t>
            </a:r>
          </a:p>
          <a:p>
            <a:pPr algn="just" eaLnBrk="1" hangingPunct="1">
              <a:lnSpc>
                <a:spcPct val="150000"/>
              </a:lnSpc>
              <a:buFontTx/>
              <a:buNone/>
            </a:pPr>
            <a:r>
              <a:rPr lang="ru-RU" sz="2000" dirty="0" smtClean="0">
                <a:latin typeface="Times New Roman" pitchFamily="18" charset="0"/>
                <a:cs typeface="Times New Roman" pitchFamily="18" charset="0"/>
              </a:rPr>
              <a:t>      И только в 1871 году замок приобрел современный вид. </a:t>
            </a:r>
          </a:p>
        </p:txBody>
      </p:sp>
      <p:pic>
        <p:nvPicPr>
          <p:cNvPr id="12295" name="Picture 4" descr="C:\Documents and Settings\Admin\Мои документы\Мои рисунки\люди\деятели\Людовик XIV.jpg"/>
          <p:cNvPicPr>
            <a:picLocks noChangeAspect="1" noChangeArrowheads="1"/>
          </p:cNvPicPr>
          <p:nvPr/>
        </p:nvPicPr>
        <p:blipFill>
          <a:blip r:embed="rId3" cstate="print"/>
          <a:srcRect/>
          <a:stretch>
            <a:fillRect/>
          </a:stretch>
        </p:blipFill>
        <p:spPr bwMode="auto">
          <a:xfrm rot="811469">
            <a:off x="5620520" y="1374302"/>
            <a:ext cx="3032125" cy="4493529"/>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11" name="Блок-схема: альтернативный процесс 10"/>
          <p:cNvSpPr/>
          <p:nvPr/>
        </p:nvSpPr>
        <p:spPr>
          <a:xfrm rot="20972164">
            <a:off x="882649" y="5873533"/>
            <a:ext cx="3136900" cy="573087"/>
          </a:xfrm>
          <a:prstGeom prst="flowChartAlternateProcess">
            <a:avLst/>
          </a:prstGeom>
          <a:solidFill>
            <a:srgbClr val="FFCC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_PresentumNr" pitchFamily="82" charset="-52"/>
              </a:rPr>
              <a:t>Наполеон Бонапарт</a:t>
            </a:r>
          </a:p>
        </p:txBody>
      </p:sp>
      <p:sp>
        <p:nvSpPr>
          <p:cNvPr id="12" name="Блок-схема: альтернативный процесс 11"/>
          <p:cNvSpPr/>
          <p:nvPr/>
        </p:nvSpPr>
        <p:spPr>
          <a:xfrm rot="937429">
            <a:off x="5380038" y="5967413"/>
            <a:ext cx="1928812" cy="428625"/>
          </a:xfrm>
          <a:prstGeom prst="flowChartAlternateProcess">
            <a:avLst/>
          </a:prstGeom>
          <a:solidFill>
            <a:srgbClr val="FFCC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_PresentumNr" pitchFamily="82" charset="-52"/>
              </a:rPr>
              <a:t>Людовик </a:t>
            </a:r>
            <a:r>
              <a:rPr lang="en-US" b="1" dirty="0">
                <a:solidFill>
                  <a:schemeClr val="tx1"/>
                </a:solidFill>
                <a:latin typeface="Times New Roman" pitchFamily="18" charset="0"/>
                <a:cs typeface="Times New Roman" pitchFamily="18" charset="0"/>
              </a:rPr>
              <a:t>XIV</a:t>
            </a:r>
            <a:endParaRPr lang="ru-RU" b="1" dirty="0">
              <a:solidFill>
                <a:schemeClr val="tx1"/>
              </a:solidFill>
              <a:latin typeface="Times New Roman" pitchFamily="18" charset="0"/>
              <a:cs typeface="Times New Roman" pitchFamily="18" charset="0"/>
            </a:endParaRPr>
          </a:p>
        </p:txBody>
      </p:sp>
      <p:pic>
        <p:nvPicPr>
          <p:cNvPr id="12293" name="Picture 7" descr="C:\Documents and Settings\Admin\Мои документы\Мои рисунки\ЗАМКИ\версаль1.jpg"/>
          <p:cNvPicPr>
            <a:picLocks noChangeAspect="1" noChangeArrowheads="1"/>
          </p:cNvPicPr>
          <p:nvPr/>
        </p:nvPicPr>
        <p:blipFill>
          <a:blip r:embed="rId4" cstate="print"/>
          <a:srcRect/>
          <a:stretch>
            <a:fillRect/>
          </a:stretch>
        </p:blipFill>
        <p:spPr bwMode="auto">
          <a:xfrm>
            <a:off x="1979712" y="2060848"/>
            <a:ext cx="3643339" cy="3959796"/>
          </a:xfrm>
          <a:prstGeom prst="rect">
            <a:avLst/>
          </a:prstGeom>
          <a:solidFill>
            <a:srgbClr val="FFFFFF">
              <a:shade val="85000"/>
            </a:srgbClr>
          </a:solidFill>
          <a:ln w="190500" cap="sq">
            <a:solidFill>
              <a:srgbClr val="CC99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294" name="Picture 8" descr="C:\Documents and Settings\Admin\Мои документы\Мои рисунки\ЗАМКИ\версаль.jpg"/>
          <p:cNvPicPr>
            <a:picLocks noChangeAspect="1" noChangeArrowheads="1"/>
          </p:cNvPicPr>
          <p:nvPr/>
        </p:nvPicPr>
        <p:blipFill>
          <a:blip r:embed="rId5" cstate="print"/>
          <a:srcRect/>
          <a:stretch>
            <a:fillRect/>
          </a:stretch>
        </p:blipFill>
        <p:spPr bwMode="auto">
          <a:xfrm>
            <a:off x="755576" y="1762379"/>
            <a:ext cx="3643339" cy="4007671"/>
          </a:xfrm>
          <a:prstGeom prst="rect">
            <a:avLst/>
          </a:prstGeom>
          <a:solidFill>
            <a:srgbClr val="FFFFFF">
              <a:shade val="85000"/>
            </a:srgbClr>
          </a:solidFill>
          <a:ln w="190500" cap="sq">
            <a:solidFill>
              <a:srgbClr val="CC99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291" name="Picture 6" descr="C:\Documents and Settings\Admin\Мои документы\Мои рисунки\ЗАМКИ\фасад версаль.bmp"/>
          <p:cNvPicPr>
            <a:picLocks noChangeAspect="1" noChangeArrowheads="1"/>
          </p:cNvPicPr>
          <p:nvPr/>
        </p:nvPicPr>
        <p:blipFill>
          <a:blip r:embed="rId6" cstate="print"/>
          <a:srcRect/>
          <a:stretch>
            <a:fillRect/>
          </a:stretch>
        </p:blipFill>
        <p:spPr bwMode="auto">
          <a:xfrm>
            <a:off x="19674" y="22326"/>
            <a:ext cx="9124326" cy="6210606"/>
          </a:xfrm>
          <a:prstGeom prst="rect">
            <a:avLst/>
          </a:prstGeom>
          <a:solidFill>
            <a:srgbClr val="FFFFFF">
              <a:shade val="85000"/>
            </a:srgbClr>
          </a:solidFill>
          <a:ln w="101600" cap="sq">
            <a:solidFill>
              <a:srgbClr val="CC99FF"/>
            </a:solidFill>
            <a:miter lim="800000"/>
          </a:ln>
          <a:effectLst>
            <a:outerShdw blurRad="57150" dist="37500" dir="7560000" sy="98000" kx="110000" ky="200000" algn="tl" rotWithShape="0">
              <a:srgbClr val="000000">
                <a:alpha val="20000"/>
              </a:srgbClr>
            </a:outerShdw>
          </a:effectLst>
          <a:scene3d>
            <a:camera prst="perspectiveAbove"/>
            <a:lightRig rig="twoPt" dir="t">
              <a:rot lat="0" lon="0" rev="7200000"/>
            </a:lightRig>
          </a:scene3d>
          <a:sp3d prstMaterial="matte">
            <a:bevelT w="22860" h="1270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2">
                                            <p:txEl>
                                              <p:pRg st="1" end="1"/>
                                            </p:txEl>
                                          </p:spTgt>
                                        </p:tgtEl>
                                        <p:attrNameLst>
                                          <p:attrName>style.visibility</p:attrName>
                                        </p:attrNameLst>
                                      </p:cBhvr>
                                      <p:to>
                                        <p:strVal val="visible"/>
                                      </p:to>
                                    </p:set>
                                    <p:animEffect transition="in" filter="wipe(down)">
                                      <p:cBhvr>
                                        <p:cTn id="7" dur="3000"/>
                                        <p:tgtEl>
                                          <p:spTgt spid="12292">
                                            <p:txEl>
                                              <p:pRg st="1" end="1"/>
                                            </p:txEl>
                                          </p:spTgt>
                                        </p:tgtEl>
                                      </p:cBhvr>
                                    </p:animEffect>
                                  </p:childTnLst>
                                </p:cTn>
                              </p:par>
                            </p:childTnLst>
                          </p:cTn>
                        </p:par>
                        <p:par>
                          <p:cTn id="8" fill="hold">
                            <p:stCondLst>
                              <p:cond delay="3000"/>
                            </p:stCondLst>
                            <p:childTnLst>
                              <p:par>
                                <p:cTn id="9" presetID="22" presetClass="entr" presetSubtype="4" fill="hold" nodeType="afterEffect">
                                  <p:stCondLst>
                                    <p:cond delay="0"/>
                                  </p:stCondLst>
                                  <p:childTnLst>
                                    <p:set>
                                      <p:cBhvr>
                                        <p:cTn id="10" dur="1" fill="hold">
                                          <p:stCondLst>
                                            <p:cond delay="0"/>
                                          </p:stCondLst>
                                        </p:cTn>
                                        <p:tgtEl>
                                          <p:spTgt spid="12295"/>
                                        </p:tgtEl>
                                        <p:attrNameLst>
                                          <p:attrName>style.visibility</p:attrName>
                                        </p:attrNameLst>
                                      </p:cBhvr>
                                      <p:to>
                                        <p:strVal val="visible"/>
                                      </p:to>
                                    </p:set>
                                    <p:animEffect transition="in" filter="wipe(down)">
                                      <p:cBhvr>
                                        <p:cTn id="11" dur="3000"/>
                                        <p:tgtEl>
                                          <p:spTgt spid="1229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3000"/>
                                        <p:tgtEl>
                                          <p:spTgt spid="12"/>
                                        </p:tgtEl>
                                      </p:cBhvr>
                                    </p:animEffect>
                                  </p:childTnLst>
                                </p:cTn>
                              </p:par>
                            </p:childTnLst>
                          </p:cTn>
                        </p:par>
                        <p:par>
                          <p:cTn id="15" fill="hold">
                            <p:stCondLst>
                              <p:cond delay="6000"/>
                            </p:stCondLst>
                            <p:childTnLst>
                              <p:par>
                                <p:cTn id="16" presetID="22" presetClass="entr" presetSubtype="4" fill="hold" nodeType="after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wipe(down)">
                                      <p:cBhvr>
                                        <p:cTn id="18" dur="3000"/>
                                        <p:tgtEl>
                                          <p:spTgt spid="12293"/>
                                        </p:tgtEl>
                                      </p:cBhvr>
                                    </p:animEffect>
                                  </p:childTnLst>
                                </p:cTn>
                              </p:par>
                            </p:childTnLst>
                          </p:cTn>
                        </p:par>
                        <p:par>
                          <p:cTn id="19" fill="hold">
                            <p:stCondLst>
                              <p:cond delay="9000"/>
                            </p:stCondLst>
                            <p:childTnLst>
                              <p:par>
                                <p:cTn id="20" presetID="22" presetClass="entr" presetSubtype="4" fill="hold" nodeType="after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wipe(down)">
                                      <p:cBhvr>
                                        <p:cTn id="22" dur="3000"/>
                                        <p:tgtEl>
                                          <p:spTgt spid="12294"/>
                                        </p:tgtEl>
                                      </p:cBhvr>
                                    </p:animEffect>
                                  </p:childTnLst>
                                </p:cTn>
                              </p:par>
                            </p:childTnLst>
                          </p:cTn>
                        </p:par>
                        <p:par>
                          <p:cTn id="23" fill="hold" nodeType="afterGroup">
                            <p:stCondLst>
                              <p:cond delay="12000"/>
                            </p:stCondLst>
                            <p:childTnLst>
                              <p:par>
                                <p:cTn id="24" presetID="5" presetClass="exit" presetSubtype="10" fill="hold" nodeType="afterEffect">
                                  <p:stCondLst>
                                    <p:cond delay="3500"/>
                                  </p:stCondLst>
                                  <p:childTnLst>
                                    <p:animEffect transition="out" filter="checkerboard(across)">
                                      <p:cBhvr>
                                        <p:cTn id="25" dur="2000"/>
                                        <p:tgtEl>
                                          <p:spTgt spid="12292">
                                            <p:txEl>
                                              <p:pRg st="1" end="1"/>
                                            </p:txEl>
                                          </p:spTgt>
                                        </p:tgtEl>
                                      </p:cBhvr>
                                    </p:animEffect>
                                    <p:set>
                                      <p:cBhvr>
                                        <p:cTn id="26" dur="1" fill="hold">
                                          <p:stCondLst>
                                            <p:cond delay="1999"/>
                                          </p:stCondLst>
                                        </p:cTn>
                                        <p:tgtEl>
                                          <p:spTgt spid="12292">
                                            <p:txEl>
                                              <p:pRg st="1" end="1"/>
                                            </p:txEl>
                                          </p:spTgt>
                                        </p:tgtEl>
                                        <p:attrNameLst>
                                          <p:attrName>style.visibility</p:attrName>
                                        </p:attrNameLst>
                                      </p:cBhvr>
                                      <p:to>
                                        <p:strVal val="hidden"/>
                                      </p:to>
                                    </p:set>
                                  </p:childTnLst>
                                </p:cTn>
                              </p:par>
                              <p:par>
                                <p:cTn id="27" presetID="54" presetClass="exit" presetSubtype="0" decel="100000" fill="hold" nodeType="withEffect">
                                  <p:stCondLst>
                                    <p:cond delay="3500"/>
                                  </p:stCondLst>
                                  <p:childTnLst>
                                    <p:anim calcmode="lin" valueType="num">
                                      <p:cBhvr>
                                        <p:cTn id="28" dur="3000"/>
                                        <p:tgtEl>
                                          <p:spTgt spid="12293"/>
                                        </p:tgtEl>
                                        <p:attrNameLst>
                                          <p:attrName>ppt_w</p:attrName>
                                        </p:attrNameLst>
                                      </p:cBhvr>
                                      <p:tavLst>
                                        <p:tav tm="0">
                                          <p:val>
                                            <p:strVal val="ppt_w"/>
                                          </p:val>
                                        </p:tav>
                                        <p:tav tm="100000">
                                          <p:val>
                                            <p:strVal val="ppt_w*0.05"/>
                                          </p:val>
                                        </p:tav>
                                      </p:tavLst>
                                    </p:anim>
                                    <p:anim calcmode="lin" valueType="num">
                                      <p:cBhvr>
                                        <p:cTn id="29" dur="3000"/>
                                        <p:tgtEl>
                                          <p:spTgt spid="12293"/>
                                        </p:tgtEl>
                                        <p:attrNameLst>
                                          <p:attrName>ppt_h</p:attrName>
                                        </p:attrNameLst>
                                      </p:cBhvr>
                                      <p:tavLst>
                                        <p:tav tm="0">
                                          <p:val>
                                            <p:strVal val="ppt_h"/>
                                          </p:val>
                                        </p:tav>
                                        <p:tav tm="100000">
                                          <p:val>
                                            <p:strVal val="ppt_h"/>
                                          </p:val>
                                        </p:tav>
                                      </p:tavLst>
                                    </p:anim>
                                    <p:anim calcmode="lin" valueType="num">
                                      <p:cBhvr>
                                        <p:cTn id="30" dur="3000"/>
                                        <p:tgtEl>
                                          <p:spTgt spid="12293"/>
                                        </p:tgtEl>
                                        <p:attrNameLst>
                                          <p:attrName>ppt_x</p:attrName>
                                        </p:attrNameLst>
                                      </p:cBhvr>
                                      <p:tavLst>
                                        <p:tav tm="0">
                                          <p:val>
                                            <p:strVal val="ppt_x"/>
                                          </p:val>
                                        </p:tav>
                                        <p:tav tm="100000">
                                          <p:val>
                                            <p:strVal val="ppt_x-.2"/>
                                          </p:val>
                                        </p:tav>
                                      </p:tavLst>
                                    </p:anim>
                                    <p:anim calcmode="lin" valueType="num">
                                      <p:cBhvr>
                                        <p:cTn id="31" dur="3000"/>
                                        <p:tgtEl>
                                          <p:spTgt spid="12293"/>
                                        </p:tgtEl>
                                        <p:attrNameLst>
                                          <p:attrName>ppt_y</p:attrName>
                                        </p:attrNameLst>
                                      </p:cBhvr>
                                      <p:tavLst>
                                        <p:tav tm="0">
                                          <p:val>
                                            <p:strVal val="ppt_y"/>
                                          </p:val>
                                        </p:tav>
                                        <p:tav tm="100000">
                                          <p:val>
                                            <p:strVal val="ppt_y"/>
                                          </p:val>
                                        </p:tav>
                                      </p:tavLst>
                                    </p:anim>
                                    <p:animEffect transition="out" filter="fade">
                                      <p:cBhvr>
                                        <p:cTn id="32" dur="3000"/>
                                        <p:tgtEl>
                                          <p:spTgt spid="12293"/>
                                        </p:tgtEl>
                                      </p:cBhvr>
                                    </p:animEffect>
                                    <p:set>
                                      <p:cBhvr>
                                        <p:cTn id="33" dur="1" fill="hold">
                                          <p:stCondLst>
                                            <p:cond delay="2999"/>
                                          </p:stCondLst>
                                        </p:cTn>
                                        <p:tgtEl>
                                          <p:spTgt spid="12293"/>
                                        </p:tgtEl>
                                        <p:attrNameLst>
                                          <p:attrName>style.visibility</p:attrName>
                                        </p:attrNameLst>
                                      </p:cBhvr>
                                      <p:to>
                                        <p:strVal val="hidden"/>
                                      </p:to>
                                    </p:set>
                                  </p:childTnLst>
                                </p:cTn>
                              </p:par>
                              <p:par>
                                <p:cTn id="34" presetID="54" presetClass="exit" presetSubtype="0" decel="100000" fill="hold" nodeType="withEffect">
                                  <p:stCondLst>
                                    <p:cond delay="3500"/>
                                  </p:stCondLst>
                                  <p:childTnLst>
                                    <p:anim calcmode="lin" valueType="num">
                                      <p:cBhvr>
                                        <p:cTn id="35" dur="3000"/>
                                        <p:tgtEl>
                                          <p:spTgt spid="12294"/>
                                        </p:tgtEl>
                                        <p:attrNameLst>
                                          <p:attrName>ppt_w</p:attrName>
                                        </p:attrNameLst>
                                      </p:cBhvr>
                                      <p:tavLst>
                                        <p:tav tm="0">
                                          <p:val>
                                            <p:strVal val="ppt_w"/>
                                          </p:val>
                                        </p:tav>
                                        <p:tav tm="100000">
                                          <p:val>
                                            <p:strVal val="ppt_w*0.05"/>
                                          </p:val>
                                        </p:tav>
                                      </p:tavLst>
                                    </p:anim>
                                    <p:anim calcmode="lin" valueType="num">
                                      <p:cBhvr>
                                        <p:cTn id="36" dur="3000"/>
                                        <p:tgtEl>
                                          <p:spTgt spid="12294"/>
                                        </p:tgtEl>
                                        <p:attrNameLst>
                                          <p:attrName>ppt_h</p:attrName>
                                        </p:attrNameLst>
                                      </p:cBhvr>
                                      <p:tavLst>
                                        <p:tav tm="0">
                                          <p:val>
                                            <p:strVal val="ppt_h"/>
                                          </p:val>
                                        </p:tav>
                                        <p:tav tm="100000">
                                          <p:val>
                                            <p:strVal val="ppt_h"/>
                                          </p:val>
                                        </p:tav>
                                      </p:tavLst>
                                    </p:anim>
                                    <p:anim calcmode="lin" valueType="num">
                                      <p:cBhvr>
                                        <p:cTn id="37" dur="3000"/>
                                        <p:tgtEl>
                                          <p:spTgt spid="12294"/>
                                        </p:tgtEl>
                                        <p:attrNameLst>
                                          <p:attrName>ppt_x</p:attrName>
                                        </p:attrNameLst>
                                      </p:cBhvr>
                                      <p:tavLst>
                                        <p:tav tm="0">
                                          <p:val>
                                            <p:strVal val="ppt_x"/>
                                          </p:val>
                                        </p:tav>
                                        <p:tav tm="100000">
                                          <p:val>
                                            <p:strVal val="ppt_x-.2"/>
                                          </p:val>
                                        </p:tav>
                                      </p:tavLst>
                                    </p:anim>
                                    <p:anim calcmode="lin" valueType="num">
                                      <p:cBhvr>
                                        <p:cTn id="38" dur="3000"/>
                                        <p:tgtEl>
                                          <p:spTgt spid="12294"/>
                                        </p:tgtEl>
                                        <p:attrNameLst>
                                          <p:attrName>ppt_y</p:attrName>
                                        </p:attrNameLst>
                                      </p:cBhvr>
                                      <p:tavLst>
                                        <p:tav tm="0">
                                          <p:val>
                                            <p:strVal val="ppt_y"/>
                                          </p:val>
                                        </p:tav>
                                        <p:tav tm="100000">
                                          <p:val>
                                            <p:strVal val="ppt_y"/>
                                          </p:val>
                                        </p:tav>
                                      </p:tavLst>
                                    </p:anim>
                                    <p:animEffect transition="out" filter="fade">
                                      <p:cBhvr>
                                        <p:cTn id="39" dur="3000"/>
                                        <p:tgtEl>
                                          <p:spTgt spid="12294"/>
                                        </p:tgtEl>
                                      </p:cBhvr>
                                    </p:animEffect>
                                    <p:set>
                                      <p:cBhvr>
                                        <p:cTn id="40" dur="1" fill="hold">
                                          <p:stCondLst>
                                            <p:cond delay="2999"/>
                                          </p:stCondLst>
                                        </p:cTn>
                                        <p:tgtEl>
                                          <p:spTgt spid="12294"/>
                                        </p:tgtEl>
                                        <p:attrNameLst>
                                          <p:attrName>style.visibility</p:attrName>
                                        </p:attrNameLst>
                                      </p:cBhvr>
                                      <p:to>
                                        <p:strVal val="hidden"/>
                                      </p:to>
                                    </p:set>
                                  </p:childTnLst>
                                </p:cTn>
                              </p:par>
                              <p:par>
                                <p:cTn id="41" presetID="54" presetClass="exit" presetSubtype="0" decel="100000" fill="hold" nodeType="withEffect">
                                  <p:stCondLst>
                                    <p:cond delay="3500"/>
                                  </p:stCondLst>
                                  <p:childTnLst>
                                    <p:anim calcmode="lin" valueType="num">
                                      <p:cBhvr>
                                        <p:cTn id="42" dur="3000"/>
                                        <p:tgtEl>
                                          <p:spTgt spid="12295"/>
                                        </p:tgtEl>
                                        <p:attrNameLst>
                                          <p:attrName>ppt_w</p:attrName>
                                        </p:attrNameLst>
                                      </p:cBhvr>
                                      <p:tavLst>
                                        <p:tav tm="0">
                                          <p:val>
                                            <p:strVal val="ppt_w"/>
                                          </p:val>
                                        </p:tav>
                                        <p:tav tm="100000">
                                          <p:val>
                                            <p:strVal val="ppt_w*0.05"/>
                                          </p:val>
                                        </p:tav>
                                      </p:tavLst>
                                    </p:anim>
                                    <p:anim calcmode="lin" valueType="num">
                                      <p:cBhvr>
                                        <p:cTn id="43" dur="3000"/>
                                        <p:tgtEl>
                                          <p:spTgt spid="12295"/>
                                        </p:tgtEl>
                                        <p:attrNameLst>
                                          <p:attrName>ppt_h</p:attrName>
                                        </p:attrNameLst>
                                      </p:cBhvr>
                                      <p:tavLst>
                                        <p:tav tm="0">
                                          <p:val>
                                            <p:strVal val="ppt_h"/>
                                          </p:val>
                                        </p:tav>
                                        <p:tav tm="100000">
                                          <p:val>
                                            <p:strVal val="ppt_h"/>
                                          </p:val>
                                        </p:tav>
                                      </p:tavLst>
                                    </p:anim>
                                    <p:anim calcmode="lin" valueType="num">
                                      <p:cBhvr>
                                        <p:cTn id="44" dur="3000"/>
                                        <p:tgtEl>
                                          <p:spTgt spid="12295"/>
                                        </p:tgtEl>
                                        <p:attrNameLst>
                                          <p:attrName>ppt_x</p:attrName>
                                        </p:attrNameLst>
                                      </p:cBhvr>
                                      <p:tavLst>
                                        <p:tav tm="0">
                                          <p:val>
                                            <p:strVal val="ppt_x"/>
                                          </p:val>
                                        </p:tav>
                                        <p:tav tm="100000">
                                          <p:val>
                                            <p:strVal val="ppt_x-.2"/>
                                          </p:val>
                                        </p:tav>
                                      </p:tavLst>
                                    </p:anim>
                                    <p:anim calcmode="lin" valueType="num">
                                      <p:cBhvr>
                                        <p:cTn id="45" dur="3000"/>
                                        <p:tgtEl>
                                          <p:spTgt spid="12295"/>
                                        </p:tgtEl>
                                        <p:attrNameLst>
                                          <p:attrName>ppt_y</p:attrName>
                                        </p:attrNameLst>
                                      </p:cBhvr>
                                      <p:tavLst>
                                        <p:tav tm="0">
                                          <p:val>
                                            <p:strVal val="ppt_y"/>
                                          </p:val>
                                        </p:tav>
                                        <p:tav tm="100000">
                                          <p:val>
                                            <p:strVal val="ppt_y"/>
                                          </p:val>
                                        </p:tav>
                                      </p:tavLst>
                                    </p:anim>
                                    <p:animEffect transition="out" filter="fade">
                                      <p:cBhvr>
                                        <p:cTn id="46" dur="3000"/>
                                        <p:tgtEl>
                                          <p:spTgt spid="12295"/>
                                        </p:tgtEl>
                                      </p:cBhvr>
                                    </p:animEffect>
                                    <p:set>
                                      <p:cBhvr>
                                        <p:cTn id="47" dur="1" fill="hold">
                                          <p:stCondLst>
                                            <p:cond delay="2999"/>
                                          </p:stCondLst>
                                        </p:cTn>
                                        <p:tgtEl>
                                          <p:spTgt spid="12295"/>
                                        </p:tgtEl>
                                        <p:attrNameLst>
                                          <p:attrName>style.visibility</p:attrName>
                                        </p:attrNameLst>
                                      </p:cBhvr>
                                      <p:to>
                                        <p:strVal val="hidden"/>
                                      </p:to>
                                    </p:set>
                                  </p:childTnLst>
                                </p:cTn>
                              </p:par>
                              <p:par>
                                <p:cTn id="48" presetID="54" presetClass="exit" presetSubtype="0" decel="100000" fill="hold" grpId="1" nodeType="withEffect">
                                  <p:stCondLst>
                                    <p:cond delay="3500"/>
                                  </p:stCondLst>
                                  <p:childTnLst>
                                    <p:anim calcmode="lin" valueType="num">
                                      <p:cBhvr>
                                        <p:cTn id="49" dur="3000"/>
                                        <p:tgtEl>
                                          <p:spTgt spid="12"/>
                                        </p:tgtEl>
                                        <p:attrNameLst>
                                          <p:attrName>ppt_w</p:attrName>
                                        </p:attrNameLst>
                                      </p:cBhvr>
                                      <p:tavLst>
                                        <p:tav tm="0">
                                          <p:val>
                                            <p:strVal val="ppt_w"/>
                                          </p:val>
                                        </p:tav>
                                        <p:tav tm="100000">
                                          <p:val>
                                            <p:strVal val="ppt_w*0.05"/>
                                          </p:val>
                                        </p:tav>
                                      </p:tavLst>
                                    </p:anim>
                                    <p:anim calcmode="lin" valueType="num">
                                      <p:cBhvr>
                                        <p:cTn id="50" dur="3000"/>
                                        <p:tgtEl>
                                          <p:spTgt spid="12"/>
                                        </p:tgtEl>
                                        <p:attrNameLst>
                                          <p:attrName>ppt_h</p:attrName>
                                        </p:attrNameLst>
                                      </p:cBhvr>
                                      <p:tavLst>
                                        <p:tav tm="0">
                                          <p:val>
                                            <p:strVal val="ppt_h"/>
                                          </p:val>
                                        </p:tav>
                                        <p:tav tm="100000">
                                          <p:val>
                                            <p:strVal val="ppt_h"/>
                                          </p:val>
                                        </p:tav>
                                      </p:tavLst>
                                    </p:anim>
                                    <p:anim calcmode="lin" valueType="num">
                                      <p:cBhvr>
                                        <p:cTn id="51" dur="3000"/>
                                        <p:tgtEl>
                                          <p:spTgt spid="12"/>
                                        </p:tgtEl>
                                        <p:attrNameLst>
                                          <p:attrName>ppt_x</p:attrName>
                                        </p:attrNameLst>
                                      </p:cBhvr>
                                      <p:tavLst>
                                        <p:tav tm="0">
                                          <p:val>
                                            <p:strVal val="ppt_x"/>
                                          </p:val>
                                        </p:tav>
                                        <p:tav tm="100000">
                                          <p:val>
                                            <p:strVal val="ppt_x-.2"/>
                                          </p:val>
                                        </p:tav>
                                      </p:tavLst>
                                    </p:anim>
                                    <p:anim calcmode="lin" valueType="num">
                                      <p:cBhvr>
                                        <p:cTn id="52" dur="3000"/>
                                        <p:tgtEl>
                                          <p:spTgt spid="12"/>
                                        </p:tgtEl>
                                        <p:attrNameLst>
                                          <p:attrName>ppt_y</p:attrName>
                                        </p:attrNameLst>
                                      </p:cBhvr>
                                      <p:tavLst>
                                        <p:tav tm="0">
                                          <p:val>
                                            <p:strVal val="ppt_y"/>
                                          </p:val>
                                        </p:tav>
                                        <p:tav tm="100000">
                                          <p:val>
                                            <p:strVal val="ppt_y"/>
                                          </p:val>
                                        </p:tav>
                                      </p:tavLst>
                                    </p:anim>
                                    <p:animEffect transition="out" filter="fade">
                                      <p:cBhvr>
                                        <p:cTn id="53" dur="3000"/>
                                        <p:tgtEl>
                                          <p:spTgt spid="12"/>
                                        </p:tgtEl>
                                      </p:cBhvr>
                                    </p:animEffect>
                                    <p:set>
                                      <p:cBhvr>
                                        <p:cTn id="54" dur="1" fill="hold">
                                          <p:stCondLst>
                                            <p:cond delay="29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nodeType="after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2292">
                                            <p:txEl>
                                              <p:pRg st="3" end="3"/>
                                            </p:txEl>
                                          </p:spTgt>
                                        </p:tgtEl>
                                        <p:attrNameLst>
                                          <p:attrName>style.visibility</p:attrName>
                                        </p:attrNameLst>
                                      </p:cBhvr>
                                      <p:to>
                                        <p:strVal val="visible"/>
                                      </p:to>
                                    </p:set>
                                    <p:animEffect transition="in" filter="wipe(down)">
                                      <p:cBhvr>
                                        <p:cTn id="59" dur="3000"/>
                                        <p:tgtEl>
                                          <p:spTgt spid="12292">
                                            <p:txEl>
                                              <p:pRg st="3" end="3"/>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12292">
                                            <p:txEl>
                                              <p:pRg st="4" end="4"/>
                                            </p:txEl>
                                          </p:spTgt>
                                        </p:tgtEl>
                                        <p:attrNameLst>
                                          <p:attrName>style.visibility</p:attrName>
                                        </p:attrNameLst>
                                      </p:cBhvr>
                                      <p:to>
                                        <p:strVal val="visible"/>
                                      </p:to>
                                    </p:set>
                                    <p:animEffect transition="in" filter="wipe(down)">
                                      <p:cBhvr>
                                        <p:cTn id="62" dur="3000"/>
                                        <p:tgtEl>
                                          <p:spTgt spid="12292">
                                            <p:txEl>
                                              <p:pRg st="4" end="4"/>
                                            </p:txEl>
                                          </p:spTgt>
                                        </p:tgtEl>
                                      </p:cBhvr>
                                    </p:animEffect>
                                  </p:childTnLst>
                                </p:cTn>
                              </p:par>
                              <p:par>
                                <p:cTn id="63" presetID="0" presetClass="path" presetSubtype="0" accel="50000" decel="50000" fill="hold" grpId="0" nodeType="withEffect">
                                  <p:stCondLst>
                                    <p:cond delay="0"/>
                                  </p:stCondLst>
                                  <p:childTnLst>
                                    <p:animMotion origin="layout" path="M -0.01528 0.09135 L -0.01528 -0.30689 " pathEditMode="relative" rAng="0" ptsTypes="AA">
                                      <p:cBhvr>
                                        <p:cTn id="64" dur="2000" fill="hold"/>
                                        <p:tgtEl>
                                          <p:spTgt spid="12292">
                                            <p:txEl>
                                              <p:pRg st="3" end="3"/>
                                            </p:txEl>
                                          </p:spTgt>
                                        </p:tgtEl>
                                        <p:attrNameLst>
                                          <p:attrName>ppt_x</p:attrName>
                                          <p:attrName>ppt_y</p:attrName>
                                        </p:attrNameLst>
                                      </p:cBhvr>
                                      <p:rCtr x="0" y="-19912"/>
                                    </p:animMotion>
                                  </p:childTnLst>
                                </p:cTn>
                              </p:par>
                              <p:par>
                                <p:cTn id="65" presetID="0" presetClass="path" presetSubtype="0" accel="50000" decel="50000" fill="hold" grpId="0" nodeType="withEffect">
                                  <p:stCondLst>
                                    <p:cond delay="0"/>
                                  </p:stCondLst>
                                  <p:childTnLst>
                                    <p:animMotion origin="layout" path="M 0.00625 0.08187 L 0.0073 -0.30573 " pathEditMode="relative" rAng="0" ptsTypes="AA">
                                      <p:cBhvr>
                                        <p:cTn id="66" dur="2000" fill="hold"/>
                                        <p:tgtEl>
                                          <p:spTgt spid="12292">
                                            <p:txEl>
                                              <p:pRg st="4" end="4"/>
                                            </p:txEl>
                                          </p:spTgt>
                                        </p:tgtEl>
                                        <p:attrNameLst>
                                          <p:attrName>ppt_x</p:attrName>
                                          <p:attrName>ppt_y</p:attrName>
                                        </p:attrNameLst>
                                      </p:cBhvr>
                                      <p:rCtr x="52" y="-19380"/>
                                    </p:animMotion>
                                  </p:childTnLst>
                                </p:cTn>
                              </p:par>
                              <p:par>
                                <p:cTn id="67" presetID="22" presetClass="entr" presetSubtype="4" fill="hold" nodeType="withEffect">
                                  <p:stCondLst>
                                    <p:cond delay="0"/>
                                  </p:stCondLst>
                                  <p:childTnLst>
                                    <p:set>
                                      <p:cBhvr>
                                        <p:cTn id="68" dur="1" fill="hold">
                                          <p:stCondLst>
                                            <p:cond delay="0"/>
                                          </p:stCondLst>
                                        </p:cTn>
                                        <p:tgtEl>
                                          <p:spTgt spid="12296"/>
                                        </p:tgtEl>
                                        <p:attrNameLst>
                                          <p:attrName>style.visibility</p:attrName>
                                        </p:attrNameLst>
                                      </p:cBhvr>
                                      <p:to>
                                        <p:strVal val="visible"/>
                                      </p:to>
                                    </p:set>
                                    <p:animEffect transition="in" filter="wipe(down)">
                                      <p:cBhvr>
                                        <p:cTn id="69" dur="3000"/>
                                        <p:tgtEl>
                                          <p:spTgt spid="1229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2000"/>
                                        <p:tgtEl>
                                          <p:spTgt spid="11"/>
                                        </p:tgtEl>
                                      </p:cBhvr>
                                    </p:animEffect>
                                  </p:childTnLst>
                                </p:cTn>
                              </p:par>
                            </p:childTnLst>
                          </p:cTn>
                        </p:par>
                        <p:par>
                          <p:cTn id="73" fill="hold">
                            <p:stCondLst>
                              <p:cond delay="3000"/>
                            </p:stCondLst>
                            <p:childTnLst>
                              <p:par>
                                <p:cTn id="74" presetID="22" presetClass="entr" presetSubtype="4" fill="hold" nodeType="afterEffect">
                                  <p:stCondLst>
                                    <p:cond delay="4000"/>
                                  </p:stCondLst>
                                  <p:childTnLst>
                                    <p:set>
                                      <p:cBhvr>
                                        <p:cTn id="75" dur="1" fill="hold">
                                          <p:stCondLst>
                                            <p:cond delay="0"/>
                                          </p:stCondLst>
                                        </p:cTn>
                                        <p:tgtEl>
                                          <p:spTgt spid="12291"/>
                                        </p:tgtEl>
                                        <p:attrNameLst>
                                          <p:attrName>style.visibility</p:attrName>
                                        </p:attrNameLst>
                                      </p:cBhvr>
                                      <p:to>
                                        <p:strVal val="visible"/>
                                      </p:to>
                                    </p:set>
                                    <p:animEffect transition="in" filter="wipe(down)">
                                      <p:cBhvr>
                                        <p:cTn id="76"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uiExpand="1" build="p"/>
      <p:bldP spid="11" grpId="0"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4155"/>
            <a:ext cx="65" cy="6055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5201" rIns="0" bIns="130134"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51520" y="243444"/>
            <a:ext cx="8640960" cy="5940088"/>
          </a:xfrm>
          <a:prstGeom prst="rect">
            <a:avLst/>
          </a:prstGeom>
        </p:spPr>
        <p:txBody>
          <a:bodyPr wrap="square">
            <a:spAutoFit/>
          </a:bodyPr>
          <a:lstStyle/>
          <a:p>
            <a:pPr lvl="0" indent="534988" algn="just"/>
            <a:r>
              <a:rPr lang="ru-RU" altLang="ru-RU" sz="44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Перерождение дворца в музей</a:t>
            </a:r>
          </a:p>
          <a:p>
            <a:pPr lvl="0" indent="534988" algn="just" eaLnBrk="0" hangingPunct="0"/>
            <a:r>
              <a:rPr lang="ru-RU" altLang="ru-RU" sz="2400" dirty="0">
                <a:solidFill>
                  <a:srgbClr val="222222"/>
                </a:solidFill>
                <a:latin typeface="Times New Roman" panose="02020603050405020304" pitchFamily="18" charset="0"/>
                <a:cs typeface="Times New Roman" panose="02020603050405020304" pitchFamily="18" charset="0"/>
              </a:rPr>
              <a:t>О том, чтобы превратить королевский дворец в музей, заговорили еще в XVIII веке при Людовике XV. Начавшийся при нем процесс завершился с французской революцией.</a:t>
            </a:r>
            <a:endParaRPr lang="ru-RU" altLang="ru-RU" sz="2400" dirty="0">
              <a:solidFill>
                <a:srgbClr val="000000"/>
              </a:solidFill>
              <a:latin typeface="Times New Roman" panose="02020603050405020304" pitchFamily="18" charset="0"/>
              <a:cs typeface="Times New Roman" panose="02020603050405020304" pitchFamily="18" charset="0"/>
            </a:endParaRPr>
          </a:p>
          <a:p>
            <a:pPr lvl="0" indent="534988" algn="just" eaLnBrk="0" hangingPunct="0"/>
            <a:r>
              <a:rPr lang="ru-RU" altLang="ru-RU" sz="2400" i="1" dirty="0">
                <a:solidFill>
                  <a:srgbClr val="2222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Впервые залы Лувра приняли первых посетителей в августе 1793 года.</a:t>
            </a:r>
            <a:endParaRPr lang="ru-RU" alt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indent="534988" algn="just" eaLnBrk="0" hangingPunct="0"/>
            <a:r>
              <a:rPr lang="ru-RU" altLang="ru-RU" sz="2400" dirty="0">
                <a:solidFill>
                  <a:srgbClr val="222222"/>
                </a:solidFill>
                <a:latin typeface="Times New Roman" panose="02020603050405020304" pitchFamily="18" charset="0"/>
                <a:cs typeface="Times New Roman" panose="02020603050405020304" pitchFamily="18" charset="0"/>
              </a:rPr>
              <a:t>Далее заботу о нем принял на себя </a:t>
            </a:r>
            <a:r>
              <a:rPr lang="ru-RU" altLang="ru-RU" sz="2400" b="1" dirty="0">
                <a:solidFill>
                  <a:srgbClr val="2222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Наполеон I</a:t>
            </a:r>
            <a:r>
              <a:rPr lang="ru-RU" altLang="ru-RU" sz="2400" dirty="0">
                <a:solidFill>
                  <a:srgbClr val="222222"/>
                </a:solidFill>
                <a:latin typeface="Times New Roman" panose="02020603050405020304" pitchFamily="18" charset="0"/>
                <a:cs typeface="Times New Roman" panose="02020603050405020304" pitchFamily="18" charset="0"/>
              </a:rPr>
              <a:t>, и во время Первой империи он носил имя </a:t>
            </a:r>
            <a:r>
              <a:rPr lang="ru-RU" altLang="ru-RU" sz="2400" i="1" dirty="0">
                <a:solidFill>
                  <a:srgbClr val="2222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«музей Наполеона»</a:t>
            </a:r>
            <a:r>
              <a:rPr lang="ru-RU" altLang="ru-RU" sz="2400" dirty="0">
                <a:solidFill>
                  <a:srgbClr val="222222"/>
                </a:solidFill>
                <a:latin typeface="Times New Roman" panose="02020603050405020304" pitchFamily="18" charset="0"/>
                <a:cs typeface="Times New Roman" panose="02020603050405020304" pitchFamily="18" charset="0"/>
              </a:rPr>
              <a:t>. Затем эстафета перешла Наполеону III, при котором все работы по очередной перестройке были закончены, и у архитектурного ансамбля появилось северное крыло, протянувшееся вдоль авеню </a:t>
            </a:r>
            <a:r>
              <a:rPr lang="ru-RU" altLang="ru-RU" sz="2400" dirty="0" err="1">
                <a:solidFill>
                  <a:srgbClr val="222222"/>
                </a:solidFill>
                <a:latin typeface="Times New Roman" panose="02020603050405020304" pitchFamily="18" charset="0"/>
                <a:cs typeface="Times New Roman" panose="02020603050405020304" pitchFamily="18" charset="0"/>
              </a:rPr>
              <a:t>Риволи</a:t>
            </a:r>
            <a:r>
              <a:rPr lang="ru-RU" altLang="ru-RU" sz="2400" dirty="0">
                <a:solidFill>
                  <a:srgbClr val="222222"/>
                </a:solidFill>
                <a:latin typeface="Times New Roman" panose="02020603050405020304" pitchFamily="18" charset="0"/>
                <a:cs typeface="Times New Roman" panose="02020603050405020304" pitchFamily="18" charset="0"/>
              </a:rPr>
              <a:t>.</a:t>
            </a:r>
            <a:endParaRPr lang="ru-RU" altLang="ru-RU" sz="2400" dirty="0">
              <a:solidFill>
                <a:srgbClr val="000000"/>
              </a:solidFill>
              <a:latin typeface="Times New Roman" panose="02020603050405020304" pitchFamily="18" charset="0"/>
              <a:cs typeface="Times New Roman" panose="02020603050405020304" pitchFamily="18" charset="0"/>
            </a:endParaRPr>
          </a:p>
          <a:p>
            <a:pPr lvl="0" indent="534988" algn="just" eaLnBrk="0" hangingPunct="0"/>
            <a:r>
              <a:rPr lang="ru-RU" sz="2400" dirty="0">
                <a:latin typeface="Times New Roman" panose="02020603050405020304" pitchFamily="18" charset="0"/>
                <a:cs typeface="Times New Roman" panose="02020603050405020304" pitchFamily="18" charset="0"/>
              </a:rPr>
              <a:t>Но и это не стало окончательным перевоплощением Лувра. Случилось это в </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1871 г.</a:t>
            </a:r>
            <a:r>
              <a:rPr lang="ru-RU" sz="2400" dirty="0">
                <a:latin typeface="Times New Roman" panose="02020603050405020304" pitchFamily="18" charset="0"/>
                <a:cs typeface="Times New Roman" panose="02020603050405020304" pitchFamily="18" charset="0"/>
              </a:rPr>
              <a:t>, когда разрушивший Тюильри в период осады Парижской коммуной пожар был позади.</a:t>
            </a:r>
            <a:endParaRPr lang="ru-RU" altLang="ru-RU"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20106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Содержимое 8"/>
          <p:cNvSpPr>
            <a:spLocks noGrp="1"/>
          </p:cNvSpPr>
          <p:nvPr>
            <p:ph idx="1"/>
          </p:nvPr>
        </p:nvSpPr>
        <p:spPr>
          <a:xfrm>
            <a:off x="142875" y="214313"/>
            <a:ext cx="8643938" cy="5929312"/>
          </a:xfrm>
        </p:spPr>
        <p:txBody>
          <a:bodyPr/>
          <a:lstStyle/>
          <a:p>
            <a:pPr marL="0" indent="355600" algn="just" eaLnBrk="1" hangingPunct="1">
              <a:lnSpc>
                <a:spcPct val="150000"/>
              </a:lnSpc>
              <a:buFontTx/>
              <a:buNone/>
            </a:pPr>
            <a:r>
              <a:rPr lang="ru-RU" sz="2000" dirty="0" smtClean="0">
                <a:latin typeface="Times New Roman" pitchFamily="18" charset="0"/>
                <a:cs typeface="Times New Roman" pitchFamily="18" charset="0"/>
              </a:rPr>
              <a:t>      Идея превращения Лувра </a:t>
            </a:r>
            <a:r>
              <a:rPr lang="ru-RU" sz="2000" i="1" dirty="0" smtClean="0">
                <a:effectLst>
                  <a:outerShdw blurRad="38100" dist="38100" dir="2700000" algn="tl">
                    <a:srgbClr val="000000">
                      <a:alpha val="43137"/>
                    </a:srgbClr>
                  </a:outerShdw>
                </a:effectLst>
                <a:latin typeface="Times New Roman" pitchFamily="18" charset="0"/>
                <a:cs typeface="Times New Roman" pitchFamily="18" charset="0"/>
              </a:rPr>
              <a:t>в общедоступный музей наук и искусств</a:t>
            </a:r>
            <a:r>
              <a:rPr lang="ru-RU" sz="2000" dirty="0" smtClean="0">
                <a:latin typeface="Times New Roman" pitchFamily="18" charset="0"/>
                <a:cs typeface="Times New Roman" pitchFamily="18" charset="0"/>
              </a:rPr>
              <a:t>, была выдвинута французскими просветителями в середине 18 в. Художник </a:t>
            </a:r>
            <a:r>
              <a:rPr lang="ru-RU" sz="2000" dirty="0" err="1" smtClean="0">
                <a:latin typeface="Times New Roman" pitchFamily="18" charset="0"/>
                <a:cs typeface="Times New Roman" pitchFamily="18" charset="0"/>
              </a:rPr>
              <a:t>Гюбер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Робер</a:t>
            </a:r>
            <a:r>
              <a:rPr lang="ru-RU" sz="2000" dirty="0" smtClean="0">
                <a:latin typeface="Times New Roman" pitchFamily="18" charset="0"/>
                <a:cs typeface="Times New Roman" pitchFamily="18" charset="0"/>
              </a:rPr>
              <a:t> предложил проект перестройки Большой галереи с целью создания в ней верхнего освещения через застекленный потолок (проект был осуществлен в начале 19 в.)</a:t>
            </a:r>
          </a:p>
          <a:p>
            <a:pPr algn="just" eaLnBrk="1" hangingPunct="1">
              <a:lnSpc>
                <a:spcPct val="150000"/>
              </a:lnSpc>
            </a:pPr>
            <a:endParaRPr lang="ru-RU" sz="2000" dirty="0" smtClean="0">
              <a:latin typeface="Times New Roman" pitchFamily="18" charset="0"/>
              <a:cs typeface="Times New Roman" pitchFamily="18" charset="0"/>
            </a:endParaRPr>
          </a:p>
          <a:p>
            <a:pPr algn="just" eaLnBrk="1" hangingPunct="1">
              <a:lnSpc>
                <a:spcPct val="150000"/>
              </a:lnSpc>
              <a:buFontTx/>
              <a:buNone/>
            </a:pPr>
            <a:r>
              <a:rPr lang="ru-RU" sz="2000" dirty="0" smtClean="0">
                <a:latin typeface="Times New Roman" pitchFamily="18" charset="0"/>
                <a:cs typeface="Times New Roman" pitchFamily="18" charset="0"/>
              </a:rPr>
              <a:t>      В 1793 часть залов Лувра была преобразована, и музей был открыт для публики. Ядром собрания картин, известного сегодня на весь мир, стала коллекция Франциска I, начатая им в XVI веке. </a:t>
            </a:r>
          </a:p>
        </p:txBody>
      </p:sp>
      <p:pic>
        <p:nvPicPr>
          <p:cNvPr id="14340" name="Picture 6" descr="C:\Documents and Settings\Admin\Мои документы\Мои рисунки\люди\деятели\Франциск I.jpg"/>
          <p:cNvPicPr>
            <a:picLocks noChangeAspect="1" noChangeArrowheads="1"/>
          </p:cNvPicPr>
          <p:nvPr/>
        </p:nvPicPr>
        <p:blipFill>
          <a:blip r:embed="rId2" cstate="print"/>
          <a:srcRect/>
          <a:stretch>
            <a:fillRect/>
          </a:stretch>
        </p:blipFill>
        <p:spPr bwMode="auto">
          <a:xfrm rot="399438">
            <a:off x="5664955" y="1651991"/>
            <a:ext cx="3049092" cy="4125524"/>
          </a:xfrm>
          <a:prstGeom prst="ellipse">
            <a:avLst/>
          </a:prstGeom>
          <a:ln>
            <a:noFill/>
          </a:ln>
          <a:effectLst>
            <a:softEdge rad="112500"/>
          </a:effectLst>
        </p:spPr>
      </p:pic>
      <p:pic>
        <p:nvPicPr>
          <p:cNvPr id="14343" name="Picture 8" descr="C:\Documents and Settings\Admin\Мои документы\Мои рисунки\города\франция\б.галерея лувр.jpg"/>
          <p:cNvPicPr>
            <a:picLocks noChangeAspect="1" noChangeArrowheads="1"/>
          </p:cNvPicPr>
          <p:nvPr/>
        </p:nvPicPr>
        <p:blipFill>
          <a:blip r:embed="rId3" cstate="print"/>
          <a:srcRect/>
          <a:stretch>
            <a:fillRect/>
          </a:stretch>
        </p:blipFill>
        <p:spPr bwMode="auto">
          <a:xfrm>
            <a:off x="285721" y="2643183"/>
            <a:ext cx="4357719" cy="3357586"/>
          </a:xfrm>
          <a:prstGeom prst="rect">
            <a:avLst/>
          </a:prstGeom>
          <a:solidFill>
            <a:srgbClr val="FFFFFF">
              <a:shade val="85000"/>
            </a:srgbClr>
          </a:solidFill>
          <a:ln w="88900" cap="sq">
            <a:solidFill>
              <a:srgbClr val="CC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2" name="Picture 7" descr="C:\Documents and Settings\Admin\Мои документы\Мои рисунки\города\франция\б.галерея лувр2.jpg"/>
          <p:cNvPicPr>
            <a:picLocks noChangeAspect="1" noChangeArrowheads="1"/>
          </p:cNvPicPr>
          <p:nvPr/>
        </p:nvPicPr>
        <p:blipFill>
          <a:blip r:embed="rId4" cstate="print"/>
          <a:srcRect/>
          <a:stretch>
            <a:fillRect/>
          </a:stretch>
        </p:blipFill>
        <p:spPr bwMode="auto">
          <a:xfrm>
            <a:off x="857225" y="3143248"/>
            <a:ext cx="4429156" cy="3357586"/>
          </a:xfrm>
          <a:prstGeom prst="rect">
            <a:avLst/>
          </a:prstGeom>
          <a:solidFill>
            <a:srgbClr val="FFFFFF">
              <a:shade val="85000"/>
            </a:srgbClr>
          </a:solidFill>
          <a:ln w="88900" cap="sq">
            <a:solidFill>
              <a:srgbClr val="CC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Блок-схема: альтернативный процесс 8"/>
          <p:cNvSpPr/>
          <p:nvPr/>
        </p:nvSpPr>
        <p:spPr>
          <a:xfrm rot="275295">
            <a:off x="5907056" y="5856313"/>
            <a:ext cx="2214562" cy="500062"/>
          </a:xfrm>
          <a:prstGeom prst="flowChartAlternateProcess">
            <a:avLst/>
          </a:prstGeom>
          <a:solidFill>
            <a:srgbClr val="FFCC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solidFill>
                <a:latin typeface="a_PresentumNr" pitchFamily="82" charset="-52"/>
              </a:rPr>
              <a:t>Франциск </a:t>
            </a:r>
            <a:r>
              <a:rPr lang="en-US" sz="2400" dirty="0">
                <a:solidFill>
                  <a:schemeClr val="tx1"/>
                </a:solidFill>
                <a:latin typeface="Times New Roman" pitchFamily="18" charset="0"/>
                <a:cs typeface="Times New Roman" pitchFamily="18" charset="0"/>
              </a:rPr>
              <a:t>I</a:t>
            </a:r>
            <a:endParaRPr lang="ru-RU" sz="2400" dirty="0">
              <a:solidFill>
                <a:schemeClr val="tx1"/>
              </a:solidFill>
              <a:latin typeface="Times New Roman" pitchFamily="18" charset="0"/>
              <a:cs typeface="Times New Roman" pitchFamily="18" charset="0"/>
            </a:endParaRPr>
          </a:p>
        </p:txBody>
      </p:sp>
      <p:pic>
        <p:nvPicPr>
          <p:cNvPr id="14341" name="Picture 6" descr="C:\Documents and Settings\Admin\Мои документы\Мои рисунки\города\франция\галерея медичи.jpg"/>
          <p:cNvPicPr>
            <a:picLocks noChangeAspect="1" noChangeArrowheads="1"/>
          </p:cNvPicPr>
          <p:nvPr/>
        </p:nvPicPr>
        <p:blipFill>
          <a:blip r:embed="rId5" cstate="print"/>
          <a:srcRect/>
          <a:stretch>
            <a:fillRect/>
          </a:stretch>
        </p:blipFill>
        <p:spPr bwMode="auto">
          <a:xfrm>
            <a:off x="1357289" y="3714753"/>
            <a:ext cx="4500595" cy="3143248"/>
          </a:xfrm>
          <a:prstGeom prst="rect">
            <a:avLst/>
          </a:prstGeom>
          <a:solidFill>
            <a:srgbClr val="FFFFFF">
              <a:shade val="85000"/>
            </a:srgbClr>
          </a:solidFill>
          <a:ln w="88900" cap="sq">
            <a:solidFill>
              <a:srgbClr val="CC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3000"/>
                                        <p:tgtEl>
                                          <p:spTgt spid="14339">
                                            <p:txEl>
                                              <p:pRg st="0" end="0"/>
                                            </p:txEl>
                                          </p:spTgt>
                                        </p:tgtEl>
                                      </p:cBhvr>
                                    </p:animEffect>
                                  </p:childTnLst>
                                </p:cTn>
                              </p:par>
                            </p:childTnLst>
                          </p:cTn>
                        </p:par>
                        <p:par>
                          <p:cTn id="8" fill="hold" nodeType="afterGroup">
                            <p:stCondLst>
                              <p:cond delay="3000"/>
                            </p:stCondLst>
                            <p:childTnLst>
                              <p:par>
                                <p:cTn id="9" presetID="22" presetClass="entr" presetSubtype="4" fill="hold" nodeType="afterEffect">
                                  <p:stCondLst>
                                    <p:cond delay="0"/>
                                  </p:stCondLst>
                                  <p:childTnLst>
                                    <p:set>
                                      <p:cBhvr>
                                        <p:cTn id="10" dur="1" fill="hold">
                                          <p:stCondLst>
                                            <p:cond delay="0"/>
                                          </p:stCondLst>
                                        </p:cTn>
                                        <p:tgtEl>
                                          <p:spTgt spid="14343"/>
                                        </p:tgtEl>
                                        <p:attrNameLst>
                                          <p:attrName>style.visibility</p:attrName>
                                        </p:attrNameLst>
                                      </p:cBhvr>
                                      <p:to>
                                        <p:strVal val="visible"/>
                                      </p:to>
                                    </p:set>
                                    <p:animEffect transition="in" filter="wipe(down)">
                                      <p:cBhvr>
                                        <p:cTn id="11" dur="3000"/>
                                        <p:tgtEl>
                                          <p:spTgt spid="14343"/>
                                        </p:tgtEl>
                                      </p:cBhvr>
                                    </p:animEffect>
                                  </p:childTnLst>
                                </p:cTn>
                              </p:par>
                            </p:childTnLst>
                          </p:cTn>
                        </p:par>
                        <p:par>
                          <p:cTn id="12" fill="hold" nodeType="afterGroup">
                            <p:stCondLst>
                              <p:cond delay="6000"/>
                            </p:stCondLst>
                            <p:childTnLst>
                              <p:par>
                                <p:cTn id="13" presetID="5" presetClass="exit" presetSubtype="10" fill="hold" nodeType="afterEffect">
                                  <p:stCondLst>
                                    <p:cond delay="4500"/>
                                  </p:stCondLst>
                                  <p:childTnLst>
                                    <p:animEffect transition="out" filter="checkerboard(across)">
                                      <p:cBhvr>
                                        <p:cTn id="14" dur="3000"/>
                                        <p:tgtEl>
                                          <p:spTgt spid="14339">
                                            <p:txEl>
                                              <p:pRg st="0" end="0"/>
                                            </p:txEl>
                                          </p:spTgt>
                                        </p:tgtEl>
                                      </p:cBhvr>
                                    </p:animEffect>
                                    <p:set>
                                      <p:cBhvr>
                                        <p:cTn id="15" dur="1" fill="hold">
                                          <p:stCondLst>
                                            <p:cond delay="2999"/>
                                          </p:stCondLst>
                                        </p:cTn>
                                        <p:tgtEl>
                                          <p:spTgt spid="14339">
                                            <p:txEl>
                                              <p:pRg st="0" end="0"/>
                                            </p:txEl>
                                          </p:spTgt>
                                        </p:tgtEl>
                                        <p:attrNameLst>
                                          <p:attrName>style.visibility</p:attrName>
                                        </p:attrNameLst>
                                      </p:cBhvr>
                                      <p:to>
                                        <p:strVal val="hidden"/>
                                      </p:to>
                                    </p:set>
                                  </p:childTnLst>
                                </p:cTn>
                              </p:par>
                            </p:childTnLst>
                          </p:cTn>
                        </p:par>
                        <p:par>
                          <p:cTn id="16" fill="hold" nodeType="afterGroup">
                            <p:stCondLst>
                              <p:cond delay="13500"/>
                            </p:stCondLst>
                            <p:childTnLst>
                              <p:par>
                                <p:cTn id="17" presetID="22" presetClass="entr" presetSubtype="4" fill="hold"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wipe(down)">
                                      <p:cBhvr>
                                        <p:cTn id="19" dur="3000"/>
                                        <p:tgtEl>
                                          <p:spTgt spid="14339">
                                            <p:txEl>
                                              <p:pRg st="2" end="2"/>
                                            </p:txEl>
                                          </p:spTgt>
                                        </p:tgtEl>
                                      </p:cBhvr>
                                    </p:animEffect>
                                  </p:childTnLst>
                                </p:cTn>
                              </p:par>
                              <p:par>
                                <p:cTn id="20" presetID="0" presetClass="path" presetSubtype="0" accel="50000" decel="50000" fill="hold" nodeType="withEffect">
                                  <p:stCondLst>
                                    <p:cond delay="0"/>
                                  </p:stCondLst>
                                  <p:childTnLst>
                                    <p:animMotion origin="layout" path="M 4.16667E-6 3.9963E-6 L 0.00555 -0.38275 " pathEditMode="relative" rAng="0" ptsTypes="AA">
                                      <p:cBhvr>
                                        <p:cTn id="21" dur="2000" fill="hold"/>
                                        <p:tgtEl>
                                          <p:spTgt spid="14339">
                                            <p:txEl>
                                              <p:pRg st="2" end="2"/>
                                            </p:txEl>
                                          </p:spTgt>
                                        </p:tgtEl>
                                        <p:attrNameLst>
                                          <p:attrName>ppt_x</p:attrName>
                                          <p:attrName>ppt_y</p:attrName>
                                        </p:attrNameLst>
                                      </p:cBhvr>
                                      <p:rCtr x="278" y="-19149"/>
                                    </p:animMotion>
                                  </p:childTnLst>
                                </p:cTn>
                              </p:par>
                              <p:par>
                                <p:cTn id="22" presetID="22" presetClass="entr" presetSubtype="4" fill="hold" nodeType="with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wipe(down)">
                                      <p:cBhvr>
                                        <p:cTn id="24" dur="3000"/>
                                        <p:tgtEl>
                                          <p:spTgt spid="1434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000"/>
                                        <p:tgtEl>
                                          <p:spTgt spid="9"/>
                                        </p:tgtEl>
                                      </p:cBhvr>
                                    </p:animEffect>
                                  </p:childTnLst>
                                </p:cTn>
                              </p:par>
                            </p:childTnLst>
                          </p:cTn>
                        </p:par>
                        <p:par>
                          <p:cTn id="28" fill="hold" nodeType="afterGroup">
                            <p:stCondLst>
                              <p:cond delay="16500"/>
                            </p:stCondLst>
                            <p:childTnLst>
                              <p:par>
                                <p:cTn id="29" presetID="22" presetClass="entr" presetSubtype="4" fill="hold" nodeType="afterEffect">
                                  <p:stCondLst>
                                    <p:cond delay="0"/>
                                  </p:stCondLst>
                                  <p:childTnLst>
                                    <p:set>
                                      <p:cBhvr>
                                        <p:cTn id="30" dur="1" fill="hold">
                                          <p:stCondLst>
                                            <p:cond delay="0"/>
                                          </p:stCondLst>
                                        </p:cTn>
                                        <p:tgtEl>
                                          <p:spTgt spid="14342"/>
                                        </p:tgtEl>
                                        <p:attrNameLst>
                                          <p:attrName>style.visibility</p:attrName>
                                        </p:attrNameLst>
                                      </p:cBhvr>
                                      <p:to>
                                        <p:strVal val="visible"/>
                                      </p:to>
                                    </p:set>
                                    <p:animEffect transition="in" filter="wipe(down)">
                                      <p:cBhvr>
                                        <p:cTn id="31" dur="3000"/>
                                        <p:tgtEl>
                                          <p:spTgt spid="14342"/>
                                        </p:tgtEl>
                                      </p:cBhvr>
                                    </p:animEffect>
                                  </p:childTnLst>
                                </p:cTn>
                              </p:par>
                            </p:childTnLst>
                          </p:cTn>
                        </p:par>
                        <p:par>
                          <p:cTn id="32" fill="hold" nodeType="afterGroup">
                            <p:stCondLst>
                              <p:cond delay="19500"/>
                            </p:stCondLst>
                            <p:childTnLst>
                              <p:par>
                                <p:cTn id="33" presetID="22" presetClass="entr" presetSubtype="4" fill="hold" nodeType="afterEffect">
                                  <p:stCondLst>
                                    <p:cond delay="1500"/>
                                  </p:stCondLst>
                                  <p:childTnLst>
                                    <p:set>
                                      <p:cBhvr>
                                        <p:cTn id="34" dur="1" fill="hold">
                                          <p:stCondLst>
                                            <p:cond delay="0"/>
                                          </p:stCondLst>
                                        </p:cTn>
                                        <p:tgtEl>
                                          <p:spTgt spid="14341"/>
                                        </p:tgtEl>
                                        <p:attrNameLst>
                                          <p:attrName>style.visibility</p:attrName>
                                        </p:attrNameLst>
                                      </p:cBhvr>
                                      <p:to>
                                        <p:strVal val="visible"/>
                                      </p:to>
                                    </p:set>
                                    <p:animEffect transition="in" filter="wipe(down)">
                                      <p:cBhvr>
                                        <p:cTn id="35" dur="3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Содержимое 2"/>
          <p:cNvSpPr>
            <a:spLocks noGrp="1"/>
          </p:cNvSpPr>
          <p:nvPr>
            <p:ph idx="1"/>
          </p:nvPr>
        </p:nvSpPr>
        <p:spPr>
          <a:xfrm>
            <a:off x="323528" y="448330"/>
            <a:ext cx="8424936" cy="2857500"/>
          </a:xfrm>
        </p:spPr>
        <p:txBody>
          <a:bodyPr anchor="ctr"/>
          <a:lstStyle/>
          <a:p>
            <a:pPr marL="0" indent="534988" algn="just" eaLnBrk="1" hangingPunct="1">
              <a:lnSpc>
                <a:spcPct val="150000"/>
              </a:lnSpc>
              <a:buFontTx/>
              <a:buNone/>
            </a:pPr>
            <a:r>
              <a:rPr lang="ru-RU" sz="28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 тех пор как Лувр перестал служить одной из резиденций властей Франции, бывшие административные помещения стали постепенно освобождаться и передаваться музею. Этот процесс затянулся на долгие годы. Только в 1960–1980-е последние административные учреждения покинули Лувр. К 1980-м в распоряжение музея перешел весь комплекс зданий, включая северное крыло, где до недавнего времени располагалось министерство финансов.</a:t>
            </a:r>
            <a:endParaRPr lang="ru-RU" sz="2000" dirty="0" smtClean="0"/>
          </a:p>
        </p:txBody>
      </p:sp>
      <p:pic>
        <p:nvPicPr>
          <p:cNvPr id="15364" name="Picture 4" descr="C:\Documents and Settings\Admin\Мои документы\Мои рисунки\города\франция\мэри париж.jpg"/>
          <p:cNvPicPr>
            <a:picLocks noChangeAspect="1" noChangeArrowheads="1"/>
          </p:cNvPicPr>
          <p:nvPr/>
        </p:nvPicPr>
        <p:blipFill>
          <a:blip r:embed="rId2" cstate="print"/>
          <a:srcRect/>
          <a:stretch>
            <a:fillRect/>
          </a:stretch>
        </p:blipFill>
        <p:spPr bwMode="auto">
          <a:xfrm>
            <a:off x="225058" y="253700"/>
            <a:ext cx="8687298" cy="6271643"/>
          </a:xfrm>
          <a:prstGeom prst="rect">
            <a:avLst/>
          </a:prstGeom>
          <a:solidFill>
            <a:srgbClr val="FFFFFF">
              <a:shade val="85000"/>
            </a:srgbClr>
          </a:solidFill>
          <a:ln w="88900" cap="sq">
            <a:solidFill>
              <a:srgbClr val="CC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5" name="Picture 5" descr="C:\Documents and Settings\Admin\Мои документы\Мои рисунки\города\франция\опера.jpg"/>
          <p:cNvPicPr>
            <a:picLocks noChangeAspect="1" noChangeArrowheads="1"/>
          </p:cNvPicPr>
          <p:nvPr/>
        </p:nvPicPr>
        <p:blipFill>
          <a:blip r:embed="rId3" cstate="print"/>
          <a:srcRect/>
          <a:stretch>
            <a:fillRect/>
          </a:stretch>
        </p:blipFill>
        <p:spPr bwMode="auto">
          <a:xfrm>
            <a:off x="251520" y="253701"/>
            <a:ext cx="8660836" cy="6271643"/>
          </a:xfrm>
          <a:prstGeom prst="rect">
            <a:avLst/>
          </a:prstGeom>
          <a:solidFill>
            <a:srgbClr val="FFFFFF">
              <a:shade val="85000"/>
            </a:srgbClr>
          </a:solidFill>
          <a:ln w="88900" cap="sq">
            <a:solidFill>
              <a:srgbClr val="CC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3000"/>
                                        <p:tgtEl>
                                          <p:spTgt spid="15363">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down)">
                                      <p:cBhvr>
                                        <p:cTn id="12" dur="3000"/>
                                        <p:tgtEl>
                                          <p:spTgt spid="15364"/>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wipe(up)">
                                      <p:cBhvr>
                                        <p:cTn id="17" dur="3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idx="1"/>
          </p:nvPr>
        </p:nvSpPr>
        <p:spPr>
          <a:xfrm>
            <a:off x="467544" y="476672"/>
            <a:ext cx="8363272" cy="5626100"/>
          </a:xfrm>
        </p:spPr>
        <p:txBody>
          <a:bodyPr/>
          <a:lstStyle/>
          <a:p>
            <a:pPr marL="0" indent="0" algn="just" eaLnBrk="1" hangingPunct="1">
              <a:buFontTx/>
              <a:buNone/>
            </a:pP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Музей</a:t>
            </a:r>
            <a:r>
              <a:rPr lang="ru-RU" sz="2400" dirty="0" smtClean="0">
                <a:latin typeface="Times New Roman" pitchFamily="18" charset="0"/>
                <a:cs typeface="Times New Roman" pitchFamily="18" charset="0"/>
              </a:rPr>
              <a:t> – в переводе с греческого </a:t>
            </a:r>
            <a:r>
              <a:rPr lang="ru-RU" sz="2000" b="1" dirty="0" smtClean="0">
                <a:effectLst>
                  <a:outerShdw blurRad="38100" dist="38100" dir="2700000" algn="tl">
                    <a:srgbClr val="000000">
                      <a:alpha val="43137"/>
                    </a:srgbClr>
                  </a:outerShdw>
                </a:effectLst>
                <a:latin typeface="Gabriola" panose="04040605051002020D02" pitchFamily="82" charset="0"/>
                <a:cs typeface="Times New Roman" pitchFamily="18" charset="0"/>
              </a:rPr>
              <a:t>«</a:t>
            </a:r>
            <a:r>
              <a:rPr lang="en-US" sz="2000" b="1" dirty="0" err="1" smtClean="0">
                <a:effectLst>
                  <a:outerShdw blurRad="38100" dist="38100" dir="2700000" algn="tl">
                    <a:srgbClr val="000000">
                      <a:alpha val="43137"/>
                    </a:srgbClr>
                  </a:outerShdw>
                </a:effectLst>
                <a:latin typeface="Lithos Pro Regular" pitchFamily="82" charset="0"/>
                <a:cs typeface="Times New Roman" pitchFamily="18" charset="0"/>
              </a:rPr>
              <a:t>museion</a:t>
            </a:r>
            <a:r>
              <a:rPr lang="ru-RU" sz="2000" b="1" dirty="0" smtClean="0">
                <a:effectLst>
                  <a:outerShdw blurRad="38100" dist="38100" dir="2700000" algn="tl">
                    <a:srgbClr val="000000">
                      <a:alpha val="43137"/>
                    </a:srgbClr>
                  </a:outerShdw>
                </a:effectLst>
                <a:latin typeface="Gabriola" panose="04040605051002020D02" pitchFamily="82" charset="0"/>
                <a:cs typeface="Times New Roman" pitchFamily="18" charset="0"/>
              </a:rPr>
              <a:t>»</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 латинского </a:t>
            </a:r>
            <a:r>
              <a:rPr lang="ru-RU" b="1" dirty="0" smtClean="0">
                <a:effectLst>
                  <a:outerShdw blurRad="38100" dist="38100" dir="2700000" algn="tl">
                    <a:srgbClr val="000000">
                      <a:alpha val="43137"/>
                    </a:srgbClr>
                  </a:outerShdw>
                </a:effectLst>
                <a:latin typeface="Gabriola" panose="04040605051002020D02" pitchFamily="82" charset="0"/>
                <a:cs typeface="Latha" panose="020B0604020202020204" pitchFamily="34" charset="0"/>
              </a:rPr>
              <a:t>«</a:t>
            </a:r>
            <a:r>
              <a:rPr lang="en-US" b="1" dirty="0" smtClean="0">
                <a:effectLst>
                  <a:outerShdw blurRad="38100" dist="38100" dir="2700000" algn="tl">
                    <a:srgbClr val="000000">
                      <a:alpha val="43137"/>
                    </a:srgbClr>
                  </a:outerShdw>
                </a:effectLst>
                <a:latin typeface="Gabriola" panose="04040605051002020D02" pitchFamily="82" charset="0"/>
                <a:cs typeface="Latha" panose="020B0604020202020204" pitchFamily="34" charset="0"/>
              </a:rPr>
              <a:t>museum</a:t>
            </a:r>
            <a:r>
              <a:rPr lang="ru-RU" b="1" dirty="0" smtClean="0">
                <a:effectLst>
                  <a:outerShdw blurRad="38100" dist="38100" dir="2700000" algn="tl">
                    <a:srgbClr val="000000">
                      <a:alpha val="43137"/>
                    </a:srgbClr>
                  </a:outerShdw>
                </a:effectLst>
                <a:latin typeface="Gabriola" panose="04040605051002020D02" pitchFamily="82" charset="0"/>
                <a:cs typeface="Latha" panose="020B0604020202020204" pitchFamily="34" charset="0"/>
              </a:rPr>
              <a:t>»</a:t>
            </a:r>
            <a:r>
              <a:rPr lang="en-US" sz="3600" b="1" dirty="0" smtClean="0">
                <a:effectLst>
                  <a:outerShdw blurRad="38100" dist="38100" dir="2700000" algn="tl">
                    <a:srgbClr val="000000">
                      <a:alpha val="43137"/>
                    </a:srgbClr>
                  </a:outerShdw>
                </a:effectLst>
                <a:latin typeface="Gabriola" panose="04040605051002020D02" pitchFamily="82" charset="0"/>
                <a:cs typeface="Latha" panose="020B0604020202020204" pitchFamily="34" charset="0"/>
              </a:rPr>
              <a:t> </a:t>
            </a:r>
            <a:r>
              <a:rPr lang="ru-RU" sz="2400" dirty="0" smtClean="0">
                <a:latin typeface="Times New Roman" pitchFamily="18" charset="0"/>
                <a:cs typeface="Times New Roman" pitchFamily="18" charset="0"/>
              </a:rPr>
              <a:t>-  храм муз.</a:t>
            </a:r>
          </a:p>
          <a:p>
            <a:pPr marL="0" indent="0" algn="r" eaLnBrk="1" hangingPunct="1">
              <a:buFontTx/>
              <a:buNone/>
            </a:pPr>
            <a:r>
              <a:rPr lang="ru-RU" sz="2400" dirty="0" smtClean="0">
                <a:latin typeface="Times New Roman" pitchFamily="18" charset="0"/>
                <a:cs typeface="Times New Roman" pitchFamily="18" charset="0"/>
              </a:rPr>
              <a:t>   </a:t>
            </a:r>
          </a:p>
          <a:p>
            <a:pPr marL="0" indent="0" algn="just" eaLnBrk="1" hangingPunct="1">
              <a:lnSpc>
                <a:spcPct val="150000"/>
              </a:lnSpc>
              <a:buFontTx/>
              <a:buNone/>
            </a:pPr>
            <a:r>
              <a:rPr lang="ru-RU" sz="2400" dirty="0" smtClean="0">
                <a:latin typeface="Times New Roman" pitchFamily="18" charset="0"/>
                <a:cs typeface="Times New Roman" pitchFamily="18" charset="0"/>
              </a:rPr>
              <a:t>          Музей – научно – исследовательское, научно- просветительское учреждение, которое комплектует, хранит, изучает, выставляет, популяризирует произведения искусства, предметы истории, науки, быта, промышленности и сельского хозяйства, материалы из жизни и деятельности великих людей. Недаром  на древнем вьетнамском языке музеи называли </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400" i="1" dirty="0" err="1" smtClean="0">
                <a:effectLst>
                  <a:outerShdw blurRad="38100" dist="38100" dir="2700000" algn="tl">
                    <a:srgbClr val="000000">
                      <a:alpha val="43137"/>
                    </a:srgbClr>
                  </a:outerShdw>
                </a:effectLst>
                <a:latin typeface="Times New Roman" pitchFamily="18" charset="0"/>
                <a:cs typeface="Times New Roman" pitchFamily="18" charset="0"/>
              </a:rPr>
              <a:t>бао</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 та», </a:t>
            </a:r>
            <a:r>
              <a:rPr lang="ru-RU" sz="2400" dirty="0" smtClean="0">
                <a:latin typeface="Times New Roman" pitchFamily="18" charset="0"/>
                <a:cs typeface="Times New Roman" pitchFamily="18" charset="0"/>
              </a:rPr>
              <a:t>что означало </a:t>
            </a:r>
            <a:r>
              <a:rPr lang="ru-RU" sz="2400" i="1" dirty="0" smtClean="0">
                <a:effectLst>
                  <a:outerShdw blurRad="38100" dist="38100" dir="2700000" algn="tl">
                    <a:srgbClr val="000000">
                      <a:alpha val="43137"/>
                    </a:srgbClr>
                  </a:outerShdw>
                </a:effectLst>
                <a:latin typeface="Times New Roman" pitchFamily="18" charset="0"/>
                <a:cs typeface="Times New Roman" pitchFamily="18" charset="0"/>
              </a:rPr>
              <a:t>«хранилище реликвий»</a:t>
            </a:r>
            <a:r>
              <a:rPr lang="ru-RU" sz="2400" dirty="0" smtClean="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098">
                                            <p:txEl>
                                              <p:pRg st="0" end="0"/>
                                            </p:txEl>
                                          </p:spTgt>
                                        </p:tgtEl>
                                        <p:attrNameLst>
                                          <p:attrName>style.visibility</p:attrName>
                                        </p:attrNameLst>
                                      </p:cBhvr>
                                      <p:to>
                                        <p:strVal val="visible"/>
                                      </p:to>
                                    </p:set>
                                    <p:anim calcmode="discrete" valueType="clr">
                                      <p:cBhvr override="childStyle">
                                        <p:cTn id="7" dur="80"/>
                                        <p:tgtEl>
                                          <p:spTgt spid="40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8">
                                            <p:txEl>
                                              <p:pRg st="0" end="0"/>
                                            </p:txEl>
                                          </p:spTgt>
                                        </p:tgtEl>
                                        <p:attrNameLst>
                                          <p:attrName>fill.type</p:attrName>
                                        </p:attrNameLst>
                                      </p:cBhvr>
                                      <p:to>
                                        <p:strVal val="solid"/>
                                      </p:to>
                                    </p:set>
                                  </p:childTnLst>
                                </p:cTn>
                              </p:par>
                            </p:childTnLst>
                          </p:cTn>
                        </p:par>
                        <p:par>
                          <p:cTn id="10" fill="hold" nodeType="afterGroup">
                            <p:stCondLst>
                              <p:cond delay="2600"/>
                            </p:stCondLst>
                            <p:childTnLst>
                              <p:par>
                                <p:cTn id="11" presetID="22" presetClass="entr" presetSubtype="1" fill="hold" nodeType="after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animEffect transition="in" filter="wipe(up)">
                                      <p:cBhvr>
                                        <p:cTn id="13" dur="2000"/>
                                        <p:tgtEl>
                                          <p:spTgt spid="40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Содержимое 2"/>
          <p:cNvSpPr>
            <a:spLocks noGrp="1"/>
          </p:cNvSpPr>
          <p:nvPr>
            <p:ph idx="1"/>
          </p:nvPr>
        </p:nvSpPr>
        <p:spPr>
          <a:xfrm>
            <a:off x="179512" y="140738"/>
            <a:ext cx="8712968" cy="4143375"/>
          </a:xfrm>
        </p:spPr>
        <p:txBody>
          <a:bodyPr/>
          <a:lstStyle/>
          <a:p>
            <a:pPr marL="0" indent="534988" algn="just" eaLnBrk="1" hangingPunct="1">
              <a:lnSpc>
                <a:spcPct val="150000"/>
              </a:lnSpc>
              <a:buFontTx/>
              <a:buNone/>
            </a:pPr>
            <a:r>
              <a:rPr lang="ru-RU" sz="2000" dirty="0" smtClean="0">
                <a:latin typeface="Times New Roman" pitchFamily="18" charset="0"/>
                <a:cs typeface="Times New Roman" pitchFamily="18" charset="0"/>
              </a:rPr>
              <a:t>     Новый этап строительных работ наступил в 1980-е, когда началось осуществление проекта «Большого Лувра», предпринятого по инициативе президента </a:t>
            </a:r>
            <a:r>
              <a:rPr lang="ru-RU" sz="2000" dirty="0" err="1" smtClean="0">
                <a:latin typeface="Times New Roman" pitchFamily="18" charset="0"/>
                <a:cs typeface="Times New Roman" pitchFamily="18" charset="0"/>
              </a:rPr>
              <a:t>Ф.Миттерана</a:t>
            </a:r>
            <a:r>
              <a:rPr lang="ru-RU" sz="2000" dirty="0" smtClean="0">
                <a:latin typeface="Times New Roman" pitchFamily="18" charset="0"/>
                <a:cs typeface="Times New Roman" pitchFamily="18" charset="0"/>
              </a:rPr>
              <a:t>: перепланировка центра Лувра и устройство нового входа в музей. Проект разработал архитектор </a:t>
            </a:r>
            <a:r>
              <a:rPr lang="ru-RU" sz="2000" dirty="0" err="1" smtClean="0">
                <a:latin typeface="Times New Roman" pitchFamily="18" charset="0"/>
                <a:cs typeface="Times New Roman" pitchFamily="18" charset="0"/>
              </a:rPr>
              <a:t>Йо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Минг</a:t>
            </a:r>
            <a:r>
              <a:rPr lang="ru-RU" sz="2000" dirty="0" smtClean="0">
                <a:latin typeface="Times New Roman" pitchFamily="18" charset="0"/>
                <a:cs typeface="Times New Roman" pitchFamily="18" charset="0"/>
              </a:rPr>
              <a:t> Пей. </a:t>
            </a:r>
          </a:p>
          <a:p>
            <a:pPr marL="0" indent="534988" algn="just" eaLnBrk="1" hangingPunct="1">
              <a:lnSpc>
                <a:spcPct val="150000"/>
              </a:lnSpc>
              <a:buFontTx/>
              <a:buNone/>
            </a:pPr>
            <a:r>
              <a:rPr lang="ru-RU" sz="2000" dirty="0" smtClean="0">
                <a:latin typeface="Times New Roman" pitchFamily="18" charset="0"/>
                <a:cs typeface="Times New Roman" pitchFamily="18" charset="0"/>
              </a:rPr>
              <a:t>     Он создал большую </a:t>
            </a:r>
            <a:r>
              <a:rPr lang="ru-RU" sz="2000" i="1" dirty="0" smtClean="0">
                <a:effectLst>
                  <a:outerShdw blurRad="38100" dist="38100" dir="2700000" algn="tl">
                    <a:srgbClr val="000000">
                      <a:alpha val="43137"/>
                    </a:srgbClr>
                  </a:outerShdw>
                </a:effectLst>
                <a:latin typeface="Times New Roman" pitchFamily="18" charset="0"/>
                <a:cs typeface="Times New Roman" pitchFamily="18" charset="0"/>
              </a:rPr>
              <a:t>стеклянную пирамиду</a:t>
            </a:r>
            <a:r>
              <a:rPr lang="ru-RU" sz="2000" dirty="0" smtClean="0">
                <a:latin typeface="Times New Roman" pitchFamily="18" charset="0"/>
                <a:cs typeface="Times New Roman" pitchFamily="18" charset="0"/>
              </a:rPr>
              <a:t>, поднявшуюся в центре Двора Наполеона, а вокруг нее три пирамиды поменьше. Рецепт стекла для пирамид был специально разработан в соответствии с новейшими технологиями так, что эта конструкция излучает свет. Между пирамидами расположился треугольный бассейн из темного камня, едва возвышающийся над уровнем земли. Завершается композиция, которую архитектор назвал «ландшафтом», фонтаном.</a:t>
            </a:r>
          </a:p>
        </p:txBody>
      </p:sp>
      <p:pic>
        <p:nvPicPr>
          <p:cNvPr id="16389" name="Picture 4" descr="C:\Documents and Settings\Admin\Мои документы\Мои рисунки\города\франция\Йо Минг Пей архитектор.JPG"/>
          <p:cNvPicPr>
            <a:picLocks noChangeAspect="1" noChangeArrowheads="1"/>
          </p:cNvPicPr>
          <p:nvPr/>
        </p:nvPicPr>
        <p:blipFill>
          <a:blip r:embed="rId2" cstate="print"/>
          <a:srcRect/>
          <a:stretch>
            <a:fillRect/>
          </a:stretch>
        </p:blipFill>
        <p:spPr bwMode="auto">
          <a:xfrm rot="21066610">
            <a:off x="5680397" y="2308671"/>
            <a:ext cx="2409825" cy="3437603"/>
          </a:xfrm>
          <a:prstGeom prst="ellipse">
            <a:avLst/>
          </a:prstGeom>
          <a:ln>
            <a:noFill/>
          </a:ln>
          <a:effectLst>
            <a:softEdge rad="112500"/>
          </a:effectLst>
        </p:spPr>
      </p:pic>
      <p:pic>
        <p:nvPicPr>
          <p:cNvPr id="16390" name="Picture 2" descr="C:\Documents and Settings\Admin\Мои документы\Мои рисунки\города\франция\миттеран2.jpg"/>
          <p:cNvPicPr>
            <a:picLocks noChangeAspect="1" noChangeArrowheads="1"/>
          </p:cNvPicPr>
          <p:nvPr/>
        </p:nvPicPr>
        <p:blipFill>
          <a:blip r:embed="rId3" cstate="print"/>
          <a:srcRect/>
          <a:stretch>
            <a:fillRect/>
          </a:stretch>
        </p:blipFill>
        <p:spPr bwMode="auto">
          <a:xfrm rot="21063822">
            <a:off x="932337" y="2381105"/>
            <a:ext cx="2428875" cy="3290034"/>
          </a:xfrm>
          <a:prstGeom prst="ellipse">
            <a:avLst/>
          </a:prstGeom>
          <a:ln>
            <a:noFill/>
          </a:ln>
          <a:effectLst>
            <a:softEdge rad="112500"/>
          </a:effectLst>
        </p:spPr>
      </p:pic>
      <p:pic>
        <p:nvPicPr>
          <p:cNvPr id="16391" name="Picture 6" descr="C:\Documents and Settings\Admin\Мои документы\Мои рисунки\города\франция\Louvre-Paris-1024-895595.jpeg"/>
          <p:cNvPicPr>
            <a:picLocks noChangeAspect="1" noChangeArrowheads="1"/>
          </p:cNvPicPr>
          <p:nvPr/>
        </p:nvPicPr>
        <p:blipFill>
          <a:blip r:embed="rId4" cstate="print"/>
          <a:srcRect/>
          <a:stretch>
            <a:fillRect/>
          </a:stretch>
        </p:blipFill>
        <p:spPr bwMode="auto">
          <a:xfrm>
            <a:off x="4407" y="2780928"/>
            <a:ext cx="4982225" cy="3714752"/>
          </a:xfrm>
          <a:prstGeom prst="rect">
            <a:avLst/>
          </a:prstGeom>
          <a:solidFill>
            <a:srgbClr val="FFFFFF">
              <a:shade val="85000"/>
            </a:srgbClr>
          </a:solidFill>
          <a:ln w="88900" cap="sq">
            <a:solidFill>
              <a:srgbClr val="CC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Блок-схема: альтернативный процесс 12"/>
          <p:cNvSpPr/>
          <p:nvPr/>
        </p:nvSpPr>
        <p:spPr>
          <a:xfrm rot="21041518">
            <a:off x="1455738" y="5730875"/>
            <a:ext cx="2000250" cy="500063"/>
          </a:xfrm>
          <a:prstGeom prst="flowChartAlternateProcess">
            <a:avLst/>
          </a:prstGeom>
          <a:solidFill>
            <a:srgbClr val="FFCC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_PresentumNr" pitchFamily="82" charset="-52"/>
              </a:rPr>
              <a:t>Франсуа  Миттеран</a:t>
            </a:r>
          </a:p>
        </p:txBody>
      </p:sp>
      <p:sp>
        <p:nvSpPr>
          <p:cNvPr id="14" name="Блок-схема: альтернативный процесс 13"/>
          <p:cNvSpPr/>
          <p:nvPr/>
        </p:nvSpPr>
        <p:spPr>
          <a:xfrm rot="21051446">
            <a:off x="6313488" y="5727700"/>
            <a:ext cx="2000250" cy="500063"/>
          </a:xfrm>
          <a:prstGeom prst="flowChartAlternateProcess">
            <a:avLst/>
          </a:prstGeom>
          <a:solidFill>
            <a:srgbClr val="FFCC9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_PresentumNr" pitchFamily="82" charset="-52"/>
              </a:rPr>
              <a:t>Йо Минг Пей</a:t>
            </a:r>
          </a:p>
        </p:txBody>
      </p:sp>
      <p:pic>
        <p:nvPicPr>
          <p:cNvPr id="16388" name="Picture 3" descr="C:\Documents and Settings\Admin\Мои документы\Мои рисунки\города\франция\louvre-entry-way-1.jpg"/>
          <p:cNvPicPr>
            <a:picLocks noChangeAspect="1" noChangeArrowheads="1"/>
          </p:cNvPicPr>
          <p:nvPr/>
        </p:nvPicPr>
        <p:blipFill>
          <a:blip r:embed="rId5" cstate="print"/>
          <a:srcRect/>
          <a:stretch>
            <a:fillRect/>
          </a:stretch>
        </p:blipFill>
        <p:spPr bwMode="auto">
          <a:xfrm>
            <a:off x="1643041" y="3068960"/>
            <a:ext cx="5072099" cy="3500438"/>
          </a:xfrm>
          <a:prstGeom prst="rect">
            <a:avLst/>
          </a:prstGeom>
          <a:solidFill>
            <a:srgbClr val="FFFFFF">
              <a:shade val="85000"/>
            </a:srgbClr>
          </a:solidFill>
          <a:ln w="88900" cap="sq">
            <a:solidFill>
              <a:srgbClr val="CC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Музей Лувр"/>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3261" y="3302035"/>
            <a:ext cx="5557477" cy="3417483"/>
          </a:xfrm>
          <a:prstGeom prst="rect">
            <a:avLst/>
          </a:prstGeom>
          <a:noFill/>
          <a:ln w="76200">
            <a:solidFill>
              <a:srgbClr val="CC99FF"/>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3000"/>
                                        <p:tgtEl>
                                          <p:spTgt spid="1638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wipe(down)">
                                      <p:cBhvr>
                                        <p:cTn id="10" dur="3000"/>
                                        <p:tgtEl>
                                          <p:spTgt spid="1639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20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6389"/>
                                        </p:tgtEl>
                                        <p:attrNameLst>
                                          <p:attrName>style.visibility</p:attrName>
                                        </p:attrNameLst>
                                      </p:cBhvr>
                                      <p:to>
                                        <p:strVal val="visible"/>
                                      </p:to>
                                    </p:set>
                                    <p:animEffect transition="in" filter="wipe(down)">
                                      <p:cBhvr>
                                        <p:cTn id="16" dur="3000"/>
                                        <p:tgtEl>
                                          <p:spTgt spid="1638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2000"/>
                                        <p:tgtEl>
                                          <p:spTgt spid="14"/>
                                        </p:tgtEl>
                                      </p:cBhvr>
                                    </p:animEffect>
                                  </p:childTnLst>
                                </p:cTn>
                              </p:par>
                            </p:childTnLst>
                          </p:cTn>
                        </p:par>
                        <p:par>
                          <p:cTn id="20" fill="hold" nodeType="afterGroup">
                            <p:stCondLst>
                              <p:cond delay="3000"/>
                            </p:stCondLst>
                            <p:childTnLst>
                              <p:par>
                                <p:cTn id="21" presetID="5" presetClass="exit" presetSubtype="10" fill="hold" nodeType="afterEffect">
                                  <p:stCondLst>
                                    <p:cond delay="5500"/>
                                  </p:stCondLst>
                                  <p:childTnLst>
                                    <p:animEffect transition="out" filter="checkerboard(across)">
                                      <p:cBhvr>
                                        <p:cTn id="22" dur="2000"/>
                                        <p:tgtEl>
                                          <p:spTgt spid="16387">
                                            <p:txEl>
                                              <p:pRg st="0" end="0"/>
                                            </p:txEl>
                                          </p:spTgt>
                                        </p:tgtEl>
                                      </p:cBhvr>
                                    </p:animEffect>
                                    <p:set>
                                      <p:cBhvr>
                                        <p:cTn id="23" dur="1" fill="hold">
                                          <p:stCondLst>
                                            <p:cond delay="1999"/>
                                          </p:stCondLst>
                                        </p:cTn>
                                        <p:tgtEl>
                                          <p:spTgt spid="16387">
                                            <p:txEl>
                                              <p:pRg st="0" end="0"/>
                                            </p:txEl>
                                          </p:spTgt>
                                        </p:tgtEl>
                                        <p:attrNameLst>
                                          <p:attrName>style.visibility</p:attrName>
                                        </p:attrNameLst>
                                      </p:cBhvr>
                                      <p:to>
                                        <p:strVal val="hidden"/>
                                      </p:to>
                                    </p:set>
                                  </p:childTnLst>
                                </p:cTn>
                              </p:par>
                            </p:childTnLst>
                          </p:cTn>
                        </p:par>
                        <p:par>
                          <p:cTn id="24" fill="hold" nodeType="afterGroup">
                            <p:stCondLst>
                              <p:cond delay="10500"/>
                            </p:stCondLst>
                            <p:childTnLst>
                              <p:par>
                                <p:cTn id="25" presetID="22" presetClass="entr" presetSubtype="4" fill="hold" nodeType="afterEffect">
                                  <p:stCondLst>
                                    <p:cond delay="0"/>
                                  </p:stCondLst>
                                  <p:childTnLst>
                                    <p:set>
                                      <p:cBhvr>
                                        <p:cTn id="26" dur="1" fill="hold">
                                          <p:stCondLst>
                                            <p:cond delay="0"/>
                                          </p:stCondLst>
                                        </p:cTn>
                                        <p:tgtEl>
                                          <p:spTgt spid="16387">
                                            <p:txEl>
                                              <p:pRg st="1" end="1"/>
                                            </p:txEl>
                                          </p:spTgt>
                                        </p:tgtEl>
                                        <p:attrNameLst>
                                          <p:attrName>style.visibility</p:attrName>
                                        </p:attrNameLst>
                                      </p:cBhvr>
                                      <p:to>
                                        <p:strVal val="visible"/>
                                      </p:to>
                                    </p:set>
                                    <p:animEffect transition="in" filter="wipe(down)">
                                      <p:cBhvr>
                                        <p:cTn id="27" dur="3000"/>
                                        <p:tgtEl>
                                          <p:spTgt spid="16387">
                                            <p:txEl>
                                              <p:pRg st="1" end="1"/>
                                            </p:txEl>
                                          </p:spTgt>
                                        </p:tgtEl>
                                      </p:cBhvr>
                                    </p:animEffect>
                                  </p:childTnLst>
                                </p:cTn>
                              </p:par>
                              <p:par>
                                <p:cTn id="28" presetID="0" presetClass="path" presetSubtype="0" accel="50000" decel="50000" fill="hold" nodeType="withEffect">
                                  <p:stCondLst>
                                    <p:cond delay="0"/>
                                  </p:stCondLst>
                                  <p:childTnLst>
                                    <p:animMotion origin="layout" path="M 0 0 L 0.00799 -0.35695 " pathEditMode="relative" ptsTypes="AA">
                                      <p:cBhvr>
                                        <p:cTn id="29" dur="2000" fill="hold"/>
                                        <p:tgtEl>
                                          <p:spTgt spid="16387">
                                            <p:txEl>
                                              <p:pRg st="1" end="1"/>
                                            </p:txEl>
                                          </p:spTgt>
                                        </p:tgtEl>
                                        <p:attrNameLst>
                                          <p:attrName>ppt_x</p:attrName>
                                          <p:attrName>ppt_y</p:attrName>
                                        </p:attrNameLst>
                                      </p:cBhvr>
                                    </p:animMotion>
                                  </p:childTnLst>
                                </p:cTn>
                              </p:par>
                              <p:par>
                                <p:cTn id="30" presetID="54" presetClass="exit" presetSubtype="0" decel="100000" fill="hold" nodeType="withEffect">
                                  <p:stCondLst>
                                    <p:cond delay="0"/>
                                  </p:stCondLst>
                                  <p:childTnLst>
                                    <p:anim calcmode="lin" valueType="num">
                                      <p:cBhvr>
                                        <p:cTn id="31" dur="2000"/>
                                        <p:tgtEl>
                                          <p:spTgt spid="16390"/>
                                        </p:tgtEl>
                                        <p:attrNameLst>
                                          <p:attrName>ppt_w</p:attrName>
                                        </p:attrNameLst>
                                      </p:cBhvr>
                                      <p:tavLst>
                                        <p:tav tm="0">
                                          <p:val>
                                            <p:strVal val="ppt_w"/>
                                          </p:val>
                                        </p:tav>
                                        <p:tav tm="100000">
                                          <p:val>
                                            <p:strVal val="ppt_w*0.05"/>
                                          </p:val>
                                        </p:tav>
                                      </p:tavLst>
                                    </p:anim>
                                    <p:anim calcmode="lin" valueType="num">
                                      <p:cBhvr>
                                        <p:cTn id="32" dur="2000"/>
                                        <p:tgtEl>
                                          <p:spTgt spid="16390"/>
                                        </p:tgtEl>
                                        <p:attrNameLst>
                                          <p:attrName>ppt_h</p:attrName>
                                        </p:attrNameLst>
                                      </p:cBhvr>
                                      <p:tavLst>
                                        <p:tav tm="0">
                                          <p:val>
                                            <p:strVal val="ppt_h"/>
                                          </p:val>
                                        </p:tav>
                                        <p:tav tm="100000">
                                          <p:val>
                                            <p:strVal val="ppt_h"/>
                                          </p:val>
                                        </p:tav>
                                      </p:tavLst>
                                    </p:anim>
                                    <p:anim calcmode="lin" valueType="num">
                                      <p:cBhvr>
                                        <p:cTn id="33" dur="2000"/>
                                        <p:tgtEl>
                                          <p:spTgt spid="16390"/>
                                        </p:tgtEl>
                                        <p:attrNameLst>
                                          <p:attrName>ppt_x</p:attrName>
                                        </p:attrNameLst>
                                      </p:cBhvr>
                                      <p:tavLst>
                                        <p:tav tm="0">
                                          <p:val>
                                            <p:strVal val="ppt_x"/>
                                          </p:val>
                                        </p:tav>
                                        <p:tav tm="100000">
                                          <p:val>
                                            <p:strVal val="ppt_x-.2"/>
                                          </p:val>
                                        </p:tav>
                                      </p:tavLst>
                                    </p:anim>
                                    <p:anim calcmode="lin" valueType="num">
                                      <p:cBhvr>
                                        <p:cTn id="34" dur="2000"/>
                                        <p:tgtEl>
                                          <p:spTgt spid="16390"/>
                                        </p:tgtEl>
                                        <p:attrNameLst>
                                          <p:attrName>ppt_y</p:attrName>
                                        </p:attrNameLst>
                                      </p:cBhvr>
                                      <p:tavLst>
                                        <p:tav tm="0">
                                          <p:val>
                                            <p:strVal val="ppt_y"/>
                                          </p:val>
                                        </p:tav>
                                        <p:tav tm="100000">
                                          <p:val>
                                            <p:strVal val="ppt_y"/>
                                          </p:val>
                                        </p:tav>
                                      </p:tavLst>
                                    </p:anim>
                                    <p:animEffect transition="out" filter="fade">
                                      <p:cBhvr>
                                        <p:cTn id="35" dur="2000"/>
                                        <p:tgtEl>
                                          <p:spTgt spid="16390"/>
                                        </p:tgtEl>
                                      </p:cBhvr>
                                    </p:animEffect>
                                    <p:set>
                                      <p:cBhvr>
                                        <p:cTn id="36" dur="1" fill="hold">
                                          <p:stCondLst>
                                            <p:cond delay="1999"/>
                                          </p:stCondLst>
                                        </p:cTn>
                                        <p:tgtEl>
                                          <p:spTgt spid="16390"/>
                                        </p:tgtEl>
                                        <p:attrNameLst>
                                          <p:attrName>style.visibility</p:attrName>
                                        </p:attrNameLst>
                                      </p:cBhvr>
                                      <p:to>
                                        <p:strVal val="hidden"/>
                                      </p:to>
                                    </p:set>
                                  </p:childTnLst>
                                </p:cTn>
                              </p:par>
                              <p:par>
                                <p:cTn id="37" presetID="54" presetClass="exit" presetSubtype="0" decel="100000" fill="hold" grpId="1" nodeType="withEffect">
                                  <p:stCondLst>
                                    <p:cond delay="0"/>
                                  </p:stCondLst>
                                  <p:childTnLst>
                                    <p:anim calcmode="lin" valueType="num">
                                      <p:cBhvr>
                                        <p:cTn id="38" dur="2000"/>
                                        <p:tgtEl>
                                          <p:spTgt spid="13"/>
                                        </p:tgtEl>
                                        <p:attrNameLst>
                                          <p:attrName>ppt_w</p:attrName>
                                        </p:attrNameLst>
                                      </p:cBhvr>
                                      <p:tavLst>
                                        <p:tav tm="0">
                                          <p:val>
                                            <p:strVal val="ppt_w"/>
                                          </p:val>
                                        </p:tav>
                                        <p:tav tm="100000">
                                          <p:val>
                                            <p:strVal val="ppt_w*0.05"/>
                                          </p:val>
                                        </p:tav>
                                      </p:tavLst>
                                    </p:anim>
                                    <p:anim calcmode="lin" valueType="num">
                                      <p:cBhvr>
                                        <p:cTn id="39" dur="2000"/>
                                        <p:tgtEl>
                                          <p:spTgt spid="13"/>
                                        </p:tgtEl>
                                        <p:attrNameLst>
                                          <p:attrName>ppt_h</p:attrName>
                                        </p:attrNameLst>
                                      </p:cBhvr>
                                      <p:tavLst>
                                        <p:tav tm="0">
                                          <p:val>
                                            <p:strVal val="ppt_h"/>
                                          </p:val>
                                        </p:tav>
                                        <p:tav tm="100000">
                                          <p:val>
                                            <p:strVal val="ppt_h"/>
                                          </p:val>
                                        </p:tav>
                                      </p:tavLst>
                                    </p:anim>
                                    <p:anim calcmode="lin" valueType="num">
                                      <p:cBhvr>
                                        <p:cTn id="40" dur="2000"/>
                                        <p:tgtEl>
                                          <p:spTgt spid="13"/>
                                        </p:tgtEl>
                                        <p:attrNameLst>
                                          <p:attrName>ppt_x</p:attrName>
                                        </p:attrNameLst>
                                      </p:cBhvr>
                                      <p:tavLst>
                                        <p:tav tm="0">
                                          <p:val>
                                            <p:strVal val="ppt_x"/>
                                          </p:val>
                                        </p:tav>
                                        <p:tav tm="100000">
                                          <p:val>
                                            <p:strVal val="ppt_x-.2"/>
                                          </p:val>
                                        </p:tav>
                                      </p:tavLst>
                                    </p:anim>
                                    <p:anim calcmode="lin" valueType="num">
                                      <p:cBhvr>
                                        <p:cTn id="41" dur="2000"/>
                                        <p:tgtEl>
                                          <p:spTgt spid="13"/>
                                        </p:tgtEl>
                                        <p:attrNameLst>
                                          <p:attrName>ppt_y</p:attrName>
                                        </p:attrNameLst>
                                      </p:cBhvr>
                                      <p:tavLst>
                                        <p:tav tm="0">
                                          <p:val>
                                            <p:strVal val="ppt_y"/>
                                          </p:val>
                                        </p:tav>
                                        <p:tav tm="100000">
                                          <p:val>
                                            <p:strVal val="ppt_y"/>
                                          </p:val>
                                        </p:tav>
                                      </p:tavLst>
                                    </p:anim>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54" presetClass="exit" presetSubtype="0" decel="100000" fill="hold" nodeType="withEffect">
                                  <p:stCondLst>
                                    <p:cond delay="0"/>
                                  </p:stCondLst>
                                  <p:childTnLst>
                                    <p:anim calcmode="lin" valueType="num">
                                      <p:cBhvr>
                                        <p:cTn id="45" dur="2000"/>
                                        <p:tgtEl>
                                          <p:spTgt spid="16389"/>
                                        </p:tgtEl>
                                        <p:attrNameLst>
                                          <p:attrName>ppt_w</p:attrName>
                                        </p:attrNameLst>
                                      </p:cBhvr>
                                      <p:tavLst>
                                        <p:tav tm="0">
                                          <p:val>
                                            <p:strVal val="ppt_w"/>
                                          </p:val>
                                        </p:tav>
                                        <p:tav tm="100000">
                                          <p:val>
                                            <p:strVal val="ppt_w*0.05"/>
                                          </p:val>
                                        </p:tav>
                                      </p:tavLst>
                                    </p:anim>
                                    <p:anim calcmode="lin" valueType="num">
                                      <p:cBhvr>
                                        <p:cTn id="46" dur="2000"/>
                                        <p:tgtEl>
                                          <p:spTgt spid="16389"/>
                                        </p:tgtEl>
                                        <p:attrNameLst>
                                          <p:attrName>ppt_h</p:attrName>
                                        </p:attrNameLst>
                                      </p:cBhvr>
                                      <p:tavLst>
                                        <p:tav tm="0">
                                          <p:val>
                                            <p:strVal val="ppt_h"/>
                                          </p:val>
                                        </p:tav>
                                        <p:tav tm="100000">
                                          <p:val>
                                            <p:strVal val="ppt_h"/>
                                          </p:val>
                                        </p:tav>
                                      </p:tavLst>
                                    </p:anim>
                                    <p:anim calcmode="lin" valueType="num">
                                      <p:cBhvr>
                                        <p:cTn id="47" dur="2000"/>
                                        <p:tgtEl>
                                          <p:spTgt spid="16389"/>
                                        </p:tgtEl>
                                        <p:attrNameLst>
                                          <p:attrName>ppt_x</p:attrName>
                                        </p:attrNameLst>
                                      </p:cBhvr>
                                      <p:tavLst>
                                        <p:tav tm="0">
                                          <p:val>
                                            <p:strVal val="ppt_x"/>
                                          </p:val>
                                        </p:tav>
                                        <p:tav tm="100000">
                                          <p:val>
                                            <p:strVal val="ppt_x-.2"/>
                                          </p:val>
                                        </p:tav>
                                      </p:tavLst>
                                    </p:anim>
                                    <p:anim calcmode="lin" valueType="num">
                                      <p:cBhvr>
                                        <p:cTn id="48" dur="2000"/>
                                        <p:tgtEl>
                                          <p:spTgt spid="16389"/>
                                        </p:tgtEl>
                                        <p:attrNameLst>
                                          <p:attrName>ppt_y</p:attrName>
                                        </p:attrNameLst>
                                      </p:cBhvr>
                                      <p:tavLst>
                                        <p:tav tm="0">
                                          <p:val>
                                            <p:strVal val="ppt_y"/>
                                          </p:val>
                                        </p:tav>
                                        <p:tav tm="100000">
                                          <p:val>
                                            <p:strVal val="ppt_y"/>
                                          </p:val>
                                        </p:tav>
                                      </p:tavLst>
                                    </p:anim>
                                    <p:animEffect transition="out" filter="fade">
                                      <p:cBhvr>
                                        <p:cTn id="49" dur="2000"/>
                                        <p:tgtEl>
                                          <p:spTgt spid="16389"/>
                                        </p:tgtEl>
                                      </p:cBhvr>
                                    </p:animEffect>
                                    <p:set>
                                      <p:cBhvr>
                                        <p:cTn id="50" dur="1" fill="hold">
                                          <p:stCondLst>
                                            <p:cond delay="1999"/>
                                          </p:stCondLst>
                                        </p:cTn>
                                        <p:tgtEl>
                                          <p:spTgt spid="16389"/>
                                        </p:tgtEl>
                                        <p:attrNameLst>
                                          <p:attrName>style.visibility</p:attrName>
                                        </p:attrNameLst>
                                      </p:cBhvr>
                                      <p:to>
                                        <p:strVal val="hidden"/>
                                      </p:to>
                                    </p:set>
                                  </p:childTnLst>
                                </p:cTn>
                              </p:par>
                              <p:par>
                                <p:cTn id="51" presetID="54" presetClass="exit" presetSubtype="0" decel="100000" fill="hold" grpId="1" nodeType="withEffect">
                                  <p:stCondLst>
                                    <p:cond delay="0"/>
                                  </p:stCondLst>
                                  <p:childTnLst>
                                    <p:anim calcmode="lin" valueType="num">
                                      <p:cBhvr>
                                        <p:cTn id="52" dur="2000"/>
                                        <p:tgtEl>
                                          <p:spTgt spid="14"/>
                                        </p:tgtEl>
                                        <p:attrNameLst>
                                          <p:attrName>ppt_w</p:attrName>
                                        </p:attrNameLst>
                                      </p:cBhvr>
                                      <p:tavLst>
                                        <p:tav tm="0">
                                          <p:val>
                                            <p:strVal val="ppt_w"/>
                                          </p:val>
                                        </p:tav>
                                        <p:tav tm="100000">
                                          <p:val>
                                            <p:strVal val="ppt_w*0.05"/>
                                          </p:val>
                                        </p:tav>
                                      </p:tavLst>
                                    </p:anim>
                                    <p:anim calcmode="lin" valueType="num">
                                      <p:cBhvr>
                                        <p:cTn id="53" dur="2000"/>
                                        <p:tgtEl>
                                          <p:spTgt spid="14"/>
                                        </p:tgtEl>
                                        <p:attrNameLst>
                                          <p:attrName>ppt_h</p:attrName>
                                        </p:attrNameLst>
                                      </p:cBhvr>
                                      <p:tavLst>
                                        <p:tav tm="0">
                                          <p:val>
                                            <p:strVal val="ppt_h"/>
                                          </p:val>
                                        </p:tav>
                                        <p:tav tm="100000">
                                          <p:val>
                                            <p:strVal val="ppt_h"/>
                                          </p:val>
                                        </p:tav>
                                      </p:tavLst>
                                    </p:anim>
                                    <p:anim calcmode="lin" valueType="num">
                                      <p:cBhvr>
                                        <p:cTn id="54" dur="2000"/>
                                        <p:tgtEl>
                                          <p:spTgt spid="14"/>
                                        </p:tgtEl>
                                        <p:attrNameLst>
                                          <p:attrName>ppt_x</p:attrName>
                                        </p:attrNameLst>
                                      </p:cBhvr>
                                      <p:tavLst>
                                        <p:tav tm="0">
                                          <p:val>
                                            <p:strVal val="ppt_x"/>
                                          </p:val>
                                        </p:tav>
                                        <p:tav tm="100000">
                                          <p:val>
                                            <p:strVal val="ppt_x-.2"/>
                                          </p:val>
                                        </p:tav>
                                      </p:tavLst>
                                    </p:anim>
                                    <p:anim calcmode="lin" valueType="num">
                                      <p:cBhvr>
                                        <p:cTn id="55" dur="2000"/>
                                        <p:tgtEl>
                                          <p:spTgt spid="14"/>
                                        </p:tgtEl>
                                        <p:attrNameLst>
                                          <p:attrName>ppt_y</p:attrName>
                                        </p:attrNameLst>
                                      </p:cBhvr>
                                      <p:tavLst>
                                        <p:tav tm="0">
                                          <p:val>
                                            <p:strVal val="ppt_y"/>
                                          </p:val>
                                        </p:tav>
                                        <p:tav tm="100000">
                                          <p:val>
                                            <p:strVal val="ppt_y"/>
                                          </p:val>
                                        </p:tav>
                                      </p:tavLst>
                                    </p:anim>
                                    <p:animEffect transition="out" filter="fade">
                                      <p:cBhvr>
                                        <p:cTn id="56" dur="2000"/>
                                        <p:tgtEl>
                                          <p:spTgt spid="14"/>
                                        </p:tgtEl>
                                      </p:cBhvr>
                                    </p:animEffect>
                                    <p:set>
                                      <p:cBhvr>
                                        <p:cTn id="57" dur="1" fill="hold">
                                          <p:stCondLst>
                                            <p:cond delay="1999"/>
                                          </p:stCondLst>
                                        </p:cTn>
                                        <p:tgtEl>
                                          <p:spTgt spid="14"/>
                                        </p:tgtEl>
                                        <p:attrNameLst>
                                          <p:attrName>style.visibility</p:attrName>
                                        </p:attrNameLst>
                                      </p:cBhvr>
                                      <p:to>
                                        <p:strVal val="hidden"/>
                                      </p:to>
                                    </p:set>
                                  </p:childTnLst>
                                </p:cTn>
                              </p:par>
                            </p:childTnLst>
                          </p:cTn>
                        </p:par>
                        <p:par>
                          <p:cTn id="58" fill="hold" nodeType="afterGroup">
                            <p:stCondLst>
                              <p:cond delay="13500"/>
                            </p:stCondLst>
                            <p:childTnLst>
                              <p:par>
                                <p:cTn id="59" presetID="22" presetClass="entr" presetSubtype="4" fill="hold" nodeType="afterEffect">
                                  <p:stCondLst>
                                    <p:cond delay="0"/>
                                  </p:stCondLst>
                                  <p:childTnLst>
                                    <p:set>
                                      <p:cBhvr>
                                        <p:cTn id="60" dur="1" fill="hold">
                                          <p:stCondLst>
                                            <p:cond delay="0"/>
                                          </p:stCondLst>
                                        </p:cTn>
                                        <p:tgtEl>
                                          <p:spTgt spid="16391"/>
                                        </p:tgtEl>
                                        <p:attrNameLst>
                                          <p:attrName>style.visibility</p:attrName>
                                        </p:attrNameLst>
                                      </p:cBhvr>
                                      <p:to>
                                        <p:strVal val="visible"/>
                                      </p:to>
                                    </p:set>
                                    <p:animEffect transition="in" filter="wipe(down)">
                                      <p:cBhvr>
                                        <p:cTn id="61" dur="2000"/>
                                        <p:tgtEl>
                                          <p:spTgt spid="16391"/>
                                        </p:tgtEl>
                                      </p:cBhvr>
                                    </p:animEffect>
                                  </p:childTnLst>
                                </p:cTn>
                              </p:par>
                            </p:childTnLst>
                          </p:cTn>
                        </p:par>
                        <p:par>
                          <p:cTn id="62" fill="hold" nodeType="afterGroup">
                            <p:stCondLst>
                              <p:cond delay="15500"/>
                            </p:stCondLst>
                            <p:childTnLst>
                              <p:par>
                                <p:cTn id="63" presetID="22" presetClass="entr" presetSubtype="4" fill="hold" nodeType="afterEffect">
                                  <p:stCondLst>
                                    <p:cond delay="0"/>
                                  </p:stCondLst>
                                  <p:childTnLst>
                                    <p:set>
                                      <p:cBhvr>
                                        <p:cTn id="64" dur="1" fill="hold">
                                          <p:stCondLst>
                                            <p:cond delay="0"/>
                                          </p:stCondLst>
                                        </p:cTn>
                                        <p:tgtEl>
                                          <p:spTgt spid="16388"/>
                                        </p:tgtEl>
                                        <p:attrNameLst>
                                          <p:attrName>style.visibility</p:attrName>
                                        </p:attrNameLst>
                                      </p:cBhvr>
                                      <p:to>
                                        <p:strVal val="visible"/>
                                      </p:to>
                                    </p:set>
                                    <p:animEffect transition="in" filter="wipe(down)">
                                      <p:cBhvr>
                                        <p:cTn id="65" dur="3000"/>
                                        <p:tgtEl>
                                          <p:spTgt spid="16388"/>
                                        </p:tgtEl>
                                      </p:cBhvr>
                                    </p:animEffect>
                                  </p:childTnLst>
                                </p:cTn>
                              </p:par>
                            </p:childTnLst>
                          </p:cTn>
                        </p:par>
                        <p:par>
                          <p:cTn id="66" fill="hold">
                            <p:stCondLst>
                              <p:cond delay="18500"/>
                            </p:stCondLst>
                            <p:childTnLst>
                              <p:par>
                                <p:cTn id="67" presetID="10" presetClass="entr" presetSubtype="0" fill="hold" nodeType="afterEffect">
                                  <p:stCondLst>
                                    <p:cond delay="0"/>
                                  </p:stCondLst>
                                  <p:childTnLst>
                                    <p:set>
                                      <p:cBhvr>
                                        <p:cTn id="68" dur="1" fill="hold">
                                          <p:stCondLst>
                                            <p:cond delay="0"/>
                                          </p:stCondLst>
                                        </p:cTn>
                                        <p:tgtEl>
                                          <p:spTgt spid="1026"/>
                                        </p:tgtEl>
                                        <p:attrNameLst>
                                          <p:attrName>style.visibility</p:attrName>
                                        </p:attrNameLst>
                                      </p:cBhvr>
                                      <p:to>
                                        <p:strVal val="visible"/>
                                      </p:to>
                                    </p:set>
                                    <p:animEffect transition="in" filter="fade">
                                      <p:cBhvr>
                                        <p:cTn id="6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aris-life.info/wp-content/uploads/2017/02/piramida-luv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508" y="188640"/>
            <a:ext cx="4829477" cy="3428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8856984" cy="646331"/>
          </a:xfrm>
          <a:prstGeom prst="rect">
            <a:avLst/>
          </a:prstGeom>
        </p:spPr>
        <p:txBody>
          <a:bodyPr wrap="square">
            <a:spAutoFit/>
          </a:bodyPr>
          <a:lstStyle/>
          <a:p>
            <a:r>
              <a:rPr lang="ru-RU" sz="3600" b="1" dirty="0">
                <a:solidFill>
                  <a:srgbClr val="7030A0"/>
                </a:solidFill>
                <a:effectLst>
                  <a:outerShdw blurRad="38100" dist="38100" dir="2700000" algn="tl">
                    <a:srgbClr val="000000">
                      <a:alpha val="43137"/>
                    </a:srgbClr>
                  </a:outerShdw>
                </a:effectLst>
                <a:latin typeface="Adventure" panose="020B0604020202020204" charset="0"/>
              </a:rPr>
              <a:t>Пирамида </a:t>
            </a:r>
            <a:r>
              <a:rPr lang="ru-RU" sz="3600" b="1" dirty="0" smtClean="0">
                <a:solidFill>
                  <a:srgbClr val="7030A0"/>
                </a:solidFill>
                <a:effectLst>
                  <a:outerShdw blurRad="38100" dist="38100" dir="2700000" algn="tl">
                    <a:srgbClr val="000000">
                      <a:alpha val="43137"/>
                    </a:srgbClr>
                  </a:outerShdw>
                </a:effectLst>
                <a:latin typeface="Adventure" panose="020B0604020202020204" charset="0"/>
              </a:rPr>
              <a:t>Лувра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полностью собранная из стекла.</a:t>
            </a:r>
          </a:p>
        </p:txBody>
      </p:sp>
      <p:sp>
        <p:nvSpPr>
          <p:cNvPr id="3" name="Прямоугольник 2"/>
          <p:cNvSpPr/>
          <p:nvPr/>
        </p:nvSpPr>
        <p:spPr>
          <a:xfrm>
            <a:off x="107505" y="710492"/>
            <a:ext cx="4176463" cy="3293209"/>
          </a:xfrm>
          <a:prstGeom prst="rect">
            <a:avLst/>
          </a:prstGeom>
        </p:spPr>
        <p:txBody>
          <a:bodyPr wrap="square">
            <a:spAutoFit/>
          </a:bodyPr>
          <a:lstStyle/>
          <a:p>
            <a:pPr indent="450850" algn="just"/>
            <a:r>
              <a:rPr lang="ru-RU" sz="1600" dirty="0">
                <a:latin typeface="Times New Roman" panose="02020603050405020304" pitchFamily="18" charset="0"/>
                <a:cs typeface="Times New Roman" panose="02020603050405020304" pitchFamily="18" charset="0"/>
              </a:rPr>
              <a:t>Ее прототипом является пирамида Хеопса (Гиза) – крупнейшая из ныне известных в Египте. Вес стеклянной копии примерно 180 тонн, высота 21,65 м при длине основы 35 м и угле наклона 52 градуса, а сама конструкция состоит из 70 деталей треугольной формы и 603 ромбовидной.</a:t>
            </a:r>
          </a:p>
          <a:p>
            <a:pPr indent="534988" algn="just"/>
            <a:r>
              <a:rPr lang="ru-RU" sz="1600" dirty="0">
                <a:latin typeface="Times New Roman" panose="02020603050405020304" pitchFamily="18" charset="0"/>
                <a:cs typeface="Times New Roman" panose="02020603050405020304" pitchFamily="18" charset="0"/>
              </a:rPr>
              <a:t>Она находится в окружении небольших фонтанов и трех пирамидальных фигур поменьше, выполняющих роль иллюминации. Придумал ансамбль Клод </a:t>
            </a:r>
            <a:r>
              <a:rPr lang="ru-RU" sz="1600" dirty="0" err="1">
                <a:latin typeface="Times New Roman" panose="02020603050405020304" pitchFamily="18" charset="0"/>
                <a:cs typeface="Times New Roman" panose="02020603050405020304" pitchFamily="18" charset="0"/>
              </a:rPr>
              <a:t>Энгл</a:t>
            </a:r>
            <a:r>
              <a:rPr lang="ru-RU" sz="1600" dirty="0">
                <a:latin typeface="Times New Roman" panose="02020603050405020304" pitchFamily="18" charset="0"/>
                <a:cs typeface="Times New Roman" panose="02020603050405020304" pitchFamily="18" charset="0"/>
              </a:rPr>
              <a:t> – американский архитектор с китайскими корнями. </a:t>
            </a:r>
          </a:p>
        </p:txBody>
      </p:sp>
      <p:pic>
        <p:nvPicPr>
          <p:cNvPr id="6" name="Picture 6" descr="https://paris-life.info/wp-content/uploads/2017/02/piramida-luvr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88" y="3645024"/>
            <a:ext cx="4870719" cy="322557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07505" y="3997173"/>
            <a:ext cx="4189316" cy="2554545"/>
          </a:xfrm>
          <a:prstGeom prst="rect">
            <a:avLst/>
          </a:prstGeom>
        </p:spPr>
        <p:txBody>
          <a:bodyPr wrap="square">
            <a:spAutoFit/>
          </a:bodyPr>
          <a:lstStyle/>
          <a:p>
            <a:pPr indent="355600" algn="just"/>
            <a:r>
              <a:rPr lang="ru-RU" sz="1600" dirty="0" smtClean="0">
                <a:latin typeface="Times New Roman" panose="02020603050405020304" pitchFamily="18" charset="0"/>
                <a:cs typeface="Times New Roman" panose="02020603050405020304" pitchFamily="18" charset="0"/>
              </a:rPr>
              <a:t>Строительство </a:t>
            </a:r>
            <a:r>
              <a:rPr lang="ru-RU" sz="1600" dirty="0">
                <a:latin typeface="Times New Roman" panose="02020603050405020304" pitchFamily="18" charset="0"/>
                <a:cs typeface="Times New Roman" panose="02020603050405020304" pitchFamily="18" charset="0"/>
              </a:rPr>
              <a:t>велось в 1985-1989 годах, и вначале вызвало бурю негодований, что для Парижа вполне естественно.</a:t>
            </a:r>
          </a:p>
          <a:p>
            <a:pPr indent="355600" algn="just"/>
            <a:r>
              <a:rPr lang="ru-RU" sz="1600" dirty="0" smtClean="0">
                <a:latin typeface="Times New Roman" panose="02020603050405020304" pitchFamily="18" charset="0"/>
                <a:cs typeface="Times New Roman" panose="02020603050405020304" pitchFamily="18" charset="0"/>
              </a:rPr>
              <a:t>Сегодня </a:t>
            </a:r>
            <a:r>
              <a:rPr lang="ru-RU" sz="1600" dirty="0">
                <a:latin typeface="Times New Roman" panose="02020603050405020304" pitchFamily="18" charset="0"/>
                <a:cs typeface="Times New Roman" panose="02020603050405020304" pitchFamily="18" charset="0"/>
              </a:rPr>
              <a:t>без стеклянного сооружения, выполняющего роль входа с кассами, Лувр представить довольно сложно, особенно после выхода романа Д. Брауна «Код да Винчи», в котором автор решил упокоить Марию Магдалину, как символ Священного Грааля, в перевернутой части конструкции.</a:t>
            </a:r>
          </a:p>
        </p:txBody>
      </p:sp>
    </p:spTree>
    <p:extLst>
      <p:ext uri="{BB962C8B-B14F-4D97-AF65-F5344CB8AC3E}">
        <p14:creationId xmlns:p14="http://schemas.microsoft.com/office/powerpoint/2010/main" val="156501847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0297" y="3501008"/>
            <a:ext cx="4309695" cy="3139321"/>
          </a:xfrm>
          <a:prstGeom prst="rect">
            <a:avLst/>
          </a:prstGeom>
        </p:spPr>
        <p:txBody>
          <a:bodyPr wrap="square">
            <a:spAutoFit/>
          </a:bodyPr>
          <a:lstStyle/>
          <a:p>
            <a:pPr indent="534988" algn="just"/>
            <a:r>
              <a:rPr lang="ru-RU" dirty="0" smtClean="0">
                <a:latin typeface="Times New Roman" panose="02020603050405020304" pitchFamily="18" charset="0"/>
                <a:cs typeface="Times New Roman" panose="02020603050405020304" pitchFamily="18" charset="0"/>
              </a:rPr>
              <a:t>работами</a:t>
            </a:r>
            <a:r>
              <a:rPr lang="ru-RU" dirty="0">
                <a:latin typeface="Times New Roman" panose="02020603050405020304" pitchFamily="18" charset="0"/>
                <a:cs typeface="Times New Roman" panose="02020603050405020304" pitchFamily="18" charset="0"/>
              </a:rPr>
              <a:t>, решил поразить столичных жителей и туристов необычной иллюзией. </a:t>
            </a:r>
          </a:p>
          <a:p>
            <a:pPr indent="534988" algn="just"/>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обратной стороне строения бала наклеена черно-белая фотография дворца в его реальную величину с точным повторением всех деталей. При определенном ракурсе фотография безупречно совпадала с архитектурой здания, заставляя при этом пирамиду исчезать, словно растворяясь в воздухе.</a:t>
            </a:r>
          </a:p>
        </p:txBody>
      </p:sp>
      <p:sp>
        <p:nvSpPr>
          <p:cNvPr id="4" name="Прямоугольник 3"/>
          <p:cNvSpPr/>
          <p:nvPr/>
        </p:nvSpPr>
        <p:spPr>
          <a:xfrm>
            <a:off x="4768346" y="116632"/>
            <a:ext cx="4159630" cy="2862322"/>
          </a:xfrm>
          <a:prstGeom prst="rect">
            <a:avLst/>
          </a:prstGeom>
        </p:spPr>
        <p:txBody>
          <a:bodyPr wrap="square">
            <a:spAutoFit/>
          </a:bodyPr>
          <a:lstStyle/>
          <a:p>
            <a:pPr indent="355600" algn="just"/>
            <a:r>
              <a:rPr lang="ru-RU" sz="2000" dirty="0">
                <a:latin typeface="Times New Roman" panose="02020603050405020304" pitchFamily="18" charset="0"/>
                <a:cs typeface="Times New Roman" panose="02020603050405020304" pitchFamily="18" charset="0"/>
              </a:rPr>
              <a:t>Есть и другая занимательная версия, по которой в нижней части пирамиды покоится Франсуа Миттеран – французский президент того периода, когда закончилось возведение сооружения</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Она привлекает творческих личностей, и однажды уличный художник JR, знаменитый своими объемными </a:t>
            </a:r>
          </a:p>
        </p:txBody>
      </p:sp>
      <p:pic>
        <p:nvPicPr>
          <p:cNvPr id="14338" name="Picture 2" descr="https://paris-life.info/wp-content/uploads/2017/02/piramida-luv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6" y="-21005"/>
            <a:ext cx="9156099" cy="634623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4342" name="Picture 6" descr="https://paris-life.info/wp-content/uploads/2017/02/piramida-luvr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 y="1072496"/>
            <a:ext cx="9156605"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7257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5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4338"/>
                                        </p:tgtEl>
                                      </p:cBhvr>
                                      <p:by x="50000" y="50000"/>
                                    </p:animScale>
                                  </p:childTnLst>
                                </p:cTn>
                              </p:par>
                              <p:par>
                                <p:cTn id="12" presetID="42" presetClass="path" presetSubtype="0" accel="50000" decel="50000" fill="hold" nodeType="withEffect">
                                  <p:stCondLst>
                                    <p:cond delay="0"/>
                                  </p:stCondLst>
                                  <p:childTnLst>
                                    <p:animMotion origin="layout" path="M 2.77778E-6 -6.29047E-7 L -0.26025 -0.23589 " pathEditMode="relative" rAng="0" ptsTypes="AA">
                                      <p:cBhvr>
                                        <p:cTn id="13" dur="2000" fill="hold"/>
                                        <p:tgtEl>
                                          <p:spTgt spid="14338"/>
                                        </p:tgtEl>
                                        <p:attrNameLst>
                                          <p:attrName>ppt_x</p:attrName>
                                          <p:attrName>ppt_y</p:attrName>
                                        </p:attrNameLst>
                                      </p:cBhvr>
                                      <p:rCtr x="-13021" y="-11795"/>
                                    </p:animMotion>
                                  </p:childTnLst>
                                </p:cTn>
                              </p:par>
                              <p:par>
                                <p:cTn id="14" presetID="6" presetClass="emph" presetSubtype="0" fill="hold" nodeType="withEffect">
                                  <p:stCondLst>
                                    <p:cond delay="0"/>
                                  </p:stCondLst>
                                  <p:childTnLst>
                                    <p:animScale>
                                      <p:cBhvr>
                                        <p:cTn id="15" dur="2000" fill="hold"/>
                                        <p:tgtEl>
                                          <p:spTgt spid="14342"/>
                                        </p:tgtEl>
                                      </p:cBhvr>
                                      <p:by x="50000" y="50000"/>
                                    </p:animScale>
                                  </p:childTnLst>
                                </p:cTn>
                              </p:par>
                              <p:par>
                                <p:cTn id="16" presetID="42" presetClass="path" presetSubtype="0" accel="50000" decel="50000" fill="hold" nodeType="withEffect">
                                  <p:stCondLst>
                                    <p:cond delay="0"/>
                                  </p:stCondLst>
                                  <p:childTnLst>
                                    <p:animMotion origin="layout" path="M -4.44444E-6 -3.7037E-7 L 0.25921 0.13333 " pathEditMode="relative" rAng="0" ptsTypes="AA">
                                      <p:cBhvr>
                                        <p:cTn id="17" dur="2000" fill="hold"/>
                                        <p:tgtEl>
                                          <p:spTgt spid="14342"/>
                                        </p:tgtEl>
                                        <p:attrNameLst>
                                          <p:attrName>ppt_x</p:attrName>
                                          <p:attrName>ppt_y</p:attrName>
                                        </p:attrNameLst>
                                      </p:cBhvr>
                                      <p:rCtr x="12951"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027" y="188640"/>
            <a:ext cx="8784976" cy="3139321"/>
          </a:xfrm>
          <a:prstGeom prst="rect">
            <a:avLst/>
          </a:prstGeom>
        </p:spPr>
        <p:txBody>
          <a:bodyPr wrap="square">
            <a:spAutoFit/>
          </a:bodyPr>
          <a:lstStyle/>
          <a:p>
            <a:pPr indent="630238" algn="just"/>
            <a:r>
              <a:rPr lang="ru-RU" sz="4400" b="1" dirty="0">
                <a:solidFill>
                  <a:srgbClr val="7030A0"/>
                </a:solidFill>
                <a:effectLst>
                  <a:outerShdw blurRad="38100" dist="38100" dir="2700000" algn="tl">
                    <a:srgbClr val="000000">
                      <a:alpha val="43137"/>
                    </a:srgbClr>
                  </a:outerShdw>
                </a:effectLst>
                <a:latin typeface="Adventure" panose="020B0604020202020204" charset="0"/>
              </a:rPr>
              <a:t>Наращивание коллекций</a:t>
            </a:r>
          </a:p>
          <a:p>
            <a:pPr indent="630238" algn="just"/>
            <a:r>
              <a:rPr lang="ru-RU" sz="2200" dirty="0">
                <a:latin typeface="Times New Roman" panose="02020603050405020304" pitchFamily="18" charset="0"/>
                <a:cs typeface="Times New Roman" panose="02020603050405020304" pitchFamily="18" charset="0"/>
              </a:rPr>
              <a:t>Начальные 2 500 экспонатов выставочных залов были собраниями полотен, принадлежащих еще Франциску I и Людовику XIV. Последний выкупил 200 картин у банкира Э. </a:t>
            </a:r>
            <a:r>
              <a:rPr lang="ru-RU" sz="2200" dirty="0" err="1">
                <a:latin typeface="Times New Roman" panose="02020603050405020304" pitchFamily="18" charset="0"/>
                <a:cs typeface="Times New Roman" panose="02020603050405020304" pitchFamily="18" charset="0"/>
              </a:rPr>
              <a:t>Жабаха</a:t>
            </a:r>
            <a:r>
              <a:rPr lang="ru-RU" sz="2200" dirty="0">
                <a:latin typeface="Times New Roman" panose="02020603050405020304" pitchFamily="18" charset="0"/>
                <a:cs typeface="Times New Roman" panose="02020603050405020304" pitchFamily="18" charset="0"/>
              </a:rPr>
              <a:t>, а легендарная «Джоконда» Леонардо и рафаэлевская «Прекрасная садовница» некогда были приобретены Франциском I наряду с остальной коллекцией, принадлежащей самому да Винчи, но проданной, когда его земные дни завершились.</a:t>
            </a:r>
          </a:p>
        </p:txBody>
      </p:sp>
      <p:sp>
        <p:nvSpPr>
          <p:cNvPr id="3" name="Прямоугольник 2"/>
          <p:cNvSpPr/>
          <p:nvPr/>
        </p:nvSpPr>
        <p:spPr>
          <a:xfrm>
            <a:off x="221858" y="3144123"/>
            <a:ext cx="8769210" cy="1785104"/>
          </a:xfrm>
          <a:prstGeom prst="rect">
            <a:avLst/>
          </a:prstGeom>
        </p:spPr>
        <p:txBody>
          <a:bodyPr wrap="square">
            <a:spAutoFit/>
          </a:bodyPr>
          <a:lstStyle/>
          <a:p>
            <a:pPr indent="536575" algn="just"/>
            <a:r>
              <a:rPr lang="ru-RU" sz="2200" dirty="0">
                <a:latin typeface="Times New Roman" panose="02020603050405020304" pitchFamily="18" charset="0"/>
                <a:cs typeface="Times New Roman" panose="02020603050405020304" pitchFamily="18" charset="0"/>
              </a:rPr>
              <a:t>Свои сокровища Парижский музей Лувр собирал разными путями. Некоторые передавались сюда из других запасников, одни были дарованы при жизни владельцев или завещаны после их кончины, другие конфискованы во время революционных волнений, добыты в военных походах или на археологических раскопках</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2875" y="4821981"/>
            <a:ext cx="8793041" cy="1785104"/>
          </a:xfrm>
          <a:prstGeom prst="rect">
            <a:avLst/>
          </a:prstGeom>
        </p:spPr>
        <p:txBody>
          <a:bodyPr wrap="square">
            <a:spAutoFit/>
          </a:bodyPr>
          <a:lstStyle/>
          <a:p>
            <a:pPr indent="536575" algn="just"/>
            <a:r>
              <a:rPr lang="ru-RU" sz="2200" dirty="0">
                <a:latin typeface="Times New Roman" panose="02020603050405020304" pitchFamily="18" charset="0"/>
                <a:cs typeface="Times New Roman" panose="02020603050405020304" pitchFamily="18" charset="0"/>
              </a:rPr>
              <a:t>Среди знаменитых скульптур Венера </a:t>
            </a:r>
            <a:r>
              <a:rPr lang="ru-RU" sz="2200" dirty="0" err="1">
                <a:latin typeface="Times New Roman" panose="02020603050405020304" pitchFamily="18" charset="0"/>
                <a:cs typeface="Times New Roman" panose="02020603050405020304" pitchFamily="18" charset="0"/>
              </a:rPr>
              <a:t>Милосская</a:t>
            </a:r>
            <a:r>
              <a:rPr lang="ru-RU" sz="2200" dirty="0">
                <a:latin typeface="Times New Roman" panose="02020603050405020304" pitchFamily="18" charset="0"/>
                <a:cs typeface="Times New Roman" panose="02020603050405020304" pitchFamily="18" charset="0"/>
              </a:rPr>
              <a:t>, приобретенная французским послом у Турции сразу, как она была найдена. А Нику </a:t>
            </a:r>
            <a:r>
              <a:rPr lang="ru-RU" sz="2200" dirty="0" err="1">
                <a:latin typeface="Times New Roman" panose="02020603050405020304" pitchFamily="18" charset="0"/>
                <a:cs typeface="Times New Roman" panose="02020603050405020304" pitchFamily="18" charset="0"/>
              </a:rPr>
              <a:t>Самофракийскую</a:t>
            </a:r>
            <a:r>
              <a:rPr lang="ru-RU" sz="2200" dirty="0">
                <a:latin typeface="Times New Roman" panose="02020603050405020304" pitchFamily="18" charset="0"/>
                <a:cs typeface="Times New Roman" panose="02020603050405020304" pitchFamily="18" charset="0"/>
              </a:rPr>
              <a:t> обнаружил в 1863 г. на острове </a:t>
            </a:r>
            <a:r>
              <a:rPr lang="ru-RU" sz="2200" dirty="0" err="1">
                <a:latin typeface="Times New Roman" panose="02020603050405020304" pitchFamily="18" charset="0"/>
                <a:cs typeface="Times New Roman" panose="02020603050405020304" pitchFamily="18" charset="0"/>
              </a:rPr>
              <a:t>Самотраки</a:t>
            </a:r>
            <a:r>
              <a:rPr lang="ru-RU" sz="2200" dirty="0">
                <a:latin typeface="Times New Roman" panose="02020603050405020304" pitchFamily="18" charset="0"/>
                <a:cs typeface="Times New Roman" panose="02020603050405020304" pitchFamily="18" charset="0"/>
              </a:rPr>
              <a:t> французский археолог Ш. </a:t>
            </a:r>
            <a:r>
              <a:rPr lang="ru-RU" sz="2200" dirty="0" err="1">
                <a:latin typeface="Times New Roman" panose="02020603050405020304" pitchFamily="18" charset="0"/>
                <a:cs typeface="Times New Roman" panose="02020603050405020304" pitchFamily="18" charset="0"/>
              </a:rPr>
              <a:t>Шампуазо</a:t>
            </a:r>
            <a:r>
              <a:rPr lang="ru-RU" sz="2200" dirty="0">
                <a:latin typeface="Times New Roman" panose="02020603050405020304" pitchFamily="18" charset="0"/>
                <a:cs typeface="Times New Roman" panose="02020603050405020304" pitchFamily="18" charset="0"/>
              </a:rPr>
              <a:t>. К сожалению, статуя была расколота на несколько частей, и ее пришлось собирать словно </a:t>
            </a:r>
            <a:r>
              <a:rPr lang="ru-RU" sz="2200" dirty="0" err="1">
                <a:latin typeface="Times New Roman" panose="02020603050405020304" pitchFamily="18" charset="0"/>
                <a:cs typeface="Times New Roman" panose="02020603050405020304" pitchFamily="18" charset="0"/>
              </a:rPr>
              <a:t>пазл</a:t>
            </a:r>
            <a:r>
              <a:rPr lang="ru-RU"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951992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Содержимое 2"/>
          <p:cNvSpPr>
            <a:spLocks noGrp="1"/>
          </p:cNvSpPr>
          <p:nvPr>
            <p:ph idx="1"/>
          </p:nvPr>
        </p:nvSpPr>
        <p:spPr>
          <a:xfrm>
            <a:off x="232460" y="5085184"/>
            <a:ext cx="8670068" cy="1224136"/>
          </a:xfrm>
        </p:spPr>
        <p:txBody>
          <a:bodyPr/>
          <a:lstStyle/>
          <a:p>
            <a:pPr marL="0" indent="534988" algn="just" eaLnBrk="1" hangingPunct="1">
              <a:buFontTx/>
              <a:buNone/>
            </a:pPr>
            <a:r>
              <a:rPr lang="ru-RU" sz="2400" dirty="0" smtClean="0">
                <a:latin typeface="Times New Roman" pitchFamily="18" charset="0"/>
                <a:cs typeface="Times New Roman" pitchFamily="18" charset="0"/>
              </a:rPr>
              <a:t>Многие экспонаты содержатся в хранилищах, поскольку не могут быть показаны посетителям более трёх месяцев подряд из соображений сохранности</a:t>
            </a:r>
            <a:r>
              <a:rPr lang="ru-RU" sz="2400" dirty="0" smtClean="0"/>
              <a:t>.</a:t>
            </a:r>
          </a:p>
        </p:txBody>
      </p:sp>
      <p:pic>
        <p:nvPicPr>
          <p:cNvPr id="5" name="Picture 5" descr="C:\Documents and Settings\Admin\Мои документы\Мои рисунки\города\франция\louvre.jpg"/>
          <p:cNvPicPr>
            <a:picLocks noChangeAspect="1" noChangeArrowheads="1"/>
          </p:cNvPicPr>
          <p:nvPr/>
        </p:nvPicPr>
        <p:blipFill>
          <a:blip r:embed="rId2" cstate="print"/>
          <a:srcRect/>
          <a:stretch>
            <a:fillRect/>
          </a:stretch>
        </p:blipFill>
        <p:spPr bwMode="auto">
          <a:xfrm>
            <a:off x="2555776" y="496207"/>
            <a:ext cx="5832648" cy="3916773"/>
          </a:xfrm>
          <a:prstGeom prst="rect">
            <a:avLst/>
          </a:prstGeom>
          <a:solidFill>
            <a:srgbClr val="FFFFFF">
              <a:shade val="85000"/>
            </a:srgbClr>
          </a:solidFill>
          <a:ln w="88900" cap="sq">
            <a:noFill/>
            <a:miter lim="800000"/>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Прямоугольник 1"/>
          <p:cNvSpPr/>
          <p:nvPr/>
        </p:nvSpPr>
        <p:spPr>
          <a:xfrm>
            <a:off x="199463" y="1502730"/>
            <a:ext cx="3168352" cy="3785652"/>
          </a:xfrm>
          <a:prstGeom prst="rect">
            <a:avLst/>
          </a:prstGeom>
        </p:spPr>
        <p:txBody>
          <a:bodyPr wrap="square">
            <a:spAutoFit/>
          </a:bodyPr>
          <a:lstStyle/>
          <a:p>
            <a:pPr indent="536575"/>
            <a:r>
              <a:rPr lang="ru-RU" sz="2400" dirty="0">
                <a:latin typeface="Times New Roman" pitchFamily="18" charset="0"/>
                <a:cs typeface="Times New Roman" pitchFamily="18" charset="0"/>
              </a:rPr>
              <a:t> Коллекции Лувра хранят шедевры искусства разных цивилизаций, культур и эпох. </a:t>
            </a:r>
            <a:endParaRPr lang="ru-RU" sz="2400" dirty="0" smtClean="0">
              <a:latin typeface="Times New Roman" pitchFamily="18" charset="0"/>
              <a:cs typeface="Times New Roman" pitchFamily="18" charset="0"/>
            </a:endParaRPr>
          </a:p>
          <a:p>
            <a:pPr indent="536575"/>
            <a:r>
              <a:rPr lang="ru-RU" sz="2400" dirty="0" smtClean="0">
                <a:latin typeface="Times New Roman" pitchFamily="18" charset="0"/>
                <a:cs typeface="Times New Roman" pitchFamily="18" charset="0"/>
              </a:rPr>
              <a:t>В музее около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350 000 </a:t>
            </a:r>
            <a:r>
              <a:rPr lang="ru-RU" sz="2400" dirty="0" smtClean="0">
                <a:latin typeface="Times New Roman" pitchFamily="18" charset="0"/>
                <a:cs typeface="Times New Roman" pitchFamily="18" charset="0"/>
              </a:rPr>
              <a:t>экспонатов, из которых только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35 000 </a:t>
            </a:r>
            <a:r>
              <a:rPr lang="ru-RU" sz="2400" dirty="0" smtClean="0">
                <a:latin typeface="Times New Roman" pitchFamily="18" charset="0"/>
                <a:cs typeface="Times New Roman" pitchFamily="18" charset="0"/>
              </a:rPr>
              <a:t>выставляются в залах. </a:t>
            </a:r>
            <a:endParaRPr lang="ru-RU" sz="2400" dirty="0" smtClean="0"/>
          </a:p>
          <a:p>
            <a:pPr marL="0" indent="534988" algn="just" eaLnBrk="1" hangingPunct="1">
              <a:buFontTx/>
              <a:buNone/>
            </a:pPr>
            <a:endParaRPr lang="ru-RU" sz="2400" dirty="0">
              <a:latin typeface="Times New Roman" pitchFamily="18" charset="0"/>
              <a:cs typeface="Times New Roman" pitchFamily="18" charset="0"/>
            </a:endParaRPr>
          </a:p>
        </p:txBody>
      </p:sp>
      <p:sp>
        <p:nvSpPr>
          <p:cNvPr id="8" name="Заголовок 1"/>
          <p:cNvSpPr>
            <a:spLocks noGrp="1"/>
          </p:cNvSpPr>
          <p:nvPr>
            <p:ph type="title"/>
          </p:nvPr>
        </p:nvSpPr>
        <p:spPr>
          <a:xfrm>
            <a:off x="53015" y="260648"/>
            <a:ext cx="3333056"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eaLnBrk="1" hangingPunct="1"/>
            <a:r>
              <a:rPr lang="ru-RU" b="1" dirty="0" smtClean="0">
                <a:solidFill>
                  <a:srgbClr val="7030A0"/>
                </a:solidFill>
                <a:effectLst>
                  <a:outerShdw blurRad="38100" dist="38100" dir="2700000" algn="tl">
                    <a:srgbClr val="000000">
                      <a:alpha val="43137"/>
                    </a:srgbClr>
                  </a:outerShdw>
                </a:effectLst>
                <a:latin typeface="Adventure" pitchFamily="2" charset="0"/>
              </a:rPr>
              <a:t>Экспонаты Лувра</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Documents and Settings\Admin\Рабочий стол\толерантность.през\музей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Содержимое 2"/>
          <p:cNvSpPr>
            <a:spLocks noGrp="1"/>
          </p:cNvSpPr>
          <p:nvPr>
            <p:ph idx="1"/>
          </p:nvPr>
        </p:nvSpPr>
        <p:spPr>
          <a:xfrm>
            <a:off x="179513" y="116632"/>
            <a:ext cx="8712968" cy="5554662"/>
          </a:xfrm>
        </p:spPr>
        <p:txBody>
          <a:bodyPr/>
          <a:lstStyle/>
          <a:p>
            <a:pPr marL="0" indent="534988" algn="just" eaLnBrk="1" hangingPunct="1">
              <a:buFontTx/>
              <a:buNone/>
            </a:pPr>
            <a:r>
              <a:rPr lang="ru-RU" sz="2200" dirty="0" smtClean="0">
                <a:latin typeface="Times New Roman" pitchFamily="18" charset="0"/>
                <a:cs typeface="Times New Roman" pitchFamily="18" charset="0"/>
              </a:rPr>
              <a:t>Как и в большинстве музеев мира, экспозиция Лувра строится по хронологическому принципу и национальным школам. Однако эти правила соблюдаются далеко не всегда. Иногда отступления диктуются характером помещения, необходимостью отдельного показа работ большого и малого размера, но бывают случаи, когда в таком разделении нет, казалось бы, никаких оснований.</a:t>
            </a:r>
          </a:p>
          <a:p>
            <a:pPr marL="0" indent="534988" algn="just" eaLnBrk="1" hangingPunct="1">
              <a:buFontTx/>
              <a:buNone/>
            </a:pPr>
            <a:r>
              <a:rPr lang="ru-RU" sz="2200" b="1" dirty="0" smtClean="0">
                <a:latin typeface="Times New Roman" pitchFamily="18" charset="0"/>
                <a:cs typeface="Times New Roman" pitchFamily="18" charset="0"/>
              </a:rPr>
              <a:t>      </a:t>
            </a:r>
            <a:r>
              <a:rPr lang="ru-RU" sz="2200" b="1" dirty="0" smtClean="0">
                <a:effectLst>
                  <a:outerShdw blurRad="38100" dist="38100" dir="2700000" algn="tl">
                    <a:srgbClr val="000000">
                      <a:alpha val="43137"/>
                    </a:srgbClr>
                  </a:outerShdw>
                </a:effectLst>
                <a:latin typeface="Times New Roman" pitchFamily="18" charset="0"/>
                <a:cs typeface="Times New Roman" pitchFamily="18" charset="0"/>
              </a:rPr>
              <a:t>В Лувре шесть отделов: </a:t>
            </a:r>
          </a:p>
          <a:p>
            <a:pPr algn="just" eaLnBrk="1" hangingPunct="1">
              <a:buFont typeface="Wingdings" panose="05000000000000000000" pitchFamily="2" charset="2"/>
              <a:buChar char="q"/>
            </a:pPr>
            <a:r>
              <a:rPr lang="ru-RU" sz="2200" b="1" i="1" dirty="0" smtClean="0">
                <a:effectLst>
                  <a:outerShdw blurRad="38100" dist="38100" dir="2700000" algn="tl">
                    <a:srgbClr val="000000">
                      <a:alpha val="43137"/>
                    </a:srgbClr>
                  </a:outerShdw>
                </a:effectLst>
                <a:latin typeface="Adobe Song Std L" pitchFamily="18" charset="-128"/>
                <a:ea typeface="Adobe Song Std L" pitchFamily="18" charset="-128"/>
                <a:cs typeface="Times New Roman" pitchFamily="18" charset="0"/>
              </a:rPr>
              <a:t>живописи и рисунка, </a:t>
            </a:r>
          </a:p>
          <a:p>
            <a:pPr algn="just" eaLnBrk="1" hangingPunct="1">
              <a:buFont typeface="Wingdings" panose="05000000000000000000" pitchFamily="2" charset="2"/>
              <a:buChar char="q"/>
            </a:pPr>
            <a:r>
              <a:rPr lang="ru-RU" sz="2200" b="1" i="1" dirty="0" smtClean="0">
                <a:effectLst>
                  <a:outerShdw blurRad="38100" dist="38100" dir="2700000" algn="tl">
                    <a:srgbClr val="000000">
                      <a:alpha val="43137"/>
                    </a:srgbClr>
                  </a:outerShdw>
                </a:effectLst>
                <a:latin typeface="Adobe Song Std L" pitchFamily="18" charset="-128"/>
                <a:ea typeface="Adobe Song Std L" pitchFamily="18" charset="-128"/>
                <a:cs typeface="Times New Roman" pitchFamily="18" charset="0"/>
              </a:rPr>
              <a:t>египетских древностей, </a:t>
            </a:r>
          </a:p>
          <a:p>
            <a:pPr algn="just" eaLnBrk="1" hangingPunct="1">
              <a:buFont typeface="Wingdings" panose="05000000000000000000" pitchFamily="2" charset="2"/>
              <a:buChar char="q"/>
            </a:pPr>
            <a:r>
              <a:rPr lang="ru-RU" sz="2200" b="1" i="1" dirty="0" smtClean="0">
                <a:effectLst>
                  <a:outerShdw blurRad="38100" dist="38100" dir="2700000" algn="tl">
                    <a:srgbClr val="000000">
                      <a:alpha val="43137"/>
                    </a:srgbClr>
                  </a:outerShdw>
                </a:effectLst>
                <a:latin typeface="Adobe Song Std L" pitchFamily="18" charset="-128"/>
                <a:ea typeface="Adobe Song Std L" pitchFamily="18" charset="-128"/>
                <a:cs typeface="Times New Roman" pitchFamily="18" charset="0"/>
              </a:rPr>
              <a:t>Древнего Востока, </a:t>
            </a:r>
          </a:p>
          <a:p>
            <a:pPr algn="just" eaLnBrk="1" hangingPunct="1">
              <a:buFont typeface="Wingdings" panose="05000000000000000000" pitchFamily="2" charset="2"/>
              <a:buChar char="q"/>
            </a:pPr>
            <a:r>
              <a:rPr lang="ru-RU" sz="2200" b="1" i="1" dirty="0" smtClean="0">
                <a:effectLst>
                  <a:outerShdw blurRad="38100" dist="38100" dir="2700000" algn="tl">
                    <a:srgbClr val="000000">
                      <a:alpha val="43137"/>
                    </a:srgbClr>
                  </a:outerShdw>
                </a:effectLst>
                <a:latin typeface="Adobe Song Std L" pitchFamily="18" charset="-128"/>
                <a:ea typeface="Adobe Song Std L" pitchFamily="18" charset="-128"/>
                <a:cs typeface="Times New Roman" pitchFamily="18" charset="0"/>
              </a:rPr>
              <a:t>Греции и Рима, </a:t>
            </a:r>
          </a:p>
          <a:p>
            <a:pPr algn="just" eaLnBrk="1" hangingPunct="1">
              <a:buFont typeface="Wingdings" panose="05000000000000000000" pitchFamily="2" charset="2"/>
              <a:buChar char="q"/>
            </a:pPr>
            <a:r>
              <a:rPr lang="ru-RU" sz="2200" b="1" i="1" dirty="0" smtClean="0">
                <a:effectLst>
                  <a:outerShdw blurRad="38100" dist="38100" dir="2700000" algn="tl">
                    <a:srgbClr val="000000">
                      <a:alpha val="43137"/>
                    </a:srgbClr>
                  </a:outerShdw>
                </a:effectLst>
                <a:latin typeface="Adobe Song Std L" pitchFamily="18" charset="-128"/>
                <a:ea typeface="Adobe Song Std L" pitchFamily="18" charset="-128"/>
                <a:cs typeface="Times New Roman" pitchFamily="18" charset="0"/>
              </a:rPr>
              <a:t>скульптуры (от средних веков до XIX века) и прикладного искусства. </a:t>
            </a:r>
          </a:p>
          <a:p>
            <a:pPr marL="0" indent="534988" algn="just" eaLnBrk="1" hangingPunct="1">
              <a:buFontTx/>
              <a:buNone/>
            </a:pPr>
            <a:r>
              <a:rPr lang="ru-RU" sz="2200" dirty="0" smtClean="0">
                <a:latin typeface="Times New Roman" pitchFamily="18" charset="0"/>
                <a:cs typeface="Times New Roman" pitchFamily="18" charset="0"/>
              </a:rPr>
              <a:t>Коллекции расположены в первом, втором и частично третьем этажах вокруг Квадратного двора и в галереях и кабинетах вдоль Сены. Скульптура находится преимущественно в первом этаже, живопись и прикладное искусство - во втором и третьем.  </a:t>
            </a:r>
          </a:p>
          <a:p>
            <a:pPr algn="just" eaLnBrk="1" hangingPunct="1">
              <a:buFontTx/>
              <a:buNone/>
            </a:pPr>
            <a:endParaRPr lang="ru-RU" sz="20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down)">
                                      <p:cBhvr>
                                        <p:cTn id="7" dur="3000"/>
                                        <p:tgtEl>
                                          <p:spTgt spid="25603">
                                            <p:txEl>
                                              <p:pRg st="0" end="0"/>
                                            </p:txEl>
                                          </p:spTgt>
                                        </p:tgtEl>
                                      </p:cBhvr>
                                    </p:animEffect>
                                  </p:childTnLst>
                                </p:cTn>
                              </p:par>
                            </p:childTnLst>
                          </p:cTn>
                        </p:par>
                        <p:par>
                          <p:cTn id="8" fill="hold">
                            <p:stCondLst>
                              <p:cond delay="3000"/>
                            </p:stCondLst>
                            <p:childTnLst>
                              <p:par>
                                <p:cTn id="9" presetID="22" presetClass="entr" presetSubtype="4" fill="hold" nodeType="after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Effect transition="in" filter="wipe(down)">
                                      <p:cBhvr>
                                        <p:cTn id="11" dur="3000"/>
                                        <p:tgtEl>
                                          <p:spTgt spid="25603">
                                            <p:txEl>
                                              <p:pRg st="1" end="1"/>
                                            </p:txEl>
                                          </p:spTgt>
                                        </p:tgtEl>
                                      </p:cBhvr>
                                    </p:animEffect>
                                  </p:childTnLst>
                                </p:cTn>
                              </p:par>
                            </p:childTnLst>
                          </p:cTn>
                        </p:par>
                        <p:par>
                          <p:cTn id="12" fill="hold">
                            <p:stCondLst>
                              <p:cond delay="6000"/>
                            </p:stCondLst>
                            <p:childTnLst>
                              <p:par>
                                <p:cTn id="13" presetID="22" presetClass="entr" presetSubtype="4" fill="hold" nodeType="after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wipe(down)">
                                      <p:cBhvr>
                                        <p:cTn id="15" dur="3000"/>
                                        <p:tgtEl>
                                          <p:spTgt spid="25603">
                                            <p:txEl>
                                              <p:pRg st="2" end="2"/>
                                            </p:txEl>
                                          </p:spTgt>
                                        </p:tgtEl>
                                      </p:cBhvr>
                                    </p:animEffect>
                                  </p:childTnLst>
                                </p:cTn>
                              </p:par>
                            </p:childTnLst>
                          </p:cTn>
                        </p:par>
                        <p:par>
                          <p:cTn id="16" fill="hold">
                            <p:stCondLst>
                              <p:cond delay="9000"/>
                            </p:stCondLst>
                            <p:childTnLst>
                              <p:par>
                                <p:cTn id="17" presetID="22" presetClass="entr" presetSubtype="4" fill="hold" nodeType="after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Effect transition="in" filter="wipe(down)">
                                      <p:cBhvr>
                                        <p:cTn id="19" dur="3000"/>
                                        <p:tgtEl>
                                          <p:spTgt spid="25603">
                                            <p:txEl>
                                              <p:pRg st="3" end="3"/>
                                            </p:txEl>
                                          </p:spTgt>
                                        </p:tgtEl>
                                      </p:cBhvr>
                                    </p:animEffect>
                                  </p:childTnLst>
                                </p:cTn>
                              </p:par>
                            </p:childTnLst>
                          </p:cTn>
                        </p:par>
                        <p:par>
                          <p:cTn id="20" fill="hold">
                            <p:stCondLst>
                              <p:cond delay="12000"/>
                            </p:stCondLst>
                            <p:childTnLst>
                              <p:par>
                                <p:cTn id="21" presetID="22" presetClass="entr" presetSubtype="4" fill="hold" nodeType="after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wipe(down)">
                                      <p:cBhvr>
                                        <p:cTn id="23" dur="3000"/>
                                        <p:tgtEl>
                                          <p:spTgt spid="25603">
                                            <p:txEl>
                                              <p:pRg st="4" end="4"/>
                                            </p:txEl>
                                          </p:spTgt>
                                        </p:tgtEl>
                                      </p:cBhvr>
                                    </p:animEffect>
                                  </p:childTnLst>
                                </p:cTn>
                              </p:par>
                            </p:childTnLst>
                          </p:cTn>
                        </p:par>
                        <p:par>
                          <p:cTn id="24" fill="hold">
                            <p:stCondLst>
                              <p:cond delay="15000"/>
                            </p:stCondLst>
                            <p:childTnLst>
                              <p:par>
                                <p:cTn id="25" presetID="22" presetClass="entr" presetSubtype="4" fill="hold" nodeType="after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wipe(down)">
                                      <p:cBhvr>
                                        <p:cTn id="27" dur="3000"/>
                                        <p:tgtEl>
                                          <p:spTgt spid="25603">
                                            <p:txEl>
                                              <p:pRg st="5" end="5"/>
                                            </p:txEl>
                                          </p:spTgt>
                                        </p:tgtEl>
                                      </p:cBhvr>
                                    </p:animEffect>
                                  </p:childTnLst>
                                </p:cTn>
                              </p:par>
                            </p:childTnLst>
                          </p:cTn>
                        </p:par>
                        <p:par>
                          <p:cTn id="28" fill="hold">
                            <p:stCondLst>
                              <p:cond delay="18000"/>
                            </p:stCondLst>
                            <p:childTnLst>
                              <p:par>
                                <p:cTn id="29" presetID="22" presetClass="entr" presetSubtype="4" fill="hold" nodeType="after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wipe(down)">
                                      <p:cBhvr>
                                        <p:cTn id="31" dur="3000"/>
                                        <p:tgtEl>
                                          <p:spTgt spid="25603">
                                            <p:txEl>
                                              <p:pRg st="6" end="6"/>
                                            </p:txEl>
                                          </p:spTgt>
                                        </p:tgtEl>
                                      </p:cBhvr>
                                    </p:animEffect>
                                  </p:childTnLst>
                                </p:cTn>
                              </p:par>
                            </p:childTnLst>
                          </p:cTn>
                        </p:par>
                        <p:par>
                          <p:cTn id="32" fill="hold">
                            <p:stCondLst>
                              <p:cond delay="21000"/>
                            </p:stCondLst>
                            <p:childTnLst>
                              <p:par>
                                <p:cTn id="33" presetID="22" presetClass="entr" presetSubtype="4" fill="hold" nodeType="after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animEffect transition="in" filter="wipe(down)">
                                      <p:cBhvr>
                                        <p:cTn id="35" dur="30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Заголовок 1"/>
          <p:cNvSpPr>
            <a:spLocks noGrp="1"/>
          </p:cNvSpPr>
          <p:nvPr>
            <p:ph type="title"/>
          </p:nvPr>
        </p:nvSpPr>
        <p:spPr>
          <a:xfrm>
            <a:off x="428625" y="1928813"/>
            <a:ext cx="82296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eaLnBrk="1" hangingPunct="1"/>
            <a:r>
              <a:rPr lang="ru-RU" sz="7200" b="1" dirty="0" smtClean="0">
                <a:solidFill>
                  <a:srgbClr val="7030A0"/>
                </a:solidFill>
                <a:effectLst>
                  <a:outerShdw blurRad="38100" dist="38100" dir="2700000" algn="tl">
                    <a:srgbClr val="000000">
                      <a:alpha val="43137"/>
                    </a:srgbClr>
                  </a:outerShdw>
                </a:effectLst>
                <a:latin typeface="Adventure" pitchFamily="2" charset="0"/>
              </a:rPr>
              <a:t>Сокровища Лувра</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Художественные залы Лув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5169" cy="5805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5816909"/>
            <a:ext cx="6702989" cy="523220"/>
          </a:xfrm>
          <a:prstGeom prst="rect">
            <a:avLst/>
          </a:prstGeom>
          <a:noFill/>
        </p:spPr>
        <p:txBody>
          <a:bodyPr wrap="none" rtlCol="0">
            <a:spAutoFit/>
          </a:bodyPr>
          <a:lstStyle/>
          <a:p>
            <a:r>
              <a:rPr lang="ru-RU" sz="2800" dirty="0" smtClean="0">
                <a:latin typeface="a_PresentumNr" panose="020B0604020202020204" charset="-52"/>
                <a:cs typeface="Times New Roman" panose="02020603050405020304" pitchFamily="18" charset="0"/>
              </a:rPr>
              <a:t>Каждой теме посвящены свои залы </a:t>
            </a:r>
            <a:endParaRPr lang="ru-RU" sz="2800" dirty="0">
              <a:latin typeface="a_PresentumNr" panose="020B0604020202020204" charset="-52"/>
              <a:cs typeface="Times New Roman" panose="02020603050405020304" pitchFamily="18" charset="0"/>
            </a:endParaRPr>
          </a:p>
        </p:txBody>
      </p:sp>
    </p:spTree>
    <p:extLst>
      <p:ext uri="{BB962C8B-B14F-4D97-AF65-F5344CB8AC3E}">
        <p14:creationId xmlns:p14="http://schemas.microsoft.com/office/powerpoint/2010/main" val="158500259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Венера Милосская в Лув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1628800"/>
            <a:ext cx="6696744" cy="584775"/>
          </a:xfrm>
          <a:prstGeom prst="rect">
            <a:avLst/>
          </a:prstGeom>
        </p:spPr>
        <p:txBody>
          <a:bodyPr wrap="square">
            <a:spAutoFit/>
          </a:bodyPr>
          <a:lstStyle/>
          <a:p>
            <a:r>
              <a:rPr lang="ru-RU" sz="3200" b="1" dirty="0">
                <a:solidFill>
                  <a:schemeClr val="bg1"/>
                </a:solidFill>
                <a:effectLst>
                  <a:outerShdw blurRad="38100" dist="38100" dir="2700000" algn="tl">
                    <a:srgbClr val="000000">
                      <a:alpha val="43137"/>
                    </a:srgbClr>
                  </a:outerShdw>
                </a:effectLst>
                <a:latin typeface="a_PresentumNr" panose="020B0604020202020204" charset="-52"/>
                <a:cs typeface="Times New Roman" panose="02020603050405020304" pitchFamily="18" charset="0"/>
              </a:rPr>
              <a:t>Венера </a:t>
            </a:r>
            <a:r>
              <a:rPr lang="ru-RU" sz="3200" b="1" dirty="0" smtClean="0">
                <a:solidFill>
                  <a:schemeClr val="bg1"/>
                </a:solidFill>
                <a:effectLst>
                  <a:outerShdw blurRad="38100" dist="38100" dir="2700000" algn="tl">
                    <a:srgbClr val="000000">
                      <a:alpha val="43137"/>
                    </a:srgbClr>
                  </a:outerShdw>
                </a:effectLst>
                <a:latin typeface="a_PresentumNr" panose="020B0604020202020204" charset="-52"/>
                <a:cs typeface="Times New Roman" panose="02020603050405020304" pitchFamily="18" charset="0"/>
              </a:rPr>
              <a:t>                       </a:t>
            </a:r>
            <a:r>
              <a:rPr lang="ru-RU" sz="3200" b="1" dirty="0" err="1" smtClean="0">
                <a:solidFill>
                  <a:schemeClr val="bg1"/>
                </a:solidFill>
                <a:effectLst>
                  <a:outerShdw blurRad="38100" dist="38100" dir="2700000" algn="tl">
                    <a:srgbClr val="000000">
                      <a:alpha val="43137"/>
                    </a:srgbClr>
                  </a:outerShdw>
                </a:effectLst>
                <a:latin typeface="a_PresentumNr" panose="020B0604020202020204" charset="-52"/>
                <a:cs typeface="Times New Roman" panose="02020603050405020304" pitchFamily="18" charset="0"/>
              </a:rPr>
              <a:t>Милосская</a:t>
            </a:r>
            <a:endParaRPr lang="ru-RU" sz="3200" b="1" dirty="0">
              <a:solidFill>
                <a:schemeClr val="bg1"/>
              </a:solidFill>
              <a:effectLst>
                <a:outerShdw blurRad="38100" dist="38100" dir="2700000" algn="tl">
                  <a:srgbClr val="000000">
                    <a:alpha val="43137"/>
                  </a:srgbClr>
                </a:outerShdw>
              </a:effectLst>
              <a:latin typeface="a_PresentumNr" panose="020B0604020202020204" charset="-52"/>
              <a:cs typeface="Times New Roman" panose="02020603050405020304" pitchFamily="18" charset="0"/>
            </a:endParaRPr>
          </a:p>
        </p:txBody>
      </p:sp>
    </p:spTree>
    <p:extLst>
      <p:ext uri="{BB962C8B-B14F-4D97-AF65-F5344CB8AC3E}">
        <p14:creationId xmlns:p14="http://schemas.microsoft.com/office/powerpoint/2010/main" val="407858650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Ника Самофракийская (Лув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5054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23728" y="5805263"/>
            <a:ext cx="6137899" cy="584775"/>
          </a:xfrm>
          <a:prstGeom prst="rect">
            <a:avLst/>
          </a:prstGeom>
        </p:spPr>
        <p:txBody>
          <a:bodyPr wrap="none">
            <a:spAutoFit/>
          </a:bodyPr>
          <a:lstStyle/>
          <a:p>
            <a:r>
              <a:rPr lang="ru-RU" sz="3200" b="1" dirty="0">
                <a:effectLst>
                  <a:outerShdw blurRad="38100" dist="38100" dir="2700000" algn="tl">
                    <a:srgbClr val="000000">
                      <a:alpha val="43137"/>
                    </a:srgbClr>
                  </a:outerShdw>
                </a:effectLst>
                <a:latin typeface="a_PresentumNr" panose="020B0604020202020204" charset="-52"/>
                <a:cs typeface="Times New Roman" panose="02020603050405020304" pitchFamily="18" charset="0"/>
              </a:rPr>
              <a:t>Ника </a:t>
            </a:r>
            <a:r>
              <a:rPr lang="ru-RU" sz="3200" b="1" dirty="0" err="1">
                <a:effectLst>
                  <a:outerShdw blurRad="38100" dist="38100" dir="2700000" algn="tl">
                    <a:srgbClr val="000000">
                      <a:alpha val="43137"/>
                    </a:srgbClr>
                  </a:outerShdw>
                </a:effectLst>
                <a:latin typeface="a_PresentumNr" panose="020B0604020202020204" charset="-52"/>
                <a:cs typeface="Times New Roman" panose="02020603050405020304" pitchFamily="18" charset="0"/>
              </a:rPr>
              <a:t>Самофракийская</a:t>
            </a:r>
            <a:r>
              <a:rPr lang="ru-RU" sz="3200" b="1" dirty="0">
                <a:effectLst>
                  <a:outerShdw blurRad="38100" dist="38100" dir="2700000" algn="tl">
                    <a:srgbClr val="000000">
                      <a:alpha val="43137"/>
                    </a:srgbClr>
                  </a:outerShdw>
                </a:effectLst>
                <a:latin typeface="a_PresentumNr" panose="020B0604020202020204" charset="-52"/>
                <a:cs typeface="Times New Roman" panose="02020603050405020304" pitchFamily="18" charset="0"/>
              </a:rPr>
              <a:t> (Лувр)</a:t>
            </a:r>
          </a:p>
        </p:txBody>
      </p:sp>
    </p:spTree>
    <p:extLst>
      <p:ext uri="{BB962C8B-B14F-4D97-AF65-F5344CB8AC3E}">
        <p14:creationId xmlns:p14="http://schemas.microsoft.com/office/powerpoint/2010/main" val="201065238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95536" y="116632"/>
            <a:ext cx="8229600" cy="1143000"/>
          </a:xfrm>
        </p:spPr>
        <p:txBody>
          <a:bodyPr/>
          <a:lstStyle/>
          <a:p>
            <a:pPr algn="r">
              <a:lnSpc>
                <a:spcPct val="150000"/>
              </a:lnSpc>
            </a:pPr>
            <a:r>
              <a:rPr lang="ru-RU" sz="2400" i="1" dirty="0" smtClean="0">
                <a:latin typeface="Times New Roman" pitchFamily="18" charset="0"/>
                <a:cs typeface="Times New Roman" pitchFamily="18" charset="0"/>
              </a:rPr>
              <a:t>«Музей – грандиозная памятная книга человечества»</a:t>
            </a:r>
            <a:br>
              <a:rPr lang="ru-RU" sz="2400" i="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А.В. Луначарский</a:t>
            </a:r>
          </a:p>
        </p:txBody>
      </p:sp>
      <p:sp>
        <p:nvSpPr>
          <p:cNvPr id="5123" name="Содержимое 2"/>
          <p:cNvSpPr>
            <a:spLocks noGrp="1"/>
          </p:cNvSpPr>
          <p:nvPr>
            <p:ph idx="1"/>
          </p:nvPr>
        </p:nvSpPr>
        <p:spPr>
          <a:xfrm>
            <a:off x="251520" y="1340768"/>
            <a:ext cx="8568952" cy="4525963"/>
          </a:xfrm>
        </p:spPr>
        <p:txBody>
          <a:bodyPr/>
          <a:lstStyle/>
          <a:p>
            <a:pPr marL="0" indent="534988" algn="just">
              <a:buFontTx/>
              <a:buNone/>
            </a:pPr>
            <a:r>
              <a:rPr lang="ru-RU" sz="2400" dirty="0" smtClean="0">
                <a:latin typeface="Times New Roman" pitchFamily="18" charset="0"/>
                <a:cs typeface="Times New Roman" pitchFamily="18" charset="0"/>
              </a:rPr>
              <a:t>Мы ходим по залам музеев, восхищаясь бессмертными творениями великих мастеров искусства и с любопытством рассматривая предметы старого быта. Но, восторгаясь богатством музейных экспонатов, мы редко думаем о тех людях, которые собрали воедино и сохранили то, что теперь составляет национальную гордость страны. Имена многих из них давно забыты или затерялись в грудах архивных бумаг, но продолжает жить их дело, растет племя коллекционеров, благодаря знаниям, любви к искусству и энергии которых сохранены многие памятники культуры и науки. Многие великие и знаменитые люди далекого прошлого были страстными коллекционерами. На основе их коллекций и были созданы всемирно известные музеи, об истории создания которых мы и хотим рассказать в нашем цикле.</a:t>
            </a:r>
          </a:p>
          <a:p>
            <a:pPr algn="just">
              <a:buFontTx/>
              <a:buNone/>
            </a:pPr>
            <a:endParaRPr lang="ru-RU" sz="20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122"/>
                                        </p:tgtEl>
                                        <p:attrNameLst>
                                          <p:attrName>style.visibility</p:attrName>
                                        </p:attrNameLst>
                                      </p:cBhvr>
                                      <p:to>
                                        <p:strVal val="visible"/>
                                      </p:to>
                                    </p:set>
                                    <p:anim calcmode="discrete" valueType="clr">
                                      <p:cBhvr override="childStyle">
                                        <p:cTn id="7" dur="500"/>
                                        <p:tgtEl>
                                          <p:spTgt spid="512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122"/>
                                        </p:tgtEl>
                                        <p:attrNameLst>
                                          <p:attrName>fillcolor</p:attrName>
                                        </p:attrNameLst>
                                      </p:cBhvr>
                                      <p:tavLst>
                                        <p:tav tm="0">
                                          <p:val>
                                            <p:clrVal>
                                              <a:schemeClr val="accent2"/>
                                            </p:clrVal>
                                          </p:val>
                                        </p:tav>
                                        <p:tav tm="50000">
                                          <p:val>
                                            <p:clrVal>
                                              <a:schemeClr val="hlink"/>
                                            </p:clrVal>
                                          </p:val>
                                        </p:tav>
                                      </p:tavLst>
                                    </p:anim>
                                    <p:set>
                                      <p:cBhvr>
                                        <p:cTn id="9" dur="500"/>
                                        <p:tgtEl>
                                          <p:spTgt spid="5122"/>
                                        </p:tgtEl>
                                        <p:attrNameLst>
                                          <p:attrName>fill.type</p:attrName>
                                        </p:attrNameLst>
                                      </p:cBhvr>
                                      <p:to>
                                        <p:strVal val="solid"/>
                                      </p:to>
                                    </p:set>
                                  </p:childTnLst>
                                </p:cTn>
                              </p:par>
                            </p:childTnLst>
                          </p:cTn>
                        </p:par>
                        <p:par>
                          <p:cTn id="10" fill="hold" nodeType="afterGroup">
                            <p:stCondLst>
                              <p:cond delay="15000"/>
                            </p:stCondLst>
                            <p:childTnLst>
                              <p:par>
                                <p:cTn id="11" presetID="22" presetClass="entr" presetSubtype="1" fill="hold"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wipe(up)">
                                      <p:cBhvr>
                                        <p:cTn id="13"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2534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Скругленный прямоугольник 12"/>
          <p:cNvSpPr/>
          <p:nvPr/>
        </p:nvSpPr>
        <p:spPr>
          <a:xfrm>
            <a:off x="0" y="5849888"/>
            <a:ext cx="9144000" cy="1008112"/>
          </a:xfrm>
          <a:prstGeom prst="roundRect">
            <a:avLst/>
          </a:prstGeom>
          <a:solidFill>
            <a:srgbClr val="FFCC99"/>
          </a:solidFill>
          <a:ln>
            <a:solidFill>
              <a:srgbClr val="6633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dirty="0">
                <a:latin typeface="a_PresentumNr" pitchFamily="82" charset="-52"/>
              </a:rPr>
              <a:t>Зал, посвященный убранству храма. Колосс Сети II из Карнака, </a:t>
            </a:r>
            <a:r>
              <a:rPr lang="ru-RU" sz="2400" dirty="0" smtClean="0">
                <a:latin typeface="a_PresentumNr" pitchFamily="82" charset="-52"/>
              </a:rPr>
              <a:t>голова колосса </a:t>
            </a:r>
            <a:r>
              <a:rPr lang="ru-RU" sz="2400" dirty="0">
                <a:latin typeface="a_PresentumNr" pitchFamily="82" charset="-52"/>
              </a:rPr>
              <a:t>Аменхотепа III из Ком </a:t>
            </a:r>
            <a:r>
              <a:rPr lang="ru-RU" sz="2400" dirty="0">
                <a:latin typeface="a_PresentumNr" panose="020B0604020202020204" charset="-52"/>
              </a:rPr>
              <a:t>эль-Хеттан</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endParaRPr lang="ru-RU" smtClean="0"/>
          </a:p>
        </p:txBody>
      </p:sp>
      <p:sp>
        <p:nvSpPr>
          <p:cNvPr id="19459" name="Содержимое 2"/>
          <p:cNvSpPr>
            <a:spLocks noGrp="1"/>
          </p:cNvSpPr>
          <p:nvPr>
            <p:ph idx="1"/>
          </p:nvPr>
        </p:nvSpPr>
        <p:spPr/>
        <p:txBody>
          <a:bodyPr/>
          <a:lstStyle/>
          <a:p>
            <a:pPr eaLnBrk="1" hangingPunct="1"/>
            <a:endParaRPr lang="ru-RU" smtClean="0"/>
          </a:p>
        </p:txBody>
      </p:sp>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кругленный прямоугольник 5"/>
          <p:cNvSpPr/>
          <p:nvPr/>
        </p:nvSpPr>
        <p:spPr>
          <a:xfrm>
            <a:off x="0" y="5733256"/>
            <a:ext cx="9144000" cy="1124744"/>
          </a:xfrm>
          <a:prstGeom prst="roundRect">
            <a:avLst/>
          </a:prstGeom>
          <a:solidFill>
            <a:srgbClr val="FFCC99"/>
          </a:solidFill>
          <a:ln>
            <a:solidFill>
              <a:srgbClr val="6633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dirty="0">
                <a:latin typeface="a_PresentumNr" pitchFamily="82" charset="-52"/>
              </a:rPr>
              <a:t>Рельеф из гробницы Сети I с изображением царя перед богиней Хатхор. XIX династия</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endParaRPr lang="ru-RU" smtClean="0"/>
          </a:p>
        </p:txBody>
      </p:sp>
      <p:sp>
        <p:nvSpPr>
          <p:cNvPr id="21507" name="Содержимое 2"/>
          <p:cNvSpPr>
            <a:spLocks noGrp="1"/>
          </p:cNvSpPr>
          <p:nvPr>
            <p:ph idx="1"/>
          </p:nvPr>
        </p:nvSpPr>
        <p:spPr/>
        <p:txBody>
          <a:bodyPr/>
          <a:lstStyle/>
          <a:p>
            <a:pPr eaLnBrk="1" hangingPunct="1"/>
            <a:endParaRPr lang="ru-RU" smtClean="0"/>
          </a:p>
        </p:txBody>
      </p:sp>
      <p:pic>
        <p:nvPicPr>
          <p:cNvPr id="21508" name="Picture 3" descr="C:\Documents and Settings\Admin\Рабочий стол\толерантность.през\музей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C:\Documents and Settings\Admin\Рабочий стол\музей\Лувр. Древняя Ассир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C:\Documents and Settings\Admin\Рабочий стол\музей\Лувр. Зал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2348879"/>
            <a:ext cx="6408713" cy="44556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07503" y="188640"/>
            <a:ext cx="8856984" cy="2123658"/>
          </a:xfrm>
          <a:prstGeom prst="rect">
            <a:avLst/>
          </a:prstGeom>
        </p:spPr>
        <p:txBody>
          <a:bodyPr wrap="square">
            <a:spAutoFit/>
          </a:bodyPr>
          <a:lstStyle/>
          <a:p>
            <a:pPr indent="536575" algn="just"/>
            <a:r>
              <a:rPr lang="ru-RU" sz="32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Картины Лувра</a:t>
            </a:r>
          </a:p>
          <a:p>
            <a:pPr indent="536575" algn="just"/>
            <a:r>
              <a:rPr lang="ru-RU" sz="2000" dirty="0">
                <a:latin typeface="Times New Roman" panose="02020603050405020304" pitchFamily="18" charset="0"/>
                <a:cs typeface="Times New Roman" panose="02020603050405020304" pitchFamily="18" charset="0"/>
              </a:rPr>
              <a:t>Известные картины Лувра, это совершенно потрясающая, фантастическая подборка из 6 000 полотен, представляющих картины Леонардо Да Винчи, </a:t>
            </a:r>
            <a:r>
              <a:rPr lang="ru-RU" sz="2000" dirty="0" err="1">
                <a:latin typeface="Times New Roman" panose="02020603050405020304" pitchFamily="18" charset="0"/>
                <a:cs typeface="Times New Roman" panose="02020603050405020304" pitchFamily="18" charset="0"/>
              </a:rPr>
              <a:t>Эжена</a:t>
            </a:r>
            <a:r>
              <a:rPr lang="ru-RU" sz="2000" dirty="0">
                <a:latin typeface="Times New Roman" panose="02020603050405020304" pitchFamily="18" charset="0"/>
                <a:cs typeface="Times New Roman" panose="02020603050405020304" pitchFamily="18" charset="0"/>
              </a:rPr>
              <a:t> Делакруа, Диего Веласкеса, Рафаэля и его ученика Луку Пенни, </a:t>
            </a:r>
            <a:r>
              <a:rPr lang="ru-RU" sz="2000" dirty="0" err="1">
                <a:latin typeface="Times New Roman" panose="02020603050405020304" pitchFamily="18" charset="0"/>
                <a:cs typeface="Times New Roman" panose="02020603050405020304" pitchFamily="18" charset="0"/>
              </a:rPr>
              <a:t>Андреа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Мантеньи</a:t>
            </a:r>
            <a:r>
              <a:rPr lang="ru-RU" sz="2000" dirty="0">
                <a:latin typeface="Times New Roman" panose="02020603050405020304" pitchFamily="18" charset="0"/>
                <a:cs typeface="Times New Roman" panose="02020603050405020304" pitchFamily="18" charset="0"/>
              </a:rPr>
              <a:t>, Пауля Рубенса, Тициана </a:t>
            </a:r>
            <a:r>
              <a:rPr lang="ru-RU" sz="2000" dirty="0" err="1">
                <a:latin typeface="Times New Roman" panose="02020603050405020304" pitchFamily="18" charset="0"/>
                <a:cs typeface="Times New Roman" panose="02020603050405020304" pitchFamily="18" charset="0"/>
              </a:rPr>
              <a:t>Вечеллио</a:t>
            </a:r>
            <a:r>
              <a:rPr lang="ru-RU" sz="2000" dirty="0">
                <a:latin typeface="Times New Roman" panose="02020603050405020304" pitchFamily="18" charset="0"/>
                <a:cs typeface="Times New Roman" panose="02020603050405020304" pitchFamily="18" charset="0"/>
              </a:rPr>
              <a:t>, Рембрандта </a:t>
            </a:r>
            <a:r>
              <a:rPr lang="ru-RU" sz="2000" dirty="0" err="1">
                <a:latin typeface="Times New Roman" panose="02020603050405020304" pitchFamily="18" charset="0"/>
                <a:cs typeface="Times New Roman" panose="02020603050405020304" pitchFamily="18" charset="0"/>
              </a:rPr>
              <a:t>Харменс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ван</a:t>
            </a:r>
            <a:r>
              <a:rPr lang="ru-RU" sz="2000" dirty="0">
                <a:latin typeface="Times New Roman" panose="02020603050405020304" pitchFamily="18" charset="0"/>
                <a:cs typeface="Times New Roman" panose="02020603050405020304" pitchFamily="18" charset="0"/>
              </a:rPr>
              <a:t> Рейна и еще многих авторов, перечислить которых за раз очень сложно.</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endParaRPr lang="ru-RU" smtClean="0"/>
          </a:p>
        </p:txBody>
      </p:sp>
      <p:sp>
        <p:nvSpPr>
          <p:cNvPr id="18435" name="Содержимое 2"/>
          <p:cNvSpPr>
            <a:spLocks noGrp="1"/>
          </p:cNvSpPr>
          <p:nvPr>
            <p:ph idx="1"/>
          </p:nvPr>
        </p:nvSpPr>
        <p:spPr/>
        <p:txBody>
          <a:bodyPr/>
          <a:lstStyle/>
          <a:p>
            <a:pPr eaLnBrk="1" hangingPunct="1"/>
            <a:endParaRPr lang="ru-RU" smtClean="0"/>
          </a:p>
        </p:txBody>
      </p:sp>
      <p:pic>
        <p:nvPicPr>
          <p:cNvPr id="18436" name="Picture 3" descr="C:\Documents and Settings\Admin\Рабочий стол\толерантность.през\музей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F:\Жак-Луи Давид. Клятва Горациев, 17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кругленный прямоугольник 6"/>
          <p:cNvSpPr/>
          <p:nvPr/>
        </p:nvSpPr>
        <p:spPr>
          <a:xfrm>
            <a:off x="2928938" y="5877271"/>
            <a:ext cx="4595390" cy="980729"/>
          </a:xfrm>
          <a:prstGeom prst="roundRect">
            <a:avLst/>
          </a:prstGeom>
          <a:solidFill>
            <a:srgbClr val="FFCC99"/>
          </a:solidFill>
          <a:ln>
            <a:solidFill>
              <a:srgbClr val="6633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dirty="0">
                <a:latin typeface="a_PresentumNr" pitchFamily="82" charset="-52"/>
              </a:rPr>
              <a:t>Ж. Л. </a:t>
            </a:r>
            <a:r>
              <a:rPr lang="ru-RU" sz="2400" dirty="0" smtClean="0">
                <a:latin typeface="a_PresentumNr" pitchFamily="82" charset="-52"/>
              </a:rPr>
              <a:t>Давид  1784г.</a:t>
            </a:r>
            <a:endParaRPr lang="ru-RU" sz="2400" dirty="0">
              <a:latin typeface="a_PresentumNr" pitchFamily="82" charset="-52"/>
            </a:endParaRPr>
          </a:p>
          <a:p>
            <a:pPr algn="ctr">
              <a:defRPr/>
            </a:pPr>
            <a:r>
              <a:rPr lang="ru-RU" sz="2400" dirty="0">
                <a:latin typeface="a_PresentumNr" pitchFamily="82" charset="-52"/>
              </a:rPr>
              <a:t> «Клятва </a:t>
            </a:r>
            <a:r>
              <a:rPr lang="ru-RU" sz="2400" dirty="0" err="1">
                <a:latin typeface="a_PresentumNr" pitchFamily="82" charset="-52"/>
              </a:rPr>
              <a:t>горациев</a:t>
            </a:r>
            <a:r>
              <a:rPr lang="ru-RU" sz="2400" dirty="0" smtClean="0">
                <a:latin typeface="a_PresentumNr" pitchFamily="82" charset="-52"/>
              </a:rPr>
              <a:t>»</a:t>
            </a:r>
            <a:endParaRPr lang="ru-RU" sz="2400" dirty="0">
              <a:latin typeface="a_PresentumNr" pitchFamily="82" charset="-5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1569660"/>
          </a:xfrm>
          <a:prstGeom prst="rect">
            <a:avLst/>
          </a:prstGeom>
        </p:spPr>
        <p:txBody>
          <a:bodyPr wrap="square">
            <a:spAutoFit/>
          </a:bodyPr>
          <a:lstStyle/>
          <a:p>
            <a:pPr indent="441325" algn="just"/>
            <a:r>
              <a:rPr lang="ru-RU" sz="2400" dirty="0">
                <a:latin typeface="Times New Roman" panose="02020603050405020304" pitchFamily="18" charset="0"/>
                <a:cs typeface="Times New Roman" panose="02020603050405020304" pitchFamily="18" charset="0"/>
              </a:rPr>
              <a:t>Но основной достопримечательностью музея, несомненно, является женщина с самой загадочной улыбкой, над разгадкой которой не одно столетие бьются маститые эксперты по картинам – </a:t>
            </a:r>
            <a:r>
              <a:rPr lang="ru-RU" sz="2400" dirty="0" err="1">
                <a:latin typeface="Times New Roman" panose="02020603050405020304" pitchFamily="18" charset="0"/>
                <a:cs typeface="Times New Roman" panose="02020603050405020304" pitchFamily="18" charset="0"/>
              </a:rPr>
              <a:t>Мона</a:t>
            </a:r>
            <a:r>
              <a:rPr lang="ru-RU" sz="2400" dirty="0">
                <a:latin typeface="Times New Roman" panose="02020603050405020304" pitchFamily="18" charset="0"/>
                <a:cs typeface="Times New Roman" panose="02020603050405020304" pitchFamily="18" charset="0"/>
              </a:rPr>
              <a:t> Лиза кисти Леонардо да Винчи.</a:t>
            </a:r>
          </a:p>
        </p:txBody>
      </p:sp>
      <p:pic>
        <p:nvPicPr>
          <p:cNvPr id="20482" name="Picture 2" descr="Мона Лиз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3" y="1758300"/>
            <a:ext cx="4767043" cy="49110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592700" y="1354074"/>
            <a:ext cx="3339376" cy="369332"/>
          </a:xfrm>
          <a:prstGeom prst="rect">
            <a:avLst/>
          </a:prstGeom>
        </p:spPr>
        <p:txBody>
          <a:bodyPr wrap="none">
            <a:spAutoFit/>
          </a:bodyPr>
          <a:lstStyle/>
          <a:p>
            <a:r>
              <a:rPr lang="en-US" dirty="0">
                <a:hlinkClick r:id="rId3"/>
              </a:rPr>
              <a:t>https://gallerix.ru/album/Louvre</a:t>
            </a:r>
            <a:endParaRPr lang="ru-RU" dirty="0"/>
          </a:p>
        </p:txBody>
      </p:sp>
    </p:spTree>
    <p:extLst>
      <p:ext uri="{BB962C8B-B14F-4D97-AF65-F5344CB8AC3E}">
        <p14:creationId xmlns:p14="http://schemas.microsoft.com/office/powerpoint/2010/main" val="383923703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ПРЮДОН ПЬЕР ПОЛЬ - Императрица Жозефина,  1805.. Лувр (Пари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0984"/>
            <a:ext cx="4867275" cy="66675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48064" y="642231"/>
            <a:ext cx="3779912" cy="1138773"/>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ПРЮДОН </a:t>
            </a:r>
            <a:r>
              <a:rPr lang="ru-RU" sz="2000" b="1" dirty="0">
                <a:latin typeface="Times New Roman" panose="02020603050405020304" pitchFamily="18" charset="0"/>
                <a:cs typeface="Times New Roman" panose="02020603050405020304" pitchFamily="18" charset="0"/>
              </a:rPr>
              <a:t>ПЬЕР ПОЛЬ </a:t>
            </a:r>
            <a:r>
              <a:rPr lang="ru-RU" sz="2000" b="1" dirty="0" smtClean="0">
                <a:latin typeface="Times New Roman" panose="02020603050405020304" pitchFamily="18" charset="0"/>
                <a:cs typeface="Times New Roman" panose="02020603050405020304" pitchFamily="18" charset="0"/>
              </a:rPr>
              <a:t>– </a:t>
            </a:r>
          </a:p>
          <a:p>
            <a:r>
              <a:rPr lang="ru-RU" sz="2400" b="1" dirty="0" smtClean="0">
                <a:latin typeface="Times New Roman" panose="02020603050405020304" pitchFamily="18" charset="0"/>
                <a:cs typeface="Times New Roman" panose="02020603050405020304" pitchFamily="18" charset="0"/>
              </a:rPr>
              <a:t>Императрица </a:t>
            </a:r>
            <a:r>
              <a:rPr lang="ru-RU" sz="2400" b="1" dirty="0">
                <a:latin typeface="Times New Roman" panose="02020603050405020304" pitchFamily="18" charset="0"/>
                <a:cs typeface="Times New Roman" panose="02020603050405020304" pitchFamily="18" charset="0"/>
              </a:rPr>
              <a:t>Жозефина,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1805</a:t>
            </a:r>
            <a:r>
              <a:rPr lang="ru-RU"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188536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4155"/>
            <a:ext cx="65" cy="6055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5201" rIns="0" bIns="130134"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34342" y="116632"/>
            <a:ext cx="8856984" cy="6678751"/>
          </a:xfrm>
          <a:prstGeom prst="rect">
            <a:avLst/>
          </a:prstGeom>
        </p:spPr>
        <p:txBody>
          <a:bodyPr wrap="square">
            <a:spAutoFit/>
          </a:bodyPr>
          <a:lstStyle/>
          <a:p>
            <a:pPr lvl="0" indent="441325" algn="just"/>
            <a:r>
              <a:rPr lang="ru-RU" altLang="ru-RU" sz="3200" b="1" dirty="0" err="1">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Бельфегор</a:t>
            </a:r>
            <a:r>
              <a:rPr lang="ru-RU" altLang="ru-RU" sz="32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 призрак Лувра</a:t>
            </a:r>
          </a:p>
          <a:p>
            <a:pPr lvl="0" indent="441325" algn="just" eaLnBrk="0" hangingPunct="0"/>
            <a:r>
              <a:rPr lang="ru-RU" altLang="ru-RU" sz="2200" dirty="0">
                <a:solidFill>
                  <a:srgbClr val="222222"/>
                </a:solidFill>
                <a:latin typeface="Times New Roman" panose="02020603050405020304" pitchFamily="18" charset="0"/>
                <a:cs typeface="Times New Roman" panose="02020603050405020304" pitchFamily="18" charset="0"/>
              </a:rPr>
              <a:t>Не секрет, что при дворе процветали подкупы, сплетни и прочие коварства. На протяжении многих лет в его стенах сгинуло немало людей, а сейчас коллекции музея постоянно пополняются свеженькими мумиями, а потому неудивительно, что это породило множество сплетен и легенд, в которых главная роль отведена духам.</a:t>
            </a:r>
            <a:endParaRPr lang="ru-RU" altLang="ru-RU" sz="2200" dirty="0">
              <a:latin typeface="Times New Roman" panose="02020603050405020304" pitchFamily="18" charset="0"/>
              <a:cs typeface="Times New Roman" panose="02020603050405020304" pitchFamily="18" charset="0"/>
            </a:endParaRPr>
          </a:p>
          <a:p>
            <a:pPr lvl="0" indent="441325" algn="just" eaLnBrk="0" hangingPunct="0"/>
            <a:r>
              <a:rPr lang="ru-RU" altLang="ru-RU" sz="2200" i="1" dirty="0" err="1">
                <a:solidFill>
                  <a:srgbClr val="2222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Бельфегор</a:t>
            </a:r>
            <a:r>
              <a:rPr lang="ru-RU" altLang="ru-RU" sz="2200" i="1" dirty="0">
                <a:solidFill>
                  <a:srgbClr val="22222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призрак Лувра </a:t>
            </a:r>
            <a:r>
              <a:rPr lang="ru-RU" altLang="ru-RU" sz="2200" dirty="0">
                <a:solidFill>
                  <a:srgbClr val="222222"/>
                </a:solidFill>
                <a:latin typeface="Times New Roman" panose="02020603050405020304" pitchFamily="18" charset="0"/>
                <a:cs typeface="Times New Roman" panose="02020603050405020304" pitchFamily="18" charset="0"/>
              </a:rPr>
              <a:t>– это не только мистический фильм по сценарию Даниэля Томпсона с Софи </a:t>
            </a:r>
            <a:r>
              <a:rPr lang="ru-RU" altLang="ru-RU" sz="2200" dirty="0" err="1">
                <a:solidFill>
                  <a:srgbClr val="222222"/>
                </a:solidFill>
                <a:latin typeface="Times New Roman" panose="02020603050405020304" pitchFamily="18" charset="0"/>
                <a:cs typeface="Times New Roman" panose="02020603050405020304" pitchFamily="18" charset="0"/>
              </a:rPr>
              <a:t>Марсо</a:t>
            </a:r>
            <a:r>
              <a:rPr lang="ru-RU" altLang="ru-RU" sz="2200" dirty="0">
                <a:solidFill>
                  <a:srgbClr val="222222"/>
                </a:solidFill>
                <a:latin typeface="Times New Roman" panose="02020603050405020304" pitchFamily="18" charset="0"/>
                <a:cs typeface="Times New Roman" panose="02020603050405020304" pitchFamily="18" charset="0"/>
              </a:rPr>
              <a:t> в ведущей роли, но и одна из местных легенд. Говорят, что по коридорам ночами действительно бродит </a:t>
            </a:r>
            <a:r>
              <a:rPr lang="ru-RU" altLang="ru-RU" sz="2200" dirty="0" err="1">
                <a:solidFill>
                  <a:srgbClr val="222222"/>
                </a:solidFill>
                <a:latin typeface="Times New Roman" panose="02020603050405020304" pitchFamily="18" charset="0"/>
                <a:cs typeface="Times New Roman" panose="02020603050405020304" pitchFamily="18" charset="0"/>
              </a:rPr>
              <a:t>архидемон</a:t>
            </a:r>
            <a:r>
              <a:rPr lang="ru-RU" altLang="ru-RU" sz="2200" dirty="0">
                <a:solidFill>
                  <a:srgbClr val="222222"/>
                </a:solidFill>
                <a:latin typeface="Times New Roman" panose="02020603050405020304" pitchFamily="18" charset="0"/>
                <a:cs typeface="Times New Roman" panose="02020603050405020304" pitchFamily="18" charset="0"/>
              </a:rPr>
              <a:t>, навевая персоналу и зазевавшимся посетителям их самые потаенные ужасы.</a:t>
            </a:r>
            <a:endParaRPr lang="ru-RU" altLang="ru-RU" sz="2200" dirty="0">
              <a:latin typeface="Times New Roman" panose="02020603050405020304" pitchFamily="18" charset="0"/>
              <a:cs typeface="Times New Roman" panose="02020603050405020304" pitchFamily="18" charset="0"/>
            </a:endParaRPr>
          </a:p>
          <a:p>
            <a:pPr lvl="0" indent="441325" algn="just" eaLnBrk="0" hangingPunct="0"/>
            <a:r>
              <a:rPr lang="ru-RU" altLang="ru-RU" sz="2200" dirty="0">
                <a:solidFill>
                  <a:srgbClr val="222222"/>
                </a:solidFill>
                <a:latin typeface="Times New Roman" panose="02020603050405020304" pitchFamily="18" charset="0"/>
                <a:cs typeface="Times New Roman" panose="02020603050405020304" pitchFamily="18" charset="0"/>
              </a:rPr>
              <a:t>Еще, если 9 июня удастся остаться допоздна возле апартаментов Екатерины Медичи, возможно, вам повезет встретить призрак убитой ею при помощи отравленных перчаток королевы Жанны. Именно в этот день она отошла в мир иной, и теперь пытается поквитаться с мучительницей, приходя ежегодно к ее опочивальне полупрозрачным духом.</a:t>
            </a:r>
            <a:endParaRPr lang="ru-RU" altLang="ru-RU" sz="2200" dirty="0">
              <a:latin typeface="Times New Roman" panose="02020603050405020304" pitchFamily="18" charset="0"/>
              <a:cs typeface="Times New Roman" panose="02020603050405020304" pitchFamily="18" charset="0"/>
            </a:endParaRPr>
          </a:p>
          <a:p>
            <a:pPr lvl="0" indent="441325" algn="just" eaLnBrk="0" hangingPunct="0"/>
            <a:r>
              <a:rPr lang="ru-RU" altLang="ru-RU" sz="2200" dirty="0" smtClean="0">
                <a:solidFill>
                  <a:srgbClr val="222222"/>
                </a:solidFill>
                <a:latin typeface="Times New Roman" panose="02020603050405020304" pitchFamily="18" charset="0"/>
                <a:cs typeface="Times New Roman" panose="02020603050405020304" pitchFamily="18" charset="0"/>
              </a:rPr>
              <a:t>Конечно</a:t>
            </a:r>
            <a:r>
              <a:rPr lang="ru-RU" altLang="ru-RU" sz="2200" dirty="0">
                <a:solidFill>
                  <a:srgbClr val="222222"/>
                </a:solidFill>
                <a:latin typeface="Times New Roman" panose="02020603050405020304" pitchFamily="18" charset="0"/>
                <a:cs typeface="Times New Roman" panose="02020603050405020304" pitchFamily="18" charset="0"/>
              </a:rPr>
              <a:t>, не обошлось тут и без таинственной Белой дамы, образ которой в Европе считается дурным предзнаменованием.</a:t>
            </a:r>
            <a:endParaRPr lang="ru-RU" alt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68960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6538970" cy="830997"/>
          </a:xfrm>
          <a:prstGeom prst="rect">
            <a:avLst/>
          </a:prstGeom>
          <a:noFill/>
        </p:spPr>
        <p:txBody>
          <a:bodyPr wrap="none" rtlCol="0">
            <a:spAutoFit/>
          </a:bodyPr>
          <a:lstStyle/>
          <a:p>
            <a:r>
              <a:rPr lang="ru-RU" sz="4800" b="1" dirty="0" smtClean="0">
                <a:solidFill>
                  <a:srgbClr val="7030A0"/>
                </a:solidFill>
                <a:effectLst>
                  <a:outerShdw blurRad="38100" dist="38100" dir="2700000" algn="tl">
                    <a:srgbClr val="000000">
                      <a:alpha val="43137"/>
                    </a:srgbClr>
                  </a:outerShdw>
                </a:effectLst>
                <a:latin typeface="Adventure" panose="020B0604020202020204" charset="0"/>
              </a:rPr>
              <a:t>Источники информации</a:t>
            </a:r>
            <a:endParaRPr lang="ru-RU" sz="4800" b="1" dirty="0">
              <a:solidFill>
                <a:srgbClr val="7030A0"/>
              </a:solidFill>
              <a:effectLst>
                <a:outerShdw blurRad="38100" dist="38100" dir="2700000" algn="tl">
                  <a:srgbClr val="000000">
                    <a:alpha val="43137"/>
                  </a:srgbClr>
                </a:outerShdw>
              </a:effectLst>
              <a:latin typeface="Adventure" panose="020B0604020202020204" charset="0"/>
            </a:endParaRPr>
          </a:p>
        </p:txBody>
      </p:sp>
      <p:sp>
        <p:nvSpPr>
          <p:cNvPr id="3" name="TextBox 2"/>
          <p:cNvSpPr txBox="1"/>
          <p:nvPr/>
        </p:nvSpPr>
        <p:spPr>
          <a:xfrm>
            <a:off x="323528" y="1235661"/>
            <a:ext cx="8712968" cy="4062651"/>
          </a:xfrm>
          <a:prstGeom prst="rect">
            <a:avLst/>
          </a:prstGeom>
          <a:noFill/>
        </p:spPr>
        <p:txBody>
          <a:bodyPr wrap="square" rtlCol="0">
            <a:spAutoFit/>
          </a:bodyPr>
          <a:lstStyle/>
          <a:p>
            <a:r>
              <a:rPr lang="en-US" sz="2000" dirty="0">
                <a:hlinkClick r:id="rId2"/>
              </a:rPr>
              <a:t>https://paris-life.info/luvr/2389-muzey-luvr-istoriya-kartinyi-ekskursii-sayt-foto</a:t>
            </a:r>
            <a:r>
              <a:rPr lang="en-US" sz="2000" dirty="0" smtClean="0">
                <a:hlinkClick r:id="rId2"/>
              </a:rPr>
              <a:t>/</a:t>
            </a:r>
            <a:endParaRPr lang="ru-RU" sz="2000" dirty="0" smtClean="0"/>
          </a:p>
          <a:p>
            <a:endParaRPr lang="ru-RU" sz="2000" dirty="0" smtClean="0"/>
          </a:p>
          <a:p>
            <a:r>
              <a:rPr lang="en-US" sz="2000" dirty="0" smtClean="0">
                <a:hlinkClick r:id="rId3"/>
              </a:rPr>
              <a:t>https</a:t>
            </a:r>
            <a:r>
              <a:rPr lang="en-US" sz="2000" dirty="0">
                <a:hlinkClick r:id="rId3"/>
              </a:rPr>
              <a:t>://</a:t>
            </a:r>
            <a:r>
              <a:rPr lang="en-US" sz="2000" dirty="0" smtClean="0">
                <a:hlinkClick r:id="rId3"/>
              </a:rPr>
              <a:t>gallerix.ru/album/Louvre</a:t>
            </a:r>
            <a:endParaRPr lang="ru-RU" sz="2000" dirty="0" smtClean="0"/>
          </a:p>
          <a:p>
            <a:endParaRPr lang="ru-RU" sz="2000" dirty="0"/>
          </a:p>
          <a:p>
            <a:r>
              <a:rPr lang="en-US" sz="2000" dirty="0">
                <a:hlinkClick r:id="rId4"/>
              </a:rPr>
              <a:t>https://www.adme.ru/svoboda-puteshestviya/10-shedevrov-kotorye-vam-obyazatelno-nuzhno-uvidet-v-luvre-624655</a:t>
            </a:r>
            <a:r>
              <a:rPr lang="en-US" sz="2000" dirty="0" smtClean="0">
                <a:hlinkClick r:id="rId4"/>
              </a:rPr>
              <a:t>/</a:t>
            </a:r>
            <a:endParaRPr lang="ru-RU" sz="2000" dirty="0" smtClean="0"/>
          </a:p>
          <a:p>
            <a:endParaRPr lang="ru-RU" sz="2000" dirty="0"/>
          </a:p>
          <a:p>
            <a:r>
              <a:rPr lang="en-US" sz="2000" dirty="0">
                <a:hlinkClick r:id="rId5"/>
              </a:rPr>
              <a:t>https://artchive.ru/artists/place:3</a:t>
            </a:r>
            <a:r>
              <a:rPr lang="en-US" sz="2000" dirty="0" smtClean="0"/>
              <a:t>,</a:t>
            </a:r>
            <a:endParaRPr lang="ru-RU" sz="2000" dirty="0" smtClean="0"/>
          </a:p>
          <a:p>
            <a:endParaRPr lang="ru-RU" sz="2000" dirty="0"/>
          </a:p>
          <a:p>
            <a:r>
              <a:rPr lang="en-US" sz="2000" dirty="0">
                <a:hlinkClick r:id="rId6"/>
              </a:rPr>
              <a:t>https://</a:t>
            </a:r>
            <a:r>
              <a:rPr lang="en-US" sz="2000" dirty="0" smtClean="0">
                <a:hlinkClick r:id="rId6"/>
              </a:rPr>
              <a:t>www.youtube.com/watch?time_continue=2682&amp;v=d5xkervEWXA</a:t>
            </a:r>
            <a:r>
              <a:rPr lang="ru-RU" sz="2000" dirty="0" smtClean="0"/>
              <a:t> видео</a:t>
            </a:r>
          </a:p>
          <a:p>
            <a:endParaRPr lang="ru-RU" dirty="0"/>
          </a:p>
        </p:txBody>
      </p:sp>
    </p:spTree>
    <p:extLst>
      <p:ext uri="{BB962C8B-B14F-4D97-AF65-F5344CB8AC3E}">
        <p14:creationId xmlns:p14="http://schemas.microsoft.com/office/powerpoint/2010/main" val="215272598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C:\Documents and Settings\Admin\Мои документы\Мои рисунки\города\франция\вывеска.jpg"/>
          <p:cNvPicPr>
            <a:picLocks noChangeAspect="1" noChangeArrowheads="1"/>
          </p:cNvPicPr>
          <p:nvPr/>
        </p:nvPicPr>
        <p:blipFill>
          <a:blip r:embed="rId3" cstate="print"/>
          <a:srcRect/>
          <a:stretch>
            <a:fillRect/>
          </a:stretch>
        </p:blipFill>
        <p:spPr bwMode="auto">
          <a:xfrm rot="20691668">
            <a:off x="571377" y="1358897"/>
            <a:ext cx="4078288" cy="4746625"/>
          </a:xfrm>
          <a:prstGeom prst="rect">
            <a:avLst/>
          </a:prstGeom>
          <a:solidFill>
            <a:srgbClr val="FFFFFF">
              <a:shade val="85000"/>
            </a:srgbClr>
          </a:solidFill>
          <a:ln w="190500" cap="sq">
            <a:solidFill>
              <a:srgbClr val="CC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одзаголовок 5"/>
          <p:cNvSpPr>
            <a:spLocks noGrp="1"/>
          </p:cNvSpPr>
          <p:nvPr>
            <p:ph type="subTitle" idx="1"/>
          </p:nvPr>
        </p:nvSpPr>
        <p:spPr>
          <a:xfrm>
            <a:off x="1691680" y="500063"/>
            <a:ext cx="7128792" cy="6072187"/>
          </a:xfrm>
        </p:spPr>
        <p:txBody>
          <a:bodyPr/>
          <a:lstStyle/>
          <a:p>
            <a:pPr algn="l" eaLnBrk="1" hangingPunct="1"/>
            <a:r>
              <a:rPr lang="ru-RU" sz="4800" i="1" spc="100" dirty="0" smtClean="0">
                <a:solidFill>
                  <a:srgbClr val="7030A0"/>
                </a:solidFill>
                <a:latin typeface="Times New Roman" pitchFamily="18" charset="0"/>
                <a:cs typeface="Times New Roman" pitchFamily="18" charset="0"/>
              </a:rPr>
              <a:t>                     </a:t>
            </a:r>
            <a:r>
              <a:rPr lang="ru-RU" sz="4800" b="1" i="1" spc="18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Глава </a:t>
            </a:r>
            <a:r>
              <a:rPr lang="en-US" sz="4800" b="1" i="1" spc="18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a:t>
            </a:r>
            <a:endParaRPr lang="ru-RU" sz="4800" b="1" i="1" spc="18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algn="l" eaLnBrk="1" hangingPunct="1"/>
            <a:r>
              <a:rPr lang="ru-RU" sz="4800" b="1" i="1" spc="180" dirty="0" smtClean="0">
                <a:solidFill>
                  <a:srgbClr val="7030A0"/>
                </a:solidFill>
                <a:effectLst>
                  <a:outerShdw blurRad="38100" dist="38100" dir="2700000" algn="tl">
                    <a:srgbClr val="000000">
                      <a:alpha val="43137"/>
                    </a:srgbClr>
                  </a:outerShdw>
                </a:effectLst>
                <a:latin typeface="Rurintania" pitchFamily="2" charset="0"/>
                <a:cs typeface="Times New Roman" pitchFamily="18" charset="0"/>
              </a:rPr>
              <a:t>             Ф</a:t>
            </a:r>
            <a:r>
              <a:rPr lang="ru-RU" sz="4800" b="1" i="1" spc="18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ранция</a:t>
            </a:r>
          </a:p>
          <a:p>
            <a:pPr eaLnBrk="1" hangingPunct="1"/>
            <a:r>
              <a:rPr lang="ru-RU" sz="3600" i="1" spc="180" dirty="0" smtClean="0">
                <a:solidFill>
                  <a:srgbClr val="7030A0"/>
                </a:solidFill>
                <a:latin typeface="Times New Roman" pitchFamily="18" charset="0"/>
                <a:cs typeface="Times New Roman" pitchFamily="18" charset="0"/>
              </a:rPr>
              <a:t>               </a:t>
            </a:r>
          </a:p>
          <a:p>
            <a:pPr eaLnBrk="1" hangingPunct="1"/>
            <a:r>
              <a:rPr lang="ru-RU" sz="3600" i="1" spc="180" dirty="0" smtClean="0">
                <a:solidFill>
                  <a:srgbClr val="7030A0"/>
                </a:solidFill>
                <a:latin typeface="Times New Roman" pitchFamily="18" charset="0"/>
                <a:cs typeface="Times New Roman" pitchFamily="18" charset="0"/>
              </a:rPr>
              <a:t>             </a:t>
            </a:r>
            <a:r>
              <a:rPr lang="ru-RU" sz="2800" b="1" spc="18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Лувр</a:t>
            </a:r>
            <a:r>
              <a:rPr lang="en-US" sz="2800" b="1" spc="180" dirty="0" smtClean="0">
                <a:solidFill>
                  <a:srgbClr val="7030A0"/>
                </a:solidFill>
                <a:effectLst>
                  <a:outerShdw blurRad="38100" dist="38100" dir="2700000" algn="tl">
                    <a:srgbClr val="000000">
                      <a:alpha val="43137"/>
                    </a:srgbClr>
                  </a:outerShdw>
                </a:effectLst>
                <a:latin typeface="Tempus Sans ITC" panose="04020404030D07020202" pitchFamily="82" charset="0"/>
                <a:cs typeface="Times New Roman" pitchFamily="18" charset="0"/>
              </a:rPr>
              <a:t> – </a:t>
            </a:r>
            <a:r>
              <a:rPr lang="ru-RU" sz="2800" b="1" spc="18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приют для королей,</a:t>
            </a:r>
          </a:p>
          <a:p>
            <a:pPr eaLnBrk="1" hangingPunct="1"/>
            <a:r>
              <a:rPr lang="ru-RU" sz="2800" b="1" spc="18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дворец для нищих…</a:t>
            </a:r>
          </a:p>
        </p:txBody>
      </p:sp>
      <p:pic>
        <p:nvPicPr>
          <p:cNvPr id="1026" name="Picture 2" descr="https://paris-life.info/wp-content/uploads/2017/02/luvr-par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20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20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20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20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2000"/>
                                        <p:tgtEl>
                                          <p:spTgt spid="6">
                                            <p:txEl>
                                              <p:pRg st="4" end="4"/>
                                            </p:txEl>
                                          </p:spTgt>
                                        </p:tgtEl>
                                      </p:cBhvr>
                                    </p:animEffect>
                                  </p:childTnLst>
                                </p:cTn>
                              </p:par>
                              <p:par>
                                <p:cTn id="20" presetID="22" presetClass="entr" presetSubtype="4" fill="hold" nodeType="withEffect">
                                  <p:stCondLst>
                                    <p:cond delay="2000"/>
                                  </p:stCondLst>
                                  <p:childTnLst>
                                    <p:set>
                                      <p:cBhvr>
                                        <p:cTn id="21" dur="1" fill="hold">
                                          <p:stCondLst>
                                            <p:cond delay="0"/>
                                          </p:stCondLst>
                                        </p:cTn>
                                        <p:tgtEl>
                                          <p:spTgt spid="6147"/>
                                        </p:tgtEl>
                                        <p:attrNameLst>
                                          <p:attrName>style.visibility</p:attrName>
                                        </p:attrNameLst>
                                      </p:cBhvr>
                                      <p:to>
                                        <p:strVal val="visible"/>
                                      </p:to>
                                    </p:set>
                                    <p:animEffect transition="in" filter="wipe(down)">
                                      <p:cBhvr>
                                        <p:cTn id="22" dur="2000"/>
                                        <p:tgtEl>
                                          <p:spTgt spid="61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aris-life.info/wp-content/uploads/2017/02/luvr-paris.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3999" cy="685965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02061"/>
            <a:ext cx="8856983" cy="6740307"/>
          </a:xfrm>
          <a:prstGeom prst="rect">
            <a:avLst/>
          </a:prstGeom>
        </p:spPr>
        <p:txBody>
          <a:bodyPr wrap="square">
            <a:spAutoFit/>
          </a:bodyPr>
          <a:lstStyle/>
          <a:p>
            <a:pPr indent="534988" algn="just">
              <a:lnSpc>
                <a:spcPct val="150000"/>
              </a:lnSpc>
            </a:pP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Музей Лувр в Париже:</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эксклюзивные </a:t>
            </a:r>
            <a:r>
              <a:rPr lang="ru-RU" sz="2400" dirty="0">
                <a:latin typeface="Times New Roman" panose="02020603050405020304" pitchFamily="18" charset="0"/>
                <a:cs typeface="Times New Roman" panose="02020603050405020304" pitchFamily="18" charset="0"/>
              </a:rPr>
              <a:t>коллекции произведений </a:t>
            </a:r>
            <a:r>
              <a:rPr lang="ru-RU" sz="2400" dirty="0" smtClean="0">
                <a:latin typeface="Times New Roman" panose="02020603050405020304" pitchFamily="18" charset="0"/>
                <a:cs typeface="Times New Roman" panose="02020603050405020304" pitchFamily="18" charset="0"/>
              </a:rPr>
              <a:t>искусств.</a:t>
            </a:r>
            <a:endParaRPr lang="ru-RU" sz="2400" dirty="0">
              <a:latin typeface="Times New Roman" panose="02020603050405020304" pitchFamily="18" charset="0"/>
              <a:cs typeface="Times New Roman" panose="02020603050405020304" pitchFamily="18" charset="0"/>
            </a:endParaRPr>
          </a:p>
          <a:p>
            <a:pPr indent="534988" algn="just">
              <a:lnSpc>
                <a:spcPct val="150000"/>
              </a:lnSpc>
            </a:pPr>
            <a:r>
              <a:rPr lang="ru-RU" sz="2400" dirty="0">
                <a:latin typeface="Times New Roman" panose="02020603050405020304" pitchFamily="18" charset="0"/>
                <a:cs typeface="Times New Roman" panose="02020603050405020304" pitchFamily="18" charset="0"/>
              </a:rPr>
              <a:t>Кто-то посещает столицу Франции по делам бизнеса или ради дорогих бутиков, кто-то ищет развлечений, а кого-то манит его удивительная архитектура, история и искусство. </a:t>
            </a:r>
            <a:endParaRPr lang="ru-RU" sz="2400" dirty="0" smtClean="0">
              <a:latin typeface="Times New Roman" panose="02020603050405020304" pitchFamily="18" charset="0"/>
              <a:cs typeface="Times New Roman" panose="02020603050405020304" pitchFamily="18" charset="0"/>
            </a:endParaRPr>
          </a:p>
          <a:p>
            <a:pPr indent="534988" algn="just">
              <a:lnSpc>
                <a:spcPct val="150000"/>
              </a:lnSpc>
            </a:pPr>
            <a:r>
              <a:rPr lang="ru-RU" sz="2400" dirty="0" smtClean="0">
                <a:latin typeface="Times New Roman" panose="02020603050405020304" pitchFamily="18" charset="0"/>
                <a:cs typeface="Times New Roman" panose="02020603050405020304" pitchFamily="18" charset="0"/>
              </a:rPr>
              <a:t>Музей </a:t>
            </a:r>
            <a:r>
              <a:rPr lang="ru-RU" sz="2400" dirty="0">
                <a:latin typeface="Times New Roman" panose="02020603050405020304" pitchFamily="18" charset="0"/>
                <a:cs typeface="Times New Roman" panose="02020603050405020304" pitchFamily="18" charset="0"/>
              </a:rPr>
              <a:t>Лувр в Париже стал местом паломничества миллионов людей, приезжающих из самых отдаленных уголков мира, чтобы увидеть его сокровища собственными глазами. В нем гармонично сочетается прошлое с настоящим, и даже Пирамида Лувра – строение наших дней, находит отклик в сердцах путешественников ничуть не меньше, чем загадочная картина </a:t>
            </a:r>
            <a:r>
              <a:rPr lang="ru-RU" sz="2400" dirty="0" err="1">
                <a:latin typeface="Times New Roman" panose="02020603050405020304" pitchFamily="18" charset="0"/>
                <a:cs typeface="Times New Roman" panose="02020603050405020304" pitchFamily="18" charset="0"/>
              </a:rPr>
              <a:t>Мона</a:t>
            </a:r>
            <a:r>
              <a:rPr lang="ru-RU" sz="2400" dirty="0">
                <a:latin typeface="Times New Roman" panose="02020603050405020304" pitchFamily="18" charset="0"/>
                <a:cs typeface="Times New Roman" panose="02020603050405020304" pitchFamily="18" charset="0"/>
              </a:rPr>
              <a:t> Лиза.</a:t>
            </a:r>
          </a:p>
        </p:txBody>
      </p:sp>
    </p:spTree>
    <p:extLst>
      <p:ext uri="{BB962C8B-B14F-4D97-AF65-F5344CB8AC3E}">
        <p14:creationId xmlns:p14="http://schemas.microsoft.com/office/powerpoint/2010/main" val="250798551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8856984" cy="6247864"/>
          </a:xfrm>
          <a:prstGeom prst="rect">
            <a:avLst/>
          </a:prstGeom>
        </p:spPr>
        <p:txBody>
          <a:bodyPr wrap="square">
            <a:spAutoFit/>
          </a:bodyPr>
          <a:lstStyle/>
          <a:p>
            <a:pPr indent="534988" algn="just"/>
            <a:r>
              <a:rPr lang="ru-RU" sz="40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Многогранность </a:t>
            </a:r>
            <a:r>
              <a:rPr lang="ru-RU" sz="4000" b="1" dirty="0" err="1">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Musée</a:t>
            </a:r>
            <a:r>
              <a:rPr lang="ru-RU" sz="40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 </a:t>
            </a:r>
            <a:r>
              <a:rPr lang="ru-RU" sz="4000" b="1" dirty="0" err="1">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du</a:t>
            </a:r>
            <a:r>
              <a:rPr lang="ru-RU" sz="40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 </a:t>
            </a:r>
            <a:r>
              <a:rPr lang="ru-RU" sz="4000" b="1" dirty="0" err="1">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rPr>
              <a:t>Louvre</a:t>
            </a:r>
            <a:endParaRPr lang="ru-RU" sz="4000" b="1" dirty="0">
              <a:solidFill>
                <a:srgbClr val="7030A0"/>
              </a:solidFill>
              <a:effectLst>
                <a:outerShdw blurRad="38100" dist="38100" dir="2700000" algn="tl">
                  <a:srgbClr val="000000">
                    <a:alpha val="43137"/>
                  </a:srgbClr>
                </a:outerShdw>
              </a:effectLst>
              <a:latin typeface="Adventure" panose="020B0604020202020204" charset="0"/>
              <a:cs typeface="Times New Roman" panose="02020603050405020304" pitchFamily="18" charset="0"/>
            </a:endParaRPr>
          </a:p>
          <a:p>
            <a:pPr indent="534988" algn="just"/>
            <a:r>
              <a:rPr lang="ru-RU" sz="2400" dirty="0">
                <a:latin typeface="Times New Roman" panose="02020603050405020304" pitchFamily="18" charset="0"/>
                <a:cs typeface="Times New Roman" panose="02020603050405020304" pitchFamily="18" charset="0"/>
              </a:rPr>
              <a:t>Музей Лувр по праву носит титул самого популярного и большого художественного музея, занимая площадь </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160 106 кв. м </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 выставками 58 470 кв. м). </a:t>
            </a:r>
            <a:r>
              <a:rPr lang="ru-RU" sz="2400" dirty="0">
                <a:latin typeface="Times New Roman" panose="02020603050405020304" pitchFamily="18" charset="0"/>
                <a:cs typeface="Times New Roman" panose="02020603050405020304" pitchFamily="18" charset="0"/>
              </a:rPr>
              <a:t>Если продолжать опираться на цифры, то внушительно выглядит количество посещений в год – более </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млн. человек</a:t>
            </a: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indent="534988" algn="just"/>
            <a:r>
              <a:rPr lang="ru-RU" sz="2400" dirty="0" smtClean="0">
                <a:latin typeface="Times New Roman" pitchFamily="18" charset="0"/>
                <a:cs typeface="Times New Roman" pitchFamily="18" charset="0"/>
              </a:rPr>
              <a:t>Это </a:t>
            </a:r>
            <a:r>
              <a:rPr lang="ru-RU" sz="2400" dirty="0">
                <a:latin typeface="Times New Roman" pitchFamily="18" charset="0"/>
                <a:cs typeface="Times New Roman" pitchFamily="18" charset="0"/>
              </a:rPr>
              <a:t>колоссальный замковый комплекс на строительство и планировку которого ушло </a:t>
            </a:r>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 800 лет. </a:t>
            </a:r>
            <a:endParaRPr lang="ru-RU" sz="2400" dirty="0" smtClean="0">
              <a:latin typeface="Times New Roman" pitchFamily="18" charset="0"/>
              <a:cs typeface="Times New Roman" pitchFamily="18" charset="0"/>
            </a:endParaRPr>
          </a:p>
          <a:p>
            <a:pPr indent="534988" algn="just"/>
            <a:r>
              <a:rPr lang="ru-RU" sz="2400" dirty="0" smtClean="0">
                <a:latin typeface="Times New Roman" pitchFamily="18" charset="0"/>
                <a:cs typeface="Times New Roman" pitchFamily="18" charset="0"/>
              </a:rPr>
              <a:t>Музей </a:t>
            </a:r>
            <a:r>
              <a:rPr lang="ru-RU" sz="2400" dirty="0">
                <a:latin typeface="Times New Roman" panose="02020603050405020304" pitchFamily="18" charset="0"/>
                <a:cs typeface="Times New Roman" panose="02020603050405020304" pitchFamily="18" charset="0"/>
              </a:rPr>
              <a:t>собрал в своих залах невероятное количество реликвий, представляющих не только минувшие эпохи Европы, но и культуру других стран: Египта и Греции, Ближнего Востока и Ирана, Африки, территории Океании и Америки</a:t>
            </a:r>
            <a:r>
              <a:rPr lang="ru-RU" sz="2400" dirty="0" smtClean="0">
                <a:latin typeface="Times New Roman" panose="02020603050405020304" pitchFamily="18" charset="0"/>
                <a:cs typeface="Times New Roman" panose="02020603050405020304" pitchFamily="18" charset="0"/>
              </a:rPr>
              <a:t>. </a:t>
            </a:r>
          </a:p>
          <a:p>
            <a:pPr indent="534988" algn="just"/>
            <a:r>
              <a:rPr lang="ru-RU" sz="2400" dirty="0" smtClean="0">
                <a:latin typeface="Times New Roman" panose="02020603050405020304" pitchFamily="18" charset="0"/>
                <a:cs typeface="Times New Roman" panose="02020603050405020304" pitchFamily="18" charset="0"/>
              </a:rPr>
              <a:t>Своими </a:t>
            </a:r>
            <a:r>
              <a:rPr lang="ru-RU" sz="2400" dirty="0">
                <a:latin typeface="Times New Roman" pitchFamily="18" charset="0"/>
                <a:cs typeface="Times New Roman" pitchFamily="18" charset="0"/>
              </a:rPr>
              <a:t>коллекциями Лувр делится с другими музеями, представляющими произведения искусства в определенном ключе (примитивизм, античная религия, современное направление, импрессионизм и постимпрессионизм, другое). </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6255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арижский музей Лув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8" y="476672"/>
            <a:ext cx="9144001" cy="614883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42" name="Picture 2" descr="Музей Лувр в Париж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1" y="476671"/>
            <a:ext cx="9172510" cy="61488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Admin\Мои документы\Мои рисунки\города\франция\лувр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90745" cy="689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9872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284" y="148363"/>
            <a:ext cx="8850844" cy="3785652"/>
          </a:xfrm>
          <a:prstGeom prst="rect">
            <a:avLst/>
          </a:prstGeom>
        </p:spPr>
        <p:txBody>
          <a:bodyPr wrap="square">
            <a:spAutoFit/>
          </a:bodyPr>
          <a:lstStyle/>
          <a:p>
            <a:pPr indent="355600" algn="just"/>
            <a:r>
              <a:rPr lang="ru-RU" sz="4000" b="1" dirty="0">
                <a:solidFill>
                  <a:srgbClr val="7030A0"/>
                </a:solidFill>
                <a:effectLst>
                  <a:outerShdw blurRad="38100" dist="38100" dir="2700000" algn="tl">
                    <a:srgbClr val="000000">
                      <a:alpha val="43137"/>
                    </a:srgbClr>
                  </a:outerShdw>
                </a:effectLst>
                <a:latin typeface="Adventure" panose="020B0604020202020204" charset="0"/>
                <a:ea typeface="Adobe Song Std L" pitchFamily="18" charset="-128"/>
                <a:cs typeface="Times New Roman" panose="02020603050405020304" pitchFamily="18" charset="0"/>
              </a:rPr>
              <a:t>Что значит «Лувр»?</a:t>
            </a:r>
          </a:p>
          <a:p>
            <a:pPr indent="355600" algn="just"/>
            <a:r>
              <a:rPr lang="ru-RU" sz="2000" dirty="0">
                <a:latin typeface="Times New Roman" panose="02020603050405020304" pitchFamily="18" charset="0"/>
                <a:cs typeface="Times New Roman" panose="02020603050405020304" pitchFamily="18" charset="0"/>
              </a:rPr>
              <a:t>Бесспорно, название дворца звучит красиво, но этимологам стало интересно докопаться до корня его происхождения. В разработке побывало несколько версий, а наиболее популярны </a:t>
            </a:r>
            <a:r>
              <a:rPr lang="ru-RU" sz="2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три:</a:t>
            </a:r>
          </a:p>
          <a:p>
            <a:pPr algn="just">
              <a:tabLst>
                <a:tab pos="534988" algn="l"/>
              </a:tabLst>
            </a:pPr>
            <a:r>
              <a:rPr lang="ru-RU" sz="2000" dirty="0" smtClean="0">
                <a:latin typeface="Times New Roman" panose="02020603050405020304" pitchFamily="18" charset="0"/>
                <a:cs typeface="Times New Roman" panose="02020603050405020304" pitchFamily="18" charset="0"/>
              </a:rPr>
              <a:t>    </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строительства было выбрано место под названием </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Люпара</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Lupara</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Однако откуда взялся этот термин, выяснить не удалось, но есть предположение, что оно происходит от латинского </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«люпус» (</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lupus</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что значит </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«волчанка»</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Сегодня </a:t>
            </a:r>
            <a:r>
              <a:rPr lang="ru-RU" sz="2000" dirty="0">
                <a:latin typeface="Times New Roman" panose="02020603050405020304" pitchFamily="18" charset="0"/>
                <a:cs typeface="Times New Roman" panose="02020603050405020304" pitchFamily="18" charset="0"/>
              </a:rPr>
              <a:t>так называется болезнь, но во времена Филиппа-Августа, правящего Францией на границе XII-XIII веков, под названием могли подразумевать обиталище </a:t>
            </a:r>
            <a:r>
              <a:rPr lang="ru-RU" sz="2000" dirty="0" smtClean="0">
                <a:latin typeface="Times New Roman" panose="02020603050405020304" pitchFamily="18" charset="0"/>
                <a:cs typeface="Times New Roman" panose="02020603050405020304" pitchFamily="18" charset="0"/>
              </a:rPr>
              <a:t>волков, благодаря </a:t>
            </a:r>
            <a:r>
              <a:rPr lang="ru-RU" sz="2000" dirty="0">
                <a:latin typeface="Times New Roman" pitchFamily="18" charset="0"/>
                <a:cs typeface="Times New Roman" pitchFamily="18" charset="0"/>
              </a:rPr>
              <a:t>огромному количеству волков некогда водившихся </a:t>
            </a:r>
            <a:r>
              <a:rPr lang="ru-RU" sz="2000" dirty="0" smtClean="0">
                <a:latin typeface="Times New Roman" pitchFamily="18" charset="0"/>
                <a:cs typeface="Times New Roman" pitchFamily="18" charset="0"/>
              </a:rPr>
              <a:t>здесь, т.е. </a:t>
            </a:r>
            <a:r>
              <a:rPr lang="ru-RU" sz="2000" dirty="0" err="1">
                <a:effectLst>
                  <a:outerShdw blurRad="38100" dist="38100" dir="2700000" algn="tl">
                    <a:srgbClr val="000000">
                      <a:alpha val="43137"/>
                    </a:srgbClr>
                  </a:outerShdw>
                </a:effectLst>
                <a:latin typeface="Times New Roman" pitchFamily="18" charset="0"/>
                <a:cs typeface="Times New Roman" pitchFamily="18" charset="0"/>
              </a:rPr>
              <a:t>Лувения</a:t>
            </a:r>
            <a:r>
              <a:rPr lang="ru-RU" sz="2000" dirty="0">
                <a:effectLst>
                  <a:outerShdw blurRad="38100" dist="38100" dir="2700000" algn="tl">
                    <a:srgbClr val="000000">
                      <a:alpha val="43137"/>
                    </a:srgbClr>
                  </a:outerShdw>
                </a:effectLst>
                <a:latin typeface="Times New Roman" pitchFamily="18" charset="0"/>
                <a:cs typeface="Times New Roman" pitchFamily="18" charset="0"/>
              </a:rPr>
              <a:t> - </a:t>
            </a:r>
            <a:r>
              <a:rPr lang="ru-RU" sz="2000" i="1" dirty="0">
                <a:effectLst>
                  <a:outerShdw blurRad="38100" dist="38100" dir="2700000" algn="tl">
                    <a:srgbClr val="000000">
                      <a:alpha val="43137"/>
                    </a:srgbClr>
                  </a:outerShdw>
                </a:effectLst>
                <a:latin typeface="Times New Roman" pitchFamily="18" charset="0"/>
                <a:cs typeface="Times New Roman" pitchFamily="18" charset="0"/>
              </a:rPr>
              <a:t>«волчье </a:t>
            </a:r>
            <a:r>
              <a:rPr lang="ru-RU" sz="2000" i="1" dirty="0" smtClean="0">
                <a:effectLst>
                  <a:outerShdw blurRad="38100" dist="38100" dir="2700000" algn="tl">
                    <a:srgbClr val="000000">
                      <a:alpha val="43137"/>
                    </a:srgbClr>
                  </a:outerShdw>
                </a:effectLst>
                <a:latin typeface="Times New Roman" pitchFamily="18" charset="0"/>
                <a:cs typeface="Times New Roman" pitchFamily="18" charset="0"/>
              </a:rPr>
              <a:t>место»</a:t>
            </a: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4" descr="C:\Documents and Settings\Admin\Мои документы\Мои рисунки\звери\лисы, волки  и песцы\v1.jpg"/>
          <p:cNvPicPr>
            <a:picLocks noChangeAspect="1" noChangeArrowheads="1"/>
          </p:cNvPicPr>
          <p:nvPr/>
        </p:nvPicPr>
        <p:blipFill>
          <a:blip r:embed="rId2" cstate="print"/>
          <a:srcRect/>
          <a:stretch>
            <a:fillRect/>
          </a:stretch>
        </p:blipFill>
        <p:spPr bwMode="auto">
          <a:xfrm>
            <a:off x="1187624" y="1772816"/>
            <a:ext cx="2369154" cy="1653367"/>
          </a:xfrm>
          <a:prstGeom prst="rect">
            <a:avLst/>
          </a:prstGeom>
          <a:ln>
            <a:noFill/>
          </a:ln>
          <a:effectLst>
            <a:softEdge rad="112500"/>
          </a:effectLst>
        </p:spPr>
      </p:pic>
      <p:pic>
        <p:nvPicPr>
          <p:cNvPr id="4" name="Picture 3" descr="C:\Documents and Settings\Admin\Мои документы\Мои рисунки\звери\лисы, волки  и песцы\grey-wolf-snow.jpg"/>
          <p:cNvPicPr>
            <a:picLocks noChangeAspect="1" noChangeArrowheads="1"/>
          </p:cNvPicPr>
          <p:nvPr/>
        </p:nvPicPr>
        <p:blipFill>
          <a:blip r:embed="rId3" cstate="print"/>
          <a:srcRect/>
          <a:stretch>
            <a:fillRect/>
          </a:stretch>
        </p:blipFill>
        <p:spPr bwMode="auto">
          <a:xfrm>
            <a:off x="6084168" y="1556792"/>
            <a:ext cx="2592288" cy="1787070"/>
          </a:xfrm>
          <a:prstGeom prst="rect">
            <a:avLst/>
          </a:prstGeom>
          <a:ln>
            <a:noFill/>
          </a:ln>
          <a:effectLst>
            <a:softEdge rad="112500"/>
          </a:effectLst>
        </p:spPr>
      </p:pic>
      <p:sp>
        <p:nvSpPr>
          <p:cNvPr id="5" name="Прямоугольник 4"/>
          <p:cNvSpPr/>
          <p:nvPr/>
        </p:nvSpPr>
        <p:spPr>
          <a:xfrm>
            <a:off x="174128" y="3813797"/>
            <a:ext cx="8710608" cy="707886"/>
          </a:xfrm>
          <a:prstGeom prst="rect">
            <a:avLst/>
          </a:prstGeom>
        </p:spPr>
        <p:txBody>
          <a:bodyPr wrap="square">
            <a:spAutoFit/>
          </a:bodyPr>
          <a:lstStyle/>
          <a:p>
            <a:pPr marL="0" indent="355600" algn="just" eaLnBrk="1" hangingPunct="1">
              <a:buFontTx/>
              <a:buNone/>
            </a:pP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cs typeface="Times New Roman" panose="02020603050405020304" pitchFamily="18" charset="0"/>
              </a:rPr>
              <a:t>Ближе к истине вторая версия происхождения наименования, по которой </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lauer</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или </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lower</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 старофранцузском значит </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«сторожевая башня</a:t>
            </a:r>
            <a:r>
              <a:rPr lang="ru-RU" sz="2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86786" y="4493741"/>
            <a:ext cx="8699840" cy="2246769"/>
          </a:xfrm>
          <a:prstGeom prst="rect">
            <a:avLst/>
          </a:prstGeom>
        </p:spPr>
        <p:txBody>
          <a:bodyPr wrap="square">
            <a:spAutoFit/>
          </a:bodyPr>
          <a:lstStyle/>
          <a:p>
            <a:pPr indent="355600" algn="just"/>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ru-RU" sz="2000" dirty="0">
                <a:latin typeface="Times New Roman" panose="02020603050405020304" pitchFamily="18" charset="0"/>
                <a:cs typeface="Times New Roman" panose="02020603050405020304" pitchFamily="18" charset="0"/>
              </a:rPr>
              <a:t>Еще одну правдоподобную теорию выдвинул историк XVII столетия А. </a:t>
            </a:r>
            <a:r>
              <a:rPr lang="ru-RU" sz="2000" dirty="0" err="1">
                <a:latin typeface="Times New Roman" panose="02020603050405020304" pitchFamily="18" charset="0"/>
                <a:cs typeface="Times New Roman" panose="02020603050405020304" pitchFamily="18" charset="0"/>
              </a:rPr>
              <a:t>Соваль</a:t>
            </a:r>
            <a:r>
              <a:rPr lang="ru-RU" sz="2000" dirty="0">
                <a:latin typeface="Times New Roman" panose="02020603050405020304" pitchFamily="18" charset="0"/>
                <a:cs typeface="Times New Roman" panose="02020603050405020304" pitchFamily="18" charset="0"/>
              </a:rPr>
              <a:t>, считавший, что производными являются слова нелатинского происхождения  </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leower</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lower</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leovar</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lovar</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или </a:t>
            </a:r>
            <a:r>
              <a:rPr lang="ru-RU" sz="2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lover</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означающие </a:t>
            </a:r>
            <a:r>
              <a:rPr lang="ru-RU"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«форт», «укрепление».</a:t>
            </a:r>
          </a:p>
          <a:p>
            <a:pPr indent="355600" algn="just"/>
            <a:r>
              <a:rPr lang="ru-RU" sz="2000" dirty="0">
                <a:latin typeface="Times New Roman" panose="02020603050405020304" pitchFamily="18" charset="0"/>
                <a:cs typeface="Times New Roman" panose="02020603050405020304" pitchFamily="18" charset="0"/>
              </a:rPr>
              <a:t>Но если происхождение слова вызывает любопытство, то история самого дворца куда более длинная и захватывающая, уводящая к началу XII столетия, когда в самом разгаре были крестовые походы и охота на еретиков.</a:t>
            </a:r>
          </a:p>
        </p:txBody>
      </p:sp>
    </p:spTree>
    <p:extLst>
      <p:ext uri="{BB962C8B-B14F-4D97-AF65-F5344CB8AC3E}">
        <p14:creationId xmlns:p14="http://schemas.microsoft.com/office/powerpoint/2010/main" val="83713753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3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par>
                                <p:cTn id="15" presetID="25" presetClass="entr" presetSubtype="0" fill="hold" nodeType="withEffect">
                                  <p:stCondLst>
                                    <p:cond delay="3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845742"/>
            <a:ext cx="5711820" cy="1107996"/>
          </a:xfrm>
          <a:prstGeom prst="rect">
            <a:avLst/>
          </a:prstGeom>
          <a:noFill/>
        </p:spPr>
        <p:txBody>
          <a:bodyPr wrap="none" rtlCol="0">
            <a:spAutoFit/>
          </a:bodyPr>
          <a:lstStyle/>
          <a:p>
            <a:r>
              <a:rPr lang="ru-RU" sz="6600" b="1" dirty="0" smtClean="0">
                <a:solidFill>
                  <a:srgbClr val="7030A0"/>
                </a:solidFill>
                <a:effectLst>
                  <a:outerShdw blurRad="38100" dist="38100" dir="2700000" algn="tl">
                    <a:srgbClr val="000000">
                      <a:alpha val="43137"/>
                    </a:srgbClr>
                  </a:outerShdw>
                </a:effectLst>
                <a:latin typeface="Adventure" panose="020B0604020202020204" charset="0"/>
              </a:rPr>
              <a:t>История Лувра</a:t>
            </a:r>
            <a:endParaRPr lang="ru-RU" sz="6600" b="1" dirty="0">
              <a:solidFill>
                <a:srgbClr val="7030A0"/>
              </a:solidFill>
              <a:effectLst>
                <a:outerShdw blurRad="38100" dist="38100" dir="2700000" algn="tl">
                  <a:srgbClr val="000000">
                    <a:alpha val="43137"/>
                  </a:srgbClr>
                </a:outerShdw>
              </a:effectLst>
              <a:latin typeface="Adventure" panose="020B0604020202020204" charset="0"/>
            </a:endParaRPr>
          </a:p>
        </p:txBody>
      </p:sp>
      <p:sp>
        <p:nvSpPr>
          <p:cNvPr id="3" name="Заголовок 1"/>
          <p:cNvSpPr txBox="1">
            <a:spLocks/>
          </p:cNvSpPr>
          <p:nvPr/>
        </p:nvSpPr>
        <p:spPr>
          <a:xfrm>
            <a:off x="539552" y="2924944"/>
            <a:ext cx="8229600" cy="8683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ru-RU" sz="4000" b="1" kern="0" dirty="0" smtClean="0">
                <a:solidFill>
                  <a:srgbClr val="663300"/>
                </a:solidFill>
                <a:effectLst>
                  <a:outerShdw blurRad="38100" dist="38100" dir="2700000" algn="tl">
                    <a:srgbClr val="000000">
                      <a:alpha val="43137"/>
                    </a:srgbClr>
                  </a:outerShdw>
                </a:effectLst>
                <a:latin typeface="Adventure" pitchFamily="2" charset="0"/>
              </a:rPr>
              <a:t>Дайте мне музей, и я заполню его.</a:t>
            </a:r>
          </a:p>
          <a:p>
            <a:pPr algn="l" eaLnBrk="1" hangingPunct="1"/>
            <a:r>
              <a:rPr lang="ru-RU" sz="4000" b="1" kern="0" dirty="0" smtClean="0">
                <a:solidFill>
                  <a:srgbClr val="663300"/>
                </a:solidFill>
                <a:effectLst>
                  <a:outerShdw blurRad="38100" dist="38100" dir="2700000" algn="tl">
                    <a:srgbClr val="000000">
                      <a:alpha val="43137"/>
                    </a:srgbClr>
                  </a:outerShdw>
                </a:effectLst>
                <a:latin typeface="Adventure" pitchFamily="2" charset="0"/>
              </a:rPr>
              <a:t> </a:t>
            </a:r>
          </a:p>
          <a:p>
            <a:pPr algn="r" eaLnBrk="1" hangingPunct="1"/>
            <a:r>
              <a:rPr lang="ru-RU" sz="4000" b="1" kern="0" dirty="0" smtClean="0">
                <a:solidFill>
                  <a:schemeClr val="accent6">
                    <a:lumMod val="75000"/>
                  </a:schemeClr>
                </a:solidFill>
                <a:effectLst>
                  <a:outerShdw blurRad="38100" dist="38100" dir="2700000" algn="tl">
                    <a:srgbClr val="000000">
                      <a:alpha val="43137"/>
                    </a:srgbClr>
                  </a:outerShdw>
                </a:effectLst>
                <a:latin typeface="Adventure" pitchFamily="2" charset="0"/>
              </a:rPr>
              <a:t>Пабло Пикассо</a:t>
            </a:r>
          </a:p>
        </p:txBody>
      </p:sp>
    </p:spTree>
    <p:extLst>
      <p:ext uri="{BB962C8B-B14F-4D97-AF65-F5344CB8AC3E}">
        <p14:creationId xmlns:p14="http://schemas.microsoft.com/office/powerpoint/2010/main" val="178976139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TotalTime>
  <Words>2806</Words>
  <Application>Microsoft Office PowerPoint</Application>
  <PresentationFormat>Экран (4:3)</PresentationFormat>
  <Paragraphs>152</Paragraphs>
  <Slides>38</Slides>
  <Notes>2</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38</vt:i4>
      </vt:variant>
    </vt:vector>
  </HeadingPairs>
  <TitlesOfParts>
    <vt:vector size="52" baseType="lpstr">
      <vt:lpstr>Arial</vt:lpstr>
      <vt:lpstr>Lithos Pro Regular</vt:lpstr>
      <vt:lpstr>Wingdings 2</vt:lpstr>
      <vt:lpstr>Adventure</vt:lpstr>
      <vt:lpstr>Tempus Sans ITC</vt:lpstr>
      <vt:lpstr>Rurintania</vt:lpstr>
      <vt:lpstr>Wingdings</vt:lpstr>
      <vt:lpstr>Arbat</vt:lpstr>
      <vt:lpstr>a_PresentumNr</vt:lpstr>
      <vt:lpstr>Latha</vt:lpstr>
      <vt:lpstr>Times New Roman</vt:lpstr>
      <vt:lpstr>Adobe Song Std L</vt:lpstr>
      <vt:lpstr>Gabriola</vt:lpstr>
      <vt:lpstr>Оформление по умолчанию</vt:lpstr>
      <vt:lpstr>Музеи  мира</vt:lpstr>
      <vt:lpstr>Презентация PowerPoint</vt:lpstr>
      <vt:lpstr>«Музей – грандиозная памятная книга человечества» А.В. Луначарский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Экспонаты Лувра</vt:lpstr>
      <vt:lpstr>Презентация PowerPoint</vt:lpstr>
      <vt:lpstr>Сокровища Лувра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Dmitry Zhadaev</dc:creator>
  <cp:lastModifiedBy>dzr_ryzhova</cp:lastModifiedBy>
  <cp:revision>186</cp:revision>
  <dcterms:created xsi:type="dcterms:W3CDTF">2006-11-22T18:09:57Z</dcterms:created>
  <dcterms:modified xsi:type="dcterms:W3CDTF">2018-01-15T20:45:36Z</dcterms:modified>
</cp:coreProperties>
</file>