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74" r:id="rId2"/>
    <p:sldId id="267" r:id="rId3"/>
    <p:sldId id="275" r:id="rId4"/>
    <p:sldId id="270" r:id="rId5"/>
    <p:sldId id="285" r:id="rId6"/>
    <p:sldId id="286" r:id="rId7"/>
    <p:sldId id="271" r:id="rId8"/>
    <p:sldId id="276" r:id="rId9"/>
    <p:sldId id="287" r:id="rId10"/>
    <p:sldId id="288" r:id="rId11"/>
    <p:sldId id="277" r:id="rId12"/>
    <p:sldId id="278" r:id="rId13"/>
    <p:sldId id="280" r:id="rId14"/>
    <p:sldId id="281" r:id="rId15"/>
    <p:sldId id="282" r:id="rId16"/>
    <p:sldId id="283" r:id="rId17"/>
    <p:sldId id="28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93" autoAdjust="0"/>
    <p:restoredTop sz="94671" autoAdjust="0"/>
  </p:normalViewPr>
  <p:slideViewPr>
    <p:cSldViewPr>
      <p:cViewPr>
        <p:scale>
          <a:sx n="40" d="100"/>
          <a:sy n="40" d="100"/>
        </p:scale>
        <p:origin x="-1368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53A59783-7EAA-497F-81D1-CB5B3338F8BC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5EE25E-C39F-4107-B0FB-EDDA9D1071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9783-7EAA-497F-81D1-CB5B3338F8BC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E25E-C39F-4107-B0FB-EDDA9D1071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9783-7EAA-497F-81D1-CB5B3338F8BC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E25E-C39F-4107-B0FB-EDDA9D1071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3A59783-7EAA-497F-81D1-CB5B3338F8BC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65EE25E-C39F-4107-B0FB-EDDA9D1071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9783-7EAA-497F-81D1-CB5B3338F8BC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5EE25E-C39F-4107-B0FB-EDDA9D1071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3A59783-7EAA-497F-81D1-CB5B3338F8BC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65EE25E-C39F-4107-B0FB-EDDA9D1071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3A59783-7EAA-497F-81D1-CB5B3338F8BC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65EE25E-C39F-4107-B0FB-EDDA9D1071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9783-7EAA-497F-81D1-CB5B3338F8BC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5EE25E-C39F-4107-B0FB-EDDA9D1071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9783-7EAA-497F-81D1-CB5B3338F8BC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5EE25E-C39F-4107-B0FB-EDDA9D1071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3A59783-7EAA-497F-81D1-CB5B3338F8BC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65EE25E-C39F-4107-B0FB-EDDA9D1071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53A59783-7EAA-497F-81D1-CB5B3338F8BC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F65EE25E-C39F-4107-B0FB-EDDA9D1071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0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53A59783-7EAA-497F-81D1-CB5B3338F8BC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F65EE25E-C39F-4107-B0FB-EDDA9D10711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13" name="wind.wav"/>
          </p:stSnd>
        </p:sndAc>
      </p:transition>
    </mc:Choice>
    <mc:Fallback xmlns="">
      <p:transition spd="slow">
        <p:fade/>
        <p:sndAc>
          <p:stSnd>
            <p:snd r:embed="rId14" name="wind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0.wav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0.wav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476672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ЛИТЕРАТУРНАЯ ГОСТИНАЯ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1302196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«ЖИЗНЬ И ТВОРЧЕСТВО ЗНАМЕНИТЫХ НЕМЕЦКИХ И АНГЛИЙСКИХ  ПОЭТОВ И ПИСАТЕЛЕЙ»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5009" y="2780928"/>
            <a:ext cx="87494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/>
          </a:p>
          <a:p>
            <a:pPr algn="ctr"/>
            <a:r>
              <a:rPr lang="ru-RU" sz="3200" dirty="0" smtClean="0">
                <a:solidFill>
                  <a:srgbClr val="FF99FF"/>
                </a:solidFill>
              </a:rPr>
              <a:t>«</a:t>
            </a:r>
            <a:r>
              <a:rPr lang="de-DE" sz="3200" dirty="0" smtClean="0">
                <a:solidFill>
                  <a:srgbClr val="FF99FF"/>
                </a:solidFill>
              </a:rPr>
              <a:t>DAS LEBE</a:t>
            </a:r>
            <a:r>
              <a:rPr lang="en-US" sz="3200" dirty="0" smtClean="0">
                <a:solidFill>
                  <a:srgbClr val="FF99FF"/>
                </a:solidFill>
              </a:rPr>
              <a:t>N</a:t>
            </a:r>
            <a:r>
              <a:rPr lang="de-DE" sz="3200" dirty="0" smtClean="0">
                <a:solidFill>
                  <a:srgbClr val="FF99FF"/>
                </a:solidFill>
              </a:rPr>
              <a:t> </a:t>
            </a:r>
            <a:r>
              <a:rPr lang="de-DE" sz="3200" dirty="0">
                <a:solidFill>
                  <a:srgbClr val="FF99FF"/>
                </a:solidFill>
              </a:rPr>
              <a:t>UND </a:t>
            </a:r>
            <a:r>
              <a:rPr lang="de-DE" sz="3200" dirty="0" smtClean="0">
                <a:solidFill>
                  <a:srgbClr val="FF99FF"/>
                </a:solidFill>
              </a:rPr>
              <a:t>DAS WERK </a:t>
            </a:r>
            <a:r>
              <a:rPr lang="de-DE" sz="3200" dirty="0">
                <a:solidFill>
                  <a:srgbClr val="FF99FF"/>
                </a:solidFill>
              </a:rPr>
              <a:t>DEUTSCHER UND ENGLISCHER SCHRIFTSTELLER UND </a:t>
            </a:r>
            <a:r>
              <a:rPr lang="de-DE" sz="3200" dirty="0" smtClean="0">
                <a:solidFill>
                  <a:srgbClr val="FF99FF"/>
                </a:solidFill>
              </a:rPr>
              <a:t>DICHTER</a:t>
            </a:r>
            <a:r>
              <a:rPr lang="ru-RU" sz="3200" dirty="0" smtClean="0">
                <a:solidFill>
                  <a:srgbClr val="FF99FF"/>
                </a:solidFill>
              </a:rPr>
              <a:t>»</a:t>
            </a:r>
          </a:p>
          <a:p>
            <a:pPr algn="ctr"/>
            <a:endParaRPr lang="de-DE" sz="3200" dirty="0">
              <a:solidFill>
                <a:srgbClr val="FF99FF"/>
              </a:solidFill>
            </a:endParaRPr>
          </a:p>
          <a:p>
            <a:pPr algn="ctr"/>
            <a:r>
              <a:rPr lang="en-US" sz="3200" dirty="0" smtClean="0">
                <a:solidFill>
                  <a:srgbClr val="FF99FF"/>
                </a:solidFill>
              </a:rPr>
              <a:t>LIFE ANF WORK OF ENGLISH AND GERMAN POETS AND WRITERS</a:t>
            </a:r>
            <a:endParaRPr lang="de-DE" sz="3200" dirty="0">
              <a:solidFill>
                <a:srgbClr val="FF99FF"/>
              </a:solidFill>
            </a:endParaRPr>
          </a:p>
          <a:p>
            <a:r>
              <a:rPr lang="de-DE" sz="3200" dirty="0"/>
              <a:t/>
            </a:r>
            <a:br>
              <a:rPr lang="de-DE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9351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1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1.sndcdn.com/artworks-000145893694-3h04iy-t500x5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05"/>
          <a:stretch/>
        </p:blipFill>
        <p:spPr bwMode="auto">
          <a:xfrm>
            <a:off x="683568" y="404664"/>
            <a:ext cx="7848872" cy="626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41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pbs.twimg.com/media/Dxu5Rd_X0AAtXW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26629"/>
            <a:ext cx="3404971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99297" y="476672"/>
            <a:ext cx="4968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5400" b="1" i="1" dirty="0"/>
              <a:t>Robert Burns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51130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20" y="1161907"/>
            <a:ext cx="871296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FF99FF"/>
                </a:solidFill>
              </a:rPr>
              <a:t>"Моей душе покоя нет</a:t>
            </a:r>
            <a:r>
              <a:rPr lang="ru-RU" sz="3600" b="1" i="1" dirty="0" smtClean="0">
                <a:solidFill>
                  <a:srgbClr val="FF99FF"/>
                </a:solidFill>
              </a:rPr>
              <a:t>..«</a:t>
            </a:r>
          </a:p>
          <a:p>
            <a:pPr algn="ctr"/>
            <a:r>
              <a:rPr lang="ru-RU" sz="3200" b="1" i="1" dirty="0" smtClean="0">
                <a:solidFill>
                  <a:srgbClr val="FF99FF"/>
                </a:solidFill>
              </a:rPr>
              <a:t> </a:t>
            </a:r>
            <a:r>
              <a:rPr lang="ru-RU" sz="3200" b="1" i="1" dirty="0">
                <a:solidFill>
                  <a:srgbClr val="FF99FF"/>
                </a:solidFill>
              </a:rPr>
              <a:t>(Р. Бернс, перевод С. Маршака)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437823"/>
            <a:ext cx="66661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99FF"/>
                </a:solidFill>
              </a:rPr>
              <a:t>«</a:t>
            </a:r>
            <a:r>
              <a:rPr lang="en-US" sz="4000" b="1" dirty="0" smtClean="0">
                <a:solidFill>
                  <a:srgbClr val="FF99FF"/>
                </a:solidFill>
              </a:rPr>
              <a:t>For </a:t>
            </a:r>
            <a:r>
              <a:rPr lang="en-US" sz="4000" b="1" dirty="0">
                <a:solidFill>
                  <a:srgbClr val="FF99FF"/>
                </a:solidFill>
              </a:rPr>
              <a:t>The Sake O’ </a:t>
            </a:r>
            <a:r>
              <a:rPr lang="en-US" sz="4000" b="1" dirty="0" smtClean="0">
                <a:solidFill>
                  <a:srgbClr val="FF99FF"/>
                </a:solidFill>
              </a:rPr>
              <a:t>Somebody</a:t>
            </a:r>
            <a:r>
              <a:rPr lang="ru-RU" sz="4000" b="1" dirty="0" smtClean="0">
                <a:solidFill>
                  <a:srgbClr val="FF99FF"/>
                </a:solidFill>
              </a:rPr>
              <a:t>»</a:t>
            </a:r>
            <a:endParaRPr lang="ru-RU" sz="4000" b="1" dirty="0">
              <a:solidFill>
                <a:srgbClr val="FF99FF"/>
              </a:solidFill>
            </a:endParaRPr>
          </a:p>
        </p:txBody>
      </p:sp>
      <p:pic>
        <p:nvPicPr>
          <p:cNvPr id="6146" name="Picture 2" descr="http://i.mycdn.me/i?r=AzEPZsRbOZEKgBhR0XGMT1RkgHnfZwlKiWg2hLJ-XrKtGaaKTM5SRkZCeTgDn6uOy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808" y="2300680"/>
            <a:ext cx="6172864" cy="41426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1420" y="2300680"/>
            <a:ext cx="4572000" cy="430887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/>
              <a:t>My heart is </a:t>
            </a:r>
            <a:r>
              <a:rPr lang="en-US" sz="3200" dirty="0" err="1"/>
              <a:t>sair</a:t>
            </a:r>
            <a:r>
              <a:rPr lang="en-US" sz="3200" dirty="0"/>
              <a:t>-I dare </a:t>
            </a:r>
            <a:r>
              <a:rPr lang="en-US" sz="3200" dirty="0" err="1"/>
              <a:t>na</a:t>
            </a:r>
            <a:r>
              <a:rPr lang="en-US" sz="3200" dirty="0"/>
              <a:t> tell,</a:t>
            </a:r>
          </a:p>
          <a:p>
            <a:r>
              <a:rPr lang="en-US" sz="3200" dirty="0"/>
              <a:t>My heart is </a:t>
            </a:r>
            <a:r>
              <a:rPr lang="en-US" sz="3200" dirty="0" err="1"/>
              <a:t>sair</a:t>
            </a:r>
            <a:r>
              <a:rPr lang="en-US" sz="3200" dirty="0"/>
              <a:t> for Somebody;</a:t>
            </a:r>
          </a:p>
          <a:p>
            <a:r>
              <a:rPr lang="en-US" sz="3200" dirty="0"/>
              <a:t>I could wake a winter night</a:t>
            </a:r>
          </a:p>
          <a:p>
            <a:r>
              <a:rPr lang="en-US" sz="3200" dirty="0"/>
              <a:t>For the sake o’ Somebody.</a:t>
            </a:r>
          </a:p>
          <a:p>
            <a:r>
              <a:rPr lang="en-US" sz="3200" dirty="0"/>
              <a:t>O-hon! for Somebody!</a:t>
            </a:r>
          </a:p>
          <a:p>
            <a:r>
              <a:rPr lang="en-US" sz="3200" dirty="0"/>
              <a:t>O-hey! for Somebody</a:t>
            </a:r>
            <a:r>
              <a:rPr lang="en-US" sz="3200" dirty="0" smtClean="0"/>
              <a:t>!</a:t>
            </a:r>
            <a:endParaRPr lang="ru-RU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71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pbs.twimg.com/media/CaWyB6GWAAACiS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925" y="1741924"/>
            <a:ext cx="6552728" cy="491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8139" y="548680"/>
            <a:ext cx="87359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5400" b="1" i="1" dirty="0" smtClean="0"/>
              <a:t>Johann </a:t>
            </a:r>
            <a:r>
              <a:rPr lang="de-DE" sz="5400" b="1" i="1" dirty="0"/>
              <a:t>Wolfgang von Goethe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55809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cdn.photosight.ru/img/e/e32/6044619_x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63823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404664"/>
            <a:ext cx="381090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i="1" dirty="0" smtClean="0">
                <a:solidFill>
                  <a:schemeClr val="bg1"/>
                </a:solidFill>
              </a:rPr>
              <a:t>„MEERESSTILLE“</a:t>
            </a:r>
            <a:endParaRPr lang="ru-RU" sz="3200" b="1" i="1" dirty="0" smtClean="0">
              <a:solidFill>
                <a:schemeClr val="bg1"/>
              </a:solidFill>
            </a:endParaRPr>
          </a:p>
          <a:p>
            <a:r>
              <a:rPr lang="ru-RU" sz="3200" b="1" i="1" dirty="0" smtClean="0">
                <a:solidFill>
                  <a:schemeClr val="bg1"/>
                </a:solidFill>
              </a:rPr>
              <a:t>«ШТИЛЬ НАД МОРЕМ»</a:t>
            </a:r>
            <a:endParaRPr lang="de-DE" sz="3200" b="1" i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890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antique.newbookshop.ru/pict/10221610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25" y="353224"/>
            <a:ext cx="4601297" cy="648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xn--80aacf4bwnk3a.xn--80agbcqdjc3d.xn--p1ai/images/prodacts/sourse/61768/61768946_faust-palmi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422" y="353224"/>
            <a:ext cx="4082853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s://ds05.infourok.ru/uploads/ex/0f43/000ae4b2-df07a521/hello_html_2001a46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18"/>
          <a:stretch/>
        </p:blipFill>
        <p:spPr bwMode="auto">
          <a:xfrm>
            <a:off x="145251" y="1052735"/>
            <a:ext cx="8819237" cy="506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53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nacion.ru/assets/i/ai/4/7/8/i/32897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760"/>
            <a:ext cx="3419872" cy="416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2511" y="4005016"/>
            <a:ext cx="3312368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Джордж Гордон Байрон</a:t>
            </a:r>
          </a:p>
        </p:txBody>
      </p:sp>
      <p:pic>
        <p:nvPicPr>
          <p:cNvPr id="1030" name="Picture 6" descr="https://pbs.twimg.com/media/CaWyB6GWAAACiS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0"/>
            <a:ext cx="5315239" cy="398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pbs.twimg.com/media/Dxu5Rd_X0AAtXW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90" y="3055314"/>
            <a:ext cx="2483769" cy="372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cs10.pikabu.ru/post_img/2018/06/01/7/og_og_152785096724525889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8432"/>
            <a:ext cx="454063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05747" y="5129068"/>
            <a:ext cx="1952398" cy="400110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ru-RU" sz="2000" b="1" dirty="0"/>
              <a:t>Генрих Гейне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58887" y="6415364"/>
            <a:ext cx="2464636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latin typeface="Constantia" panose="02030602050306030303" pitchFamily="18" charset="0"/>
              </a:rPr>
              <a:t>Ро́берт Бёрнс</a:t>
            </a:r>
            <a:r>
              <a:rPr lang="vi-VN" dirty="0"/>
              <a:t> 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491880" y="3817061"/>
            <a:ext cx="319151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Иоганн Вольфганг фон Гёте</a:t>
            </a:r>
          </a:p>
        </p:txBody>
      </p:sp>
    </p:spTree>
    <p:extLst>
      <p:ext uri="{BB962C8B-B14F-4D97-AF65-F5344CB8AC3E}">
        <p14:creationId xmlns:p14="http://schemas.microsoft.com/office/powerpoint/2010/main" val="337495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nacion.ru/assets/i/ai/4/7/8/i/32897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210" y="1199942"/>
            <a:ext cx="4191286" cy="510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260648"/>
            <a:ext cx="66771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5400" b="1" i="1" dirty="0"/>
              <a:t>George Gordon Byron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43046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61764"/>
            <a:ext cx="676875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АФОРИЗМЫ БАЙРОНА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Высушить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одну слезу — больше доблести, чем пролить целое море крови.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Дружба - это сестра любви, но от второго брака.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</a:p>
          <a:p>
            <a:pPr algn="ctr"/>
            <a:r>
              <a:rPr lang="ru-RU" sz="2800" dirty="0" smtClean="0"/>
              <a:t>Тот, кто добился счастья, должен поделиться этим счастьем с другими; тогда у счастья родится близнец.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Искренна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скорбь того, кто плачет втайне.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</a:p>
          <a:p>
            <a:pPr algn="ctr"/>
            <a:r>
              <a:rPr lang="ru-RU" sz="2800" dirty="0"/>
              <a:t>Тот, кто не любит свою страну, ничего любить не может.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80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60648"/>
            <a:ext cx="626469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FAREWELL! IF EVER FONDEST PRAYER!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Farewell! if ever fondest prayer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For other’s weal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avail’d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high,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Mine will not all be lost in air,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But waft thy name beyond the sky.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‘T were vain to speak, to weep, to sigh: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Oh! more than tears of blood can tell,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wrung from guilt’s expiring eye,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Are in that word - FAREWELL! - FAREWELL!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lips are mute, these eyes are dry;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But in my breast and in my brain,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Awake the pangs that pass not by,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The thought that ne’er shall sleep again.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soul nor deigns nor dares complain,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Though grief and passion there rebel;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only know we loved in vain -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 only feel - FAREWELL! - FAREWELL</a:t>
            </a:r>
            <a:r>
              <a:rPr lang="en-US" dirty="0" smtClean="0"/>
              <a:t>!</a:t>
            </a:r>
            <a:r>
              <a:rPr lang="ru-RU" dirty="0" smtClean="0"/>
              <a:t>   1830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9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61932"/>
            <a:ext cx="59766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the bust of Helena by Canova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beloved marble view,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Above the works and thoughts of man,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Nature could, but would not, do,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Beauty and Canova can!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Beyond imagination's power,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Beyond the Bard's defeated art,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immortality her dower,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Behold the Helen of the heart!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17425"/>
            <a:ext cx="2095500" cy="43148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084" y="2896606"/>
            <a:ext cx="3096344" cy="39330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15" y="4863133"/>
            <a:ext cx="1746629" cy="19665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863136"/>
            <a:ext cx="1800200" cy="195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65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401555"/>
            <a:ext cx="83529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5400" b="1" i="1" dirty="0"/>
              <a:t>Christian Johann Heinrich Heine</a:t>
            </a:r>
            <a:endParaRPr lang="ru-RU" sz="5400" b="1" dirty="0"/>
          </a:p>
        </p:txBody>
      </p:sp>
      <p:pic>
        <p:nvPicPr>
          <p:cNvPr id="7" name="Picture 8" descr="https://cs10.pikabu.ru/post_img/2018/06/01/7/og_og_15278509672452588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05" y="2276872"/>
            <a:ext cx="8195152" cy="428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95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tihi.ru/pics/2015/07/15/48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31603"/>
            <a:ext cx="3563888" cy="563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73993" y="308693"/>
            <a:ext cx="2880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i="1" dirty="0" smtClean="0"/>
              <a:t>Lorelei</a:t>
            </a:r>
            <a:endParaRPr lang="ru-RU" sz="4400" b="1" i="1" dirty="0"/>
          </a:p>
        </p:txBody>
      </p:sp>
      <p:pic>
        <p:nvPicPr>
          <p:cNvPr id="4102" name="Picture 6" descr="https://img.tourister.ru/files/1/3/1/9/8/6/9/7/clones/580_870_fixedwidt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464" y="1153366"/>
            <a:ext cx="3727388" cy="559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7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67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767</TotalTime>
  <Words>175</Words>
  <Application>Microsoft Office PowerPoint</Application>
  <PresentationFormat>Экран (4:3)</PresentationFormat>
  <Paragraphs>40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BlackTie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Великие Люди германии</dc:title>
  <dc:creator>Наташка</dc:creator>
  <cp:lastModifiedBy>Юля</cp:lastModifiedBy>
  <cp:revision>38</cp:revision>
  <dcterms:created xsi:type="dcterms:W3CDTF">2012-11-29T11:05:19Z</dcterms:created>
  <dcterms:modified xsi:type="dcterms:W3CDTF">2021-02-09T15:00:35Z</dcterms:modified>
</cp:coreProperties>
</file>