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8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7219" autoAdjust="0"/>
    <p:restoredTop sz="94660"/>
  </p:normalViewPr>
  <p:slideViewPr>
    <p:cSldViewPr>
      <p:cViewPr varScale="1">
        <p:scale>
          <a:sx n="69" d="100"/>
          <a:sy n="69" d="100"/>
        </p:scale>
        <p:origin x="-1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2BFD4-499F-405A-8709-AA6479B77E92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745E0-444C-4090-B34E-A985D89E4B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45E0-444C-4090-B34E-A985D89E4BA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45E0-444C-4090-B34E-A985D89E4BA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45E0-444C-4090-B34E-A985D89E4BA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45E0-444C-4090-B34E-A985D89E4BA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45E0-444C-4090-B34E-A985D89E4BA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45E0-444C-4090-B34E-A985D89E4BA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45E0-444C-4090-B34E-A985D89E4BA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745E0-444C-4090-B34E-A985D89E4BA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A82-1E53-4E6D-87AD-6118B1E3C9BA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C66F-145E-416D-A86D-EA44FF24D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A82-1E53-4E6D-87AD-6118B1E3C9BA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C66F-145E-416D-A86D-EA44FF24D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A82-1E53-4E6D-87AD-6118B1E3C9BA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C66F-145E-416D-A86D-EA44FF24D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A82-1E53-4E6D-87AD-6118B1E3C9BA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C66F-145E-416D-A86D-EA44FF24D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A82-1E53-4E6D-87AD-6118B1E3C9BA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C66F-145E-416D-A86D-EA44FF24D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A82-1E53-4E6D-87AD-6118B1E3C9BA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C66F-145E-416D-A86D-EA44FF24D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A82-1E53-4E6D-87AD-6118B1E3C9BA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C66F-145E-416D-A86D-EA44FF24D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A82-1E53-4E6D-87AD-6118B1E3C9BA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C66F-145E-416D-A86D-EA44FF24D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A82-1E53-4E6D-87AD-6118B1E3C9BA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C66F-145E-416D-A86D-EA44FF24D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A82-1E53-4E6D-87AD-6118B1E3C9BA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C66F-145E-416D-A86D-EA44FF24D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6A82-1E53-4E6D-87AD-6118B1E3C9BA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C66F-145E-416D-A86D-EA44FF24D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B6A82-1E53-4E6D-87AD-6118B1E3C9BA}" type="datetimeFigureOut">
              <a:rPr lang="ru-RU" smtClean="0"/>
              <a:pPr/>
              <a:t>19.11.2010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5C66F-145E-416D-A86D-EA44FF24D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52"/>
            <a:ext cx="3429024" cy="25035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4143380"/>
            <a:ext cx="3024207" cy="22681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857364"/>
            <a:ext cx="8572560" cy="2500330"/>
          </a:xfrm>
        </p:spPr>
        <p:txBody>
          <a:bodyPr>
            <a:normAutofit/>
          </a:bodyPr>
          <a:lstStyle/>
          <a:p>
            <a:r>
              <a:rPr lang="en-US" sz="4800" b="1" i="1" dirty="0" smtClean="0"/>
              <a:t>Die </a:t>
            </a:r>
            <a:r>
              <a:rPr lang="en-US" sz="4800" b="1" i="1" dirty="0" err="1" smtClean="0"/>
              <a:t>Numerale</a:t>
            </a:r>
            <a:r>
              <a:rPr lang="en-US" sz="4800" b="1" i="1" dirty="0" smtClean="0"/>
              <a:t/>
            </a:r>
            <a:br>
              <a:rPr lang="en-US" sz="4800" b="1" i="1" dirty="0" smtClean="0"/>
            </a:br>
            <a:r>
              <a:rPr lang="ru-RU" sz="4800" b="1" i="1" dirty="0" smtClean="0"/>
              <a:t>Имя числительное </a:t>
            </a:r>
            <a:endParaRPr lang="ru-RU" sz="4800" b="1" i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357694"/>
            <a:ext cx="2857520" cy="2143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В немецком языке различаются три основные группы числительных: 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b="1" i="1" dirty="0" smtClean="0"/>
              <a:t>Количественные числительные </a:t>
            </a:r>
            <a:r>
              <a:rPr lang="ru-RU" dirty="0" smtClean="0"/>
              <a:t>(</a:t>
            </a:r>
            <a:r>
              <a:rPr lang="de-DE" dirty="0" smtClean="0"/>
              <a:t>die </a:t>
            </a:r>
            <a:r>
              <a:rPr lang="de-DE" dirty="0" err="1" smtClean="0"/>
              <a:t>Kardinalia</a:t>
            </a:r>
            <a:r>
              <a:rPr lang="de-DE" dirty="0" smtClean="0"/>
              <a:t> </a:t>
            </a:r>
            <a:r>
              <a:rPr lang="ru-RU" dirty="0" smtClean="0"/>
              <a:t>или </a:t>
            </a:r>
            <a:r>
              <a:rPr lang="de-DE" dirty="0" smtClean="0"/>
              <a:t>die Grundzahlen)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b="1" i="1" dirty="0"/>
              <a:t>П</a:t>
            </a:r>
            <a:r>
              <a:rPr lang="ru-RU" b="1" i="1" dirty="0" smtClean="0"/>
              <a:t>орядковые числительные </a:t>
            </a:r>
            <a:r>
              <a:rPr lang="ru-RU" dirty="0" smtClean="0"/>
              <a:t>(</a:t>
            </a:r>
            <a:r>
              <a:rPr lang="de-DE" dirty="0" smtClean="0"/>
              <a:t>die </a:t>
            </a:r>
            <a:r>
              <a:rPr lang="de-DE" dirty="0" err="1" smtClean="0"/>
              <a:t>Ordinalia</a:t>
            </a:r>
            <a:r>
              <a:rPr lang="de-DE" dirty="0" smtClean="0"/>
              <a:t> </a:t>
            </a:r>
            <a:r>
              <a:rPr lang="ru-RU" dirty="0" smtClean="0"/>
              <a:t>или </a:t>
            </a:r>
            <a:r>
              <a:rPr lang="de-DE" dirty="0" smtClean="0"/>
              <a:t>die Ordnungszahlen).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Небольшую группу составляют </a:t>
            </a:r>
            <a:r>
              <a:rPr lang="ru-RU" b="1" i="1" dirty="0" smtClean="0"/>
              <a:t>дробные числительные</a:t>
            </a:r>
            <a:r>
              <a:rPr lang="ru-RU" dirty="0" smtClean="0"/>
              <a:t> (</a:t>
            </a:r>
            <a:r>
              <a:rPr lang="de-DE" dirty="0" smtClean="0"/>
              <a:t>die Bruchzahlen).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Образование количественных числительных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Количественные числительные обозначают определенное количество и отвечают на вопрос </a:t>
            </a:r>
            <a:r>
              <a:rPr lang="ru-RU" sz="2400" b="1" dirty="0" err="1" smtClean="0">
                <a:solidFill>
                  <a:srgbClr val="7030A0"/>
                </a:solidFill>
              </a:rPr>
              <a:t>wieviel</a:t>
            </a:r>
            <a:r>
              <a:rPr lang="ru-RU" sz="2400" b="1" dirty="0" smtClean="0">
                <a:solidFill>
                  <a:srgbClr val="7030A0"/>
                </a:solidFill>
              </a:rPr>
              <a:t>? сколько?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</a:p>
          <a:p>
            <a:pPr>
              <a:buNone/>
            </a:pPr>
            <a:endParaRPr lang="ru-RU" sz="2400" dirty="0"/>
          </a:p>
          <a:p>
            <a:pPr marL="457200" indent="-457200">
              <a:buAutoNum type="arabicPeriod"/>
            </a:pPr>
            <a:r>
              <a:rPr lang="ru-RU" sz="2400" dirty="0" smtClean="0"/>
              <a:t>Числительные от </a:t>
            </a:r>
            <a:r>
              <a:rPr lang="ru-RU" sz="2400" b="1" dirty="0" smtClean="0">
                <a:solidFill>
                  <a:srgbClr val="7030A0"/>
                </a:solidFill>
              </a:rPr>
              <a:t>1</a:t>
            </a:r>
            <a:r>
              <a:rPr lang="ru-RU" sz="2400" dirty="0" smtClean="0"/>
              <a:t> до </a:t>
            </a:r>
            <a:r>
              <a:rPr lang="ru-RU" sz="2400" b="1" dirty="0" smtClean="0">
                <a:solidFill>
                  <a:srgbClr val="7030A0"/>
                </a:solidFill>
              </a:rPr>
              <a:t>12</a:t>
            </a:r>
            <a:r>
              <a:rPr lang="ru-RU" sz="2400" dirty="0" smtClean="0"/>
              <a:t> являются простыми по своей монологической форме и являются корневыми словами:</a:t>
            </a:r>
          </a:p>
          <a:p>
            <a:pPr marL="457200" indent="-457200">
              <a:buNone/>
            </a:pPr>
            <a:r>
              <a:rPr lang="de-DE" sz="2400" dirty="0" smtClean="0"/>
              <a:t>	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857356" y="2071678"/>
            <a:ext cx="371477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ru-RU" dirty="0" err="1" smtClean="0"/>
              <a:t>wieviel</a:t>
            </a:r>
            <a:r>
              <a:rPr lang="ru-RU" dirty="0" smtClean="0"/>
              <a:t> </a:t>
            </a:r>
            <a:r>
              <a:rPr lang="ru-RU" dirty="0" err="1" smtClean="0"/>
              <a:t>Gläser</a:t>
            </a:r>
            <a:r>
              <a:rPr lang="ru-RU" dirty="0" smtClean="0"/>
              <a:t>? — </a:t>
            </a:r>
            <a:r>
              <a:rPr lang="ru-RU" dirty="0" err="1" smtClean="0"/>
              <a:t>zwei</a:t>
            </a:r>
            <a:r>
              <a:rPr lang="ru-RU" dirty="0" smtClean="0"/>
              <a:t> </a:t>
            </a:r>
            <a:r>
              <a:rPr lang="ru-RU" dirty="0" err="1" smtClean="0"/>
              <a:t>Gläser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Cколько</a:t>
            </a:r>
            <a:r>
              <a:rPr lang="ru-RU" dirty="0" smtClean="0"/>
              <a:t> стаканов? — два стакана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857356" y="3714752"/>
            <a:ext cx="4929222" cy="30469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numCol="2" rtlCol="0">
            <a:spAutoFit/>
          </a:bodyPr>
          <a:lstStyle/>
          <a:p>
            <a:pPr algn="ctr">
              <a:buNone/>
            </a:pPr>
            <a:r>
              <a:rPr lang="de-DE" sz="2400" dirty="0" smtClean="0"/>
              <a:t>0</a:t>
            </a:r>
            <a:r>
              <a:rPr lang="ru-RU" sz="2400" dirty="0" smtClean="0"/>
              <a:t>   </a:t>
            </a:r>
            <a:r>
              <a:rPr lang="de-DE" sz="2400" dirty="0" smtClean="0"/>
              <a:t> null</a:t>
            </a: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1 </a:t>
            </a:r>
            <a:r>
              <a:rPr lang="de-DE" sz="2400" dirty="0" smtClean="0"/>
              <a:t>   </a:t>
            </a:r>
            <a:r>
              <a:rPr lang="en-US" sz="2400" dirty="0" smtClean="0"/>
              <a:t>eins</a:t>
            </a:r>
            <a:endParaRPr lang="de-DE" sz="2400" dirty="0" smtClean="0"/>
          </a:p>
          <a:p>
            <a:pPr algn="ctr">
              <a:buNone/>
            </a:pPr>
            <a:r>
              <a:rPr lang="de-DE" sz="2400" dirty="0" smtClean="0"/>
              <a:t> 2    zwei</a:t>
            </a:r>
          </a:p>
          <a:p>
            <a:pPr algn="ctr">
              <a:buNone/>
            </a:pPr>
            <a:r>
              <a:rPr lang="de-DE" sz="2400" dirty="0" smtClean="0"/>
              <a:t>3    drei</a:t>
            </a:r>
          </a:p>
          <a:p>
            <a:pPr algn="ctr">
              <a:buNone/>
            </a:pPr>
            <a:r>
              <a:rPr lang="de-DE" sz="2400" dirty="0" smtClean="0"/>
              <a:t>4    vier</a:t>
            </a:r>
          </a:p>
          <a:p>
            <a:pPr algn="ctr">
              <a:buNone/>
            </a:pPr>
            <a:r>
              <a:rPr lang="de-DE" sz="2400" dirty="0" smtClean="0"/>
              <a:t>5    fünf</a:t>
            </a:r>
          </a:p>
          <a:p>
            <a:pPr algn="ctr">
              <a:buNone/>
            </a:pPr>
            <a:r>
              <a:rPr lang="de-DE" sz="2400" dirty="0" smtClean="0"/>
              <a:t>6   sechs</a:t>
            </a:r>
          </a:p>
          <a:p>
            <a:pPr algn="ctr">
              <a:buNone/>
            </a:pPr>
            <a:r>
              <a:rPr lang="de-DE" sz="2400" dirty="0" smtClean="0"/>
              <a:t>  7   sieben</a:t>
            </a:r>
          </a:p>
          <a:p>
            <a:pPr algn="ctr">
              <a:buNone/>
            </a:pPr>
            <a:r>
              <a:rPr lang="de-DE" sz="2400" dirty="0" smtClean="0"/>
              <a:t>    8    acht</a:t>
            </a:r>
          </a:p>
          <a:p>
            <a:pPr algn="ctr">
              <a:buNone/>
            </a:pPr>
            <a:r>
              <a:rPr lang="de-DE" sz="2400" dirty="0" smtClean="0"/>
              <a:t>     9    neun</a:t>
            </a:r>
          </a:p>
          <a:p>
            <a:pPr algn="ctr">
              <a:buNone/>
            </a:pPr>
            <a:r>
              <a:rPr lang="de-DE" sz="2400" dirty="0" smtClean="0"/>
              <a:t>    10  zehn</a:t>
            </a:r>
          </a:p>
          <a:p>
            <a:pPr algn="ctr">
              <a:buNone/>
            </a:pPr>
            <a:r>
              <a:rPr lang="de-DE" sz="2400" dirty="0" smtClean="0"/>
              <a:t>11  elf</a:t>
            </a:r>
          </a:p>
          <a:p>
            <a:pPr algn="ctr">
              <a:buNone/>
            </a:pPr>
            <a:r>
              <a:rPr lang="de-DE" sz="2400" dirty="0" smtClean="0"/>
              <a:t>     12  zwölf</a:t>
            </a:r>
          </a:p>
          <a:p>
            <a:pPr algn="ctr">
              <a:buNone/>
            </a:pPr>
            <a:endParaRPr lang="ru-RU" sz="24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86874" cy="2000264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2. </a:t>
            </a:r>
            <a:r>
              <a:rPr lang="ru-RU" dirty="0" smtClean="0"/>
              <a:t>Числительные от </a:t>
            </a:r>
            <a:r>
              <a:rPr lang="ru-RU" b="1" dirty="0" smtClean="0">
                <a:solidFill>
                  <a:srgbClr val="7030A0"/>
                </a:solidFill>
              </a:rPr>
              <a:t>13</a:t>
            </a:r>
            <a:r>
              <a:rPr lang="ru-RU" dirty="0" smtClean="0"/>
              <a:t> до </a:t>
            </a:r>
            <a:r>
              <a:rPr lang="ru-RU" b="1" dirty="0" smtClean="0">
                <a:solidFill>
                  <a:srgbClr val="7030A0"/>
                </a:solidFill>
              </a:rPr>
              <a:t>19</a:t>
            </a:r>
            <a:r>
              <a:rPr lang="ru-RU" dirty="0" smtClean="0"/>
              <a:t> включительно образуются путём присоединения </a:t>
            </a:r>
            <a:r>
              <a:rPr lang="ru-RU" b="1" dirty="0" smtClean="0">
                <a:solidFill>
                  <a:srgbClr val="7030A0"/>
                </a:solidFill>
              </a:rPr>
              <a:t>–</a:t>
            </a:r>
            <a:r>
              <a:rPr lang="de-DE" b="1" dirty="0" smtClean="0">
                <a:solidFill>
                  <a:srgbClr val="7030A0"/>
                </a:solidFill>
              </a:rPr>
              <a:t>zehn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к единице числа: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14480" y="1928802"/>
            <a:ext cx="5143536" cy="4401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13-19        </a:t>
            </a:r>
            <a:r>
              <a:rPr lang="de-DE" sz="3600" b="1" dirty="0" smtClean="0"/>
              <a:t>zehn </a:t>
            </a:r>
          </a:p>
          <a:p>
            <a:r>
              <a:rPr lang="de-DE" sz="2800" dirty="0" smtClean="0"/>
              <a:t>3 </a:t>
            </a:r>
            <a:r>
              <a:rPr lang="ru-RU" sz="2800" dirty="0" smtClean="0"/>
              <a:t>(</a:t>
            </a:r>
            <a:r>
              <a:rPr lang="de-DE" sz="2800" dirty="0" smtClean="0"/>
              <a:t>drei)</a:t>
            </a:r>
            <a:r>
              <a:rPr lang="ru-RU" sz="2800" dirty="0" smtClean="0"/>
              <a:t> +</a:t>
            </a:r>
            <a:r>
              <a:rPr lang="de-DE" sz="2800" dirty="0" smtClean="0"/>
              <a:t> zehn </a:t>
            </a:r>
            <a:r>
              <a:rPr lang="ru-RU" sz="2800" dirty="0" smtClean="0"/>
              <a:t>=</a:t>
            </a:r>
            <a:r>
              <a:rPr lang="de-DE" sz="2800" dirty="0" smtClean="0"/>
              <a:t> dreizehn</a:t>
            </a:r>
            <a:r>
              <a:rPr lang="ru-RU" sz="2800" dirty="0" smtClean="0"/>
              <a:t> (13)</a:t>
            </a:r>
          </a:p>
          <a:p>
            <a:r>
              <a:rPr lang="ru-RU" sz="2800" dirty="0" smtClean="0"/>
              <a:t>4 (</a:t>
            </a:r>
            <a:r>
              <a:rPr lang="de-DE" sz="2800" dirty="0" smtClean="0"/>
              <a:t>vier) </a:t>
            </a:r>
            <a:r>
              <a:rPr lang="ru-RU" sz="2800" dirty="0" smtClean="0"/>
              <a:t>+</a:t>
            </a:r>
            <a:r>
              <a:rPr lang="de-DE" sz="2800" dirty="0" smtClean="0"/>
              <a:t> zehn </a:t>
            </a:r>
            <a:r>
              <a:rPr lang="ru-RU" sz="2800" dirty="0" smtClean="0"/>
              <a:t>=</a:t>
            </a:r>
            <a:r>
              <a:rPr lang="de-DE" sz="2800" dirty="0" smtClean="0"/>
              <a:t> vierzehn</a:t>
            </a:r>
            <a:r>
              <a:rPr lang="ru-RU" sz="2800" dirty="0" smtClean="0"/>
              <a:t> </a:t>
            </a:r>
            <a:r>
              <a:rPr lang="de-DE" sz="2800" dirty="0" smtClean="0"/>
              <a:t> </a:t>
            </a:r>
            <a:r>
              <a:rPr lang="ru-RU" sz="2800" dirty="0" smtClean="0"/>
              <a:t>(1</a:t>
            </a:r>
            <a:r>
              <a:rPr lang="de-DE" sz="2800" dirty="0" smtClean="0"/>
              <a:t>4</a:t>
            </a:r>
            <a:r>
              <a:rPr lang="ru-RU" sz="2800" dirty="0" smtClean="0"/>
              <a:t>)</a:t>
            </a:r>
            <a:endParaRPr lang="de-DE" sz="2800" dirty="0" smtClean="0"/>
          </a:p>
          <a:p>
            <a:r>
              <a:rPr lang="de-DE" sz="2800" dirty="0" smtClean="0"/>
              <a:t>5 (fünf)</a:t>
            </a:r>
            <a:r>
              <a:rPr lang="ru-RU" sz="2800" dirty="0" smtClean="0"/>
              <a:t> +</a:t>
            </a:r>
            <a:r>
              <a:rPr lang="de-DE" sz="2800" dirty="0" smtClean="0"/>
              <a:t> zehn </a:t>
            </a:r>
            <a:r>
              <a:rPr lang="ru-RU" sz="2800" dirty="0" smtClean="0"/>
              <a:t>=</a:t>
            </a:r>
            <a:r>
              <a:rPr lang="de-DE" sz="2800" dirty="0" smtClean="0"/>
              <a:t> fünfzehn</a:t>
            </a:r>
            <a:r>
              <a:rPr lang="ru-RU" sz="2800" dirty="0" smtClean="0"/>
              <a:t> (1</a:t>
            </a:r>
            <a:r>
              <a:rPr lang="de-DE" sz="2800" dirty="0" smtClean="0"/>
              <a:t>5</a:t>
            </a:r>
            <a:r>
              <a:rPr lang="ru-RU" sz="2800" dirty="0" smtClean="0"/>
              <a:t>)</a:t>
            </a:r>
            <a:endParaRPr lang="de-DE" sz="2800" dirty="0" smtClean="0"/>
          </a:p>
          <a:p>
            <a:r>
              <a:rPr lang="de-DE" sz="2800" dirty="0" smtClean="0"/>
              <a:t>6 (sech</a:t>
            </a:r>
            <a:r>
              <a:rPr lang="de-DE" sz="2800" b="1" dirty="0" smtClean="0">
                <a:solidFill>
                  <a:srgbClr val="C00000"/>
                </a:solidFill>
              </a:rPr>
              <a:t>s</a:t>
            </a:r>
            <a:r>
              <a:rPr lang="de-DE" sz="2800" dirty="0" smtClean="0"/>
              <a:t>)</a:t>
            </a:r>
            <a:r>
              <a:rPr lang="ru-RU" sz="2800" dirty="0" smtClean="0"/>
              <a:t> +</a:t>
            </a:r>
            <a:r>
              <a:rPr lang="de-DE" sz="2800" dirty="0" smtClean="0"/>
              <a:t> zehn </a:t>
            </a:r>
            <a:r>
              <a:rPr lang="ru-RU" sz="2800" dirty="0" smtClean="0"/>
              <a:t>=</a:t>
            </a:r>
            <a:r>
              <a:rPr lang="de-DE" sz="2800" dirty="0" smtClean="0"/>
              <a:t> </a:t>
            </a:r>
            <a:r>
              <a:rPr lang="de-DE" sz="2800" b="1" dirty="0" smtClean="0">
                <a:solidFill>
                  <a:srgbClr val="C00000"/>
                </a:solidFill>
              </a:rPr>
              <a:t>sechzehn</a:t>
            </a:r>
            <a:r>
              <a:rPr lang="ru-RU" sz="2800" b="1" dirty="0" smtClean="0">
                <a:solidFill>
                  <a:srgbClr val="C00000"/>
                </a:solidFill>
              </a:rPr>
              <a:t> (1</a:t>
            </a:r>
            <a:r>
              <a:rPr lang="de-DE" sz="2800" b="1" dirty="0" smtClean="0">
                <a:solidFill>
                  <a:srgbClr val="C00000"/>
                </a:solidFill>
              </a:rPr>
              <a:t>6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endParaRPr lang="de-DE" sz="2800" b="1" dirty="0" smtClean="0">
              <a:solidFill>
                <a:srgbClr val="C00000"/>
              </a:solidFill>
            </a:endParaRPr>
          </a:p>
          <a:p>
            <a:r>
              <a:rPr lang="de-DE" sz="2800" dirty="0" smtClean="0">
                <a:solidFill>
                  <a:schemeClr val="tx1"/>
                </a:solidFill>
              </a:rPr>
              <a:t>7 (sieb</a:t>
            </a:r>
            <a:r>
              <a:rPr lang="de-DE" sz="2800" b="1" dirty="0" smtClean="0">
                <a:solidFill>
                  <a:srgbClr val="C00000"/>
                </a:solidFill>
              </a:rPr>
              <a:t>en</a:t>
            </a:r>
            <a:r>
              <a:rPr lang="de-DE" sz="2800" dirty="0" smtClean="0">
                <a:solidFill>
                  <a:schemeClr val="tx1"/>
                </a:solidFill>
              </a:rPr>
              <a:t>) </a:t>
            </a:r>
            <a:r>
              <a:rPr lang="ru-RU" sz="2800" dirty="0" smtClean="0"/>
              <a:t>+</a:t>
            </a:r>
            <a:r>
              <a:rPr lang="de-DE" sz="2800" dirty="0" smtClean="0"/>
              <a:t> zehn </a:t>
            </a:r>
            <a:r>
              <a:rPr lang="ru-RU" sz="2800" dirty="0" smtClean="0"/>
              <a:t>=</a:t>
            </a:r>
            <a:r>
              <a:rPr lang="de-DE" sz="2800" dirty="0" smtClean="0"/>
              <a:t> </a:t>
            </a:r>
            <a:r>
              <a:rPr lang="de-DE" sz="2800" b="1" dirty="0" smtClean="0">
                <a:solidFill>
                  <a:srgbClr val="C00000"/>
                </a:solidFill>
              </a:rPr>
              <a:t>siebzehn</a:t>
            </a:r>
            <a:r>
              <a:rPr lang="ru-RU" sz="2800" b="1" dirty="0" smtClean="0">
                <a:solidFill>
                  <a:srgbClr val="C00000"/>
                </a:solidFill>
              </a:rPr>
              <a:t> (1</a:t>
            </a:r>
            <a:r>
              <a:rPr lang="de-DE" sz="2800" b="1" dirty="0" smtClean="0">
                <a:solidFill>
                  <a:srgbClr val="C00000"/>
                </a:solidFill>
              </a:rPr>
              <a:t>7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endParaRPr lang="de-DE" sz="2800" b="1" dirty="0" smtClean="0">
              <a:solidFill>
                <a:srgbClr val="C00000"/>
              </a:solidFill>
            </a:endParaRPr>
          </a:p>
          <a:p>
            <a:r>
              <a:rPr lang="de-DE" sz="2800" dirty="0" smtClean="0">
                <a:solidFill>
                  <a:schemeClr val="tx1"/>
                </a:solidFill>
              </a:rPr>
              <a:t>8 (acht)</a:t>
            </a:r>
            <a:r>
              <a:rPr lang="ru-RU" sz="2800" dirty="0" smtClean="0">
                <a:solidFill>
                  <a:schemeClr val="tx1"/>
                </a:solidFill>
              </a:rPr>
              <a:t> +</a:t>
            </a:r>
            <a:r>
              <a:rPr lang="de-DE" sz="2800" dirty="0" smtClean="0">
                <a:solidFill>
                  <a:schemeClr val="tx1"/>
                </a:solidFill>
              </a:rPr>
              <a:t> zehn </a:t>
            </a:r>
            <a:r>
              <a:rPr lang="ru-RU" sz="2800" dirty="0" smtClean="0">
                <a:solidFill>
                  <a:schemeClr val="tx1"/>
                </a:solidFill>
              </a:rPr>
              <a:t>=</a:t>
            </a:r>
            <a:r>
              <a:rPr lang="de-DE" sz="2800" dirty="0" smtClean="0">
                <a:solidFill>
                  <a:schemeClr val="tx1"/>
                </a:solidFill>
              </a:rPr>
              <a:t> achtzehn</a:t>
            </a:r>
            <a:r>
              <a:rPr lang="ru-RU" sz="2800" dirty="0" smtClean="0">
                <a:solidFill>
                  <a:schemeClr val="tx1"/>
                </a:solidFill>
              </a:rPr>
              <a:t> (1</a:t>
            </a:r>
            <a:r>
              <a:rPr lang="de-DE" sz="2800" dirty="0" smtClean="0">
                <a:solidFill>
                  <a:schemeClr val="tx1"/>
                </a:solidFill>
              </a:rPr>
              <a:t>8</a:t>
            </a:r>
            <a:r>
              <a:rPr lang="ru-RU" sz="2800" dirty="0" smtClean="0">
                <a:solidFill>
                  <a:schemeClr val="tx1"/>
                </a:solidFill>
              </a:rPr>
              <a:t>)</a:t>
            </a:r>
            <a:endParaRPr lang="de-DE" sz="2800" dirty="0" smtClean="0">
              <a:solidFill>
                <a:schemeClr val="tx1"/>
              </a:solidFill>
            </a:endParaRPr>
          </a:p>
          <a:p>
            <a:r>
              <a:rPr lang="de-DE" sz="2800" dirty="0" smtClean="0">
                <a:solidFill>
                  <a:schemeClr val="tx1"/>
                </a:solidFill>
              </a:rPr>
              <a:t>9 (neun)</a:t>
            </a:r>
            <a:r>
              <a:rPr lang="ru-RU" sz="2800" dirty="0" smtClean="0">
                <a:solidFill>
                  <a:schemeClr val="tx1"/>
                </a:solidFill>
              </a:rPr>
              <a:t> +</a:t>
            </a:r>
            <a:r>
              <a:rPr lang="de-DE" sz="2800" dirty="0" smtClean="0">
                <a:solidFill>
                  <a:schemeClr val="tx1"/>
                </a:solidFill>
              </a:rPr>
              <a:t> zehn </a:t>
            </a:r>
            <a:r>
              <a:rPr lang="ru-RU" sz="2800" dirty="0" smtClean="0">
                <a:solidFill>
                  <a:schemeClr val="tx1"/>
                </a:solidFill>
              </a:rPr>
              <a:t>=</a:t>
            </a:r>
            <a:r>
              <a:rPr lang="de-DE" sz="2800" dirty="0" smtClean="0">
                <a:solidFill>
                  <a:schemeClr val="tx1"/>
                </a:solidFill>
              </a:rPr>
              <a:t> neunzehn</a:t>
            </a:r>
            <a:r>
              <a:rPr lang="ru-RU" sz="2800" dirty="0" smtClean="0">
                <a:solidFill>
                  <a:schemeClr val="tx1"/>
                </a:solidFill>
              </a:rPr>
              <a:t> (1</a:t>
            </a:r>
            <a:r>
              <a:rPr lang="de-DE" sz="2800" dirty="0" smtClean="0">
                <a:solidFill>
                  <a:schemeClr val="tx1"/>
                </a:solidFill>
              </a:rPr>
              <a:t>9</a:t>
            </a:r>
            <a:r>
              <a:rPr lang="ru-RU" sz="2800" dirty="0" smtClean="0">
                <a:solidFill>
                  <a:schemeClr val="tx1"/>
                </a:solidFill>
              </a:rPr>
              <a:t>)</a:t>
            </a:r>
            <a:endParaRPr lang="de-DE" sz="2800" dirty="0" smtClean="0">
              <a:solidFill>
                <a:schemeClr val="tx1"/>
              </a:solidFill>
            </a:endParaRPr>
          </a:p>
          <a:p>
            <a:endParaRPr lang="de-DE" sz="2400" b="1" dirty="0" smtClean="0">
              <a:solidFill>
                <a:srgbClr val="C00000"/>
              </a:solidFill>
            </a:endParaRPr>
          </a:p>
          <a:p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4071934" y="2143116"/>
            <a:ext cx="571504" cy="21431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143248"/>
            <a:ext cx="1143008" cy="21025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3. </a:t>
            </a:r>
            <a:r>
              <a:rPr lang="ru-RU" b="1" dirty="0" smtClean="0">
                <a:solidFill>
                  <a:srgbClr val="7030A0"/>
                </a:solidFill>
              </a:rPr>
              <a:t>Названия десятков </a:t>
            </a:r>
            <a:r>
              <a:rPr lang="ru-RU" dirty="0" smtClean="0"/>
              <a:t>образуются путём присоединения  суффикса </a:t>
            </a:r>
            <a:r>
              <a:rPr lang="ru-RU" b="1" dirty="0" smtClean="0">
                <a:solidFill>
                  <a:srgbClr val="7030A0"/>
                </a:solidFill>
              </a:rPr>
              <a:t>-</a:t>
            </a:r>
            <a:r>
              <a:rPr lang="de-DE" b="1" dirty="0" smtClean="0">
                <a:solidFill>
                  <a:srgbClr val="7030A0"/>
                </a:solidFill>
              </a:rPr>
              <a:t>zig </a:t>
            </a:r>
            <a:r>
              <a:rPr lang="ru-RU" dirty="0" smtClean="0"/>
              <a:t>к единице числа: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2000240"/>
            <a:ext cx="4714908" cy="39703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20,30,…</a:t>
            </a:r>
            <a:r>
              <a:rPr lang="de-DE" sz="3600" b="1" dirty="0" smtClean="0"/>
              <a:t>  90</a:t>
            </a:r>
            <a:r>
              <a:rPr lang="ru-RU" sz="3600" b="1" dirty="0" smtClean="0"/>
              <a:t> </a:t>
            </a:r>
            <a:r>
              <a:rPr lang="de-DE" sz="3600" b="1" dirty="0" smtClean="0"/>
              <a:t>        zig </a:t>
            </a:r>
          </a:p>
          <a:p>
            <a:r>
              <a:rPr lang="ru-RU" sz="2800" dirty="0" smtClean="0"/>
              <a:t>4 (</a:t>
            </a:r>
            <a:r>
              <a:rPr lang="de-DE" sz="2800" dirty="0" smtClean="0"/>
              <a:t>vier) </a:t>
            </a:r>
            <a:r>
              <a:rPr lang="ru-RU" sz="2800" dirty="0" smtClean="0"/>
              <a:t>+</a:t>
            </a:r>
            <a:r>
              <a:rPr lang="de-DE" sz="2800" dirty="0" smtClean="0"/>
              <a:t> zig </a:t>
            </a:r>
            <a:r>
              <a:rPr lang="ru-RU" sz="2800" dirty="0" smtClean="0"/>
              <a:t>=</a:t>
            </a:r>
            <a:r>
              <a:rPr lang="de-DE" sz="2800" dirty="0" smtClean="0"/>
              <a:t> vierzig</a:t>
            </a:r>
            <a:r>
              <a:rPr lang="ru-RU" sz="2800" dirty="0" smtClean="0"/>
              <a:t> </a:t>
            </a:r>
            <a:r>
              <a:rPr lang="de-DE" sz="2800" dirty="0" smtClean="0"/>
              <a:t> </a:t>
            </a:r>
            <a:r>
              <a:rPr lang="ru-RU" sz="2800" dirty="0" smtClean="0"/>
              <a:t>(</a:t>
            </a:r>
            <a:r>
              <a:rPr lang="de-DE" sz="2800" dirty="0" smtClean="0"/>
              <a:t>40</a:t>
            </a:r>
            <a:r>
              <a:rPr lang="ru-RU" sz="2800" dirty="0" smtClean="0"/>
              <a:t>)</a:t>
            </a:r>
            <a:endParaRPr lang="de-DE" sz="2800" dirty="0" smtClean="0"/>
          </a:p>
          <a:p>
            <a:r>
              <a:rPr lang="de-DE" sz="2800" dirty="0" smtClean="0"/>
              <a:t>5 (fünf)</a:t>
            </a:r>
            <a:r>
              <a:rPr lang="ru-RU" sz="2800" dirty="0" smtClean="0"/>
              <a:t> +</a:t>
            </a:r>
            <a:r>
              <a:rPr lang="de-DE" sz="2800" dirty="0" smtClean="0"/>
              <a:t> zig </a:t>
            </a:r>
            <a:r>
              <a:rPr lang="ru-RU" sz="2800" dirty="0" smtClean="0"/>
              <a:t>=</a:t>
            </a:r>
            <a:r>
              <a:rPr lang="de-DE" sz="2800" dirty="0" smtClean="0"/>
              <a:t> fünfzig</a:t>
            </a:r>
            <a:r>
              <a:rPr lang="ru-RU" sz="2800" dirty="0" smtClean="0"/>
              <a:t> (</a:t>
            </a:r>
            <a:r>
              <a:rPr lang="de-DE" sz="2800" dirty="0" smtClean="0"/>
              <a:t>50</a:t>
            </a:r>
            <a:r>
              <a:rPr lang="ru-RU" sz="2800" dirty="0" smtClean="0"/>
              <a:t>)</a:t>
            </a:r>
            <a:endParaRPr lang="de-DE" sz="2800" dirty="0" smtClean="0"/>
          </a:p>
          <a:p>
            <a:r>
              <a:rPr lang="de-DE" sz="2800" dirty="0" smtClean="0"/>
              <a:t>6 (sech</a:t>
            </a:r>
            <a:r>
              <a:rPr lang="de-DE" sz="2800" b="1" dirty="0" smtClean="0">
                <a:solidFill>
                  <a:srgbClr val="C00000"/>
                </a:solidFill>
              </a:rPr>
              <a:t>s</a:t>
            </a:r>
            <a:r>
              <a:rPr lang="de-DE" sz="2800" dirty="0" smtClean="0"/>
              <a:t>)</a:t>
            </a:r>
            <a:r>
              <a:rPr lang="ru-RU" sz="2800" dirty="0" smtClean="0"/>
              <a:t> +</a:t>
            </a:r>
            <a:r>
              <a:rPr lang="de-DE" sz="2800" dirty="0" smtClean="0"/>
              <a:t> zig </a:t>
            </a:r>
            <a:r>
              <a:rPr lang="ru-RU" sz="2800" dirty="0" smtClean="0"/>
              <a:t>=</a:t>
            </a:r>
            <a:r>
              <a:rPr lang="de-DE" sz="2800" dirty="0" smtClean="0"/>
              <a:t> </a:t>
            </a:r>
            <a:r>
              <a:rPr lang="de-DE" sz="2800" b="1" dirty="0" smtClean="0">
                <a:solidFill>
                  <a:srgbClr val="C00000"/>
                </a:solidFill>
              </a:rPr>
              <a:t>sechzig</a:t>
            </a:r>
            <a:r>
              <a:rPr lang="ru-RU" sz="2800" b="1" dirty="0" smtClean="0">
                <a:solidFill>
                  <a:srgbClr val="C00000"/>
                </a:solidFill>
              </a:rPr>
              <a:t> (</a:t>
            </a:r>
            <a:r>
              <a:rPr lang="de-DE" sz="2800" b="1" dirty="0" smtClean="0">
                <a:solidFill>
                  <a:srgbClr val="C00000"/>
                </a:solidFill>
              </a:rPr>
              <a:t>60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endParaRPr lang="de-DE" sz="2800" b="1" dirty="0" smtClean="0">
              <a:solidFill>
                <a:srgbClr val="C00000"/>
              </a:solidFill>
            </a:endParaRPr>
          </a:p>
          <a:p>
            <a:r>
              <a:rPr lang="de-DE" sz="2800" dirty="0" smtClean="0">
                <a:solidFill>
                  <a:schemeClr val="tx1"/>
                </a:solidFill>
              </a:rPr>
              <a:t>7 (sieb</a:t>
            </a:r>
            <a:r>
              <a:rPr lang="de-DE" sz="2800" b="1" dirty="0" smtClean="0">
                <a:solidFill>
                  <a:srgbClr val="C00000"/>
                </a:solidFill>
              </a:rPr>
              <a:t>en</a:t>
            </a:r>
            <a:r>
              <a:rPr lang="de-DE" sz="2800" dirty="0" smtClean="0">
                <a:solidFill>
                  <a:schemeClr val="tx1"/>
                </a:solidFill>
              </a:rPr>
              <a:t>) </a:t>
            </a:r>
            <a:r>
              <a:rPr lang="ru-RU" sz="2800" dirty="0" smtClean="0"/>
              <a:t>+</a:t>
            </a:r>
            <a:r>
              <a:rPr lang="de-DE" sz="2800" dirty="0" smtClean="0"/>
              <a:t> zig </a:t>
            </a:r>
            <a:r>
              <a:rPr lang="ru-RU" sz="2800" dirty="0" smtClean="0"/>
              <a:t>=</a:t>
            </a:r>
            <a:r>
              <a:rPr lang="de-DE" sz="2800" dirty="0" smtClean="0"/>
              <a:t> </a:t>
            </a:r>
            <a:r>
              <a:rPr lang="de-DE" sz="2800" b="1" dirty="0" smtClean="0">
                <a:solidFill>
                  <a:srgbClr val="C00000"/>
                </a:solidFill>
              </a:rPr>
              <a:t>siebzig</a:t>
            </a:r>
            <a:r>
              <a:rPr lang="ru-RU" sz="2800" b="1" dirty="0" smtClean="0">
                <a:solidFill>
                  <a:srgbClr val="C00000"/>
                </a:solidFill>
              </a:rPr>
              <a:t> (</a:t>
            </a:r>
            <a:r>
              <a:rPr lang="de-DE" sz="2800" b="1" dirty="0" smtClean="0">
                <a:solidFill>
                  <a:srgbClr val="C00000"/>
                </a:solidFill>
              </a:rPr>
              <a:t>70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endParaRPr lang="de-DE" sz="2800" b="1" dirty="0" smtClean="0">
              <a:solidFill>
                <a:srgbClr val="C00000"/>
              </a:solidFill>
            </a:endParaRPr>
          </a:p>
          <a:p>
            <a:r>
              <a:rPr lang="de-DE" sz="2800" dirty="0" smtClean="0">
                <a:solidFill>
                  <a:schemeClr val="tx1"/>
                </a:solidFill>
              </a:rPr>
              <a:t>3 (drei)</a:t>
            </a:r>
            <a:r>
              <a:rPr lang="ru-RU" sz="2800" dirty="0" smtClean="0">
                <a:solidFill>
                  <a:schemeClr val="tx1"/>
                </a:solidFill>
              </a:rPr>
              <a:t> +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b="1" dirty="0" smtClean="0">
                <a:solidFill>
                  <a:srgbClr val="7030A0"/>
                </a:solidFill>
              </a:rPr>
              <a:t>ßig </a:t>
            </a:r>
            <a:r>
              <a:rPr lang="ru-RU" sz="2800" dirty="0" smtClean="0">
                <a:solidFill>
                  <a:schemeClr val="tx1"/>
                </a:solidFill>
              </a:rPr>
              <a:t>=</a:t>
            </a:r>
            <a:r>
              <a:rPr lang="de-DE" sz="2800" dirty="0" smtClean="0">
                <a:solidFill>
                  <a:schemeClr val="tx1"/>
                </a:solidFill>
              </a:rPr>
              <a:t> </a:t>
            </a:r>
            <a:r>
              <a:rPr lang="de-DE" sz="2800" b="1" dirty="0" smtClean="0">
                <a:solidFill>
                  <a:srgbClr val="C00000"/>
                </a:solidFill>
              </a:rPr>
              <a:t>dreißig</a:t>
            </a:r>
            <a:r>
              <a:rPr lang="ru-RU" sz="2800" b="1" dirty="0" smtClean="0">
                <a:solidFill>
                  <a:srgbClr val="C00000"/>
                </a:solidFill>
              </a:rPr>
              <a:t> (</a:t>
            </a:r>
            <a:r>
              <a:rPr lang="de-DE" sz="2800" b="1" dirty="0" smtClean="0">
                <a:solidFill>
                  <a:srgbClr val="C00000"/>
                </a:solidFill>
              </a:rPr>
              <a:t>30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endParaRPr lang="de-DE" sz="2800" b="1" dirty="0" smtClean="0">
              <a:solidFill>
                <a:srgbClr val="C00000"/>
              </a:solidFill>
            </a:endParaRPr>
          </a:p>
          <a:p>
            <a:pPr algn="ctr"/>
            <a:r>
              <a:rPr lang="de-DE" sz="2800" b="1" dirty="0" smtClean="0">
                <a:solidFill>
                  <a:srgbClr val="C00000"/>
                </a:solidFill>
              </a:rPr>
              <a:t>zwanzig</a:t>
            </a:r>
            <a:r>
              <a:rPr lang="ru-RU" sz="2800" b="1" dirty="0" smtClean="0">
                <a:solidFill>
                  <a:srgbClr val="C00000"/>
                </a:solidFill>
              </a:rPr>
              <a:t> (</a:t>
            </a:r>
            <a:r>
              <a:rPr lang="de-DE" sz="2800" b="1" dirty="0" smtClean="0">
                <a:solidFill>
                  <a:srgbClr val="C00000"/>
                </a:solidFill>
              </a:rPr>
              <a:t>20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endParaRPr lang="de-DE" sz="2800" b="1" dirty="0" smtClean="0">
              <a:solidFill>
                <a:srgbClr val="C00000"/>
              </a:solidFill>
            </a:endParaRPr>
          </a:p>
          <a:p>
            <a:endParaRPr lang="de-DE" sz="2400" b="1" dirty="0" smtClean="0">
              <a:solidFill>
                <a:srgbClr val="C00000"/>
              </a:solidFill>
            </a:endParaRPr>
          </a:p>
          <a:p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4500562" y="2214554"/>
            <a:ext cx="571504" cy="21431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071810"/>
            <a:ext cx="1203935" cy="22145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215106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4. </a:t>
            </a:r>
            <a:r>
              <a:rPr lang="ru-RU" dirty="0" smtClean="0"/>
              <a:t>Остальные количественные числительные от </a:t>
            </a:r>
            <a:r>
              <a:rPr lang="ru-RU" b="1" dirty="0" smtClean="0">
                <a:solidFill>
                  <a:srgbClr val="7030A0"/>
                </a:solidFill>
              </a:rPr>
              <a:t>21</a:t>
            </a:r>
            <a:r>
              <a:rPr lang="ru-RU" dirty="0" smtClean="0"/>
              <a:t> до </a:t>
            </a:r>
            <a:r>
              <a:rPr lang="ru-RU" b="1" dirty="0" smtClean="0">
                <a:solidFill>
                  <a:srgbClr val="7030A0"/>
                </a:solidFill>
              </a:rPr>
              <a:t>99</a:t>
            </a:r>
            <a:r>
              <a:rPr lang="ru-RU" dirty="0" smtClean="0"/>
              <a:t> являются сложными и состоят из </a:t>
            </a:r>
            <a:r>
              <a:rPr lang="ru-RU" b="1" dirty="0" smtClean="0">
                <a:solidFill>
                  <a:srgbClr val="7030A0"/>
                </a:solidFill>
              </a:rPr>
              <a:t>названия единиц </a:t>
            </a:r>
            <a:r>
              <a:rPr lang="ru-RU" dirty="0" smtClean="0"/>
              <a:t>(1, 2, 3…), союза </a:t>
            </a:r>
            <a:r>
              <a:rPr lang="de-DE" b="1" dirty="0" smtClean="0">
                <a:solidFill>
                  <a:srgbClr val="7030A0"/>
                </a:solidFill>
              </a:rPr>
              <a:t>und</a:t>
            </a:r>
            <a:r>
              <a:rPr lang="ru-RU" dirty="0" smtClean="0"/>
              <a:t> и </a:t>
            </a:r>
            <a:r>
              <a:rPr lang="ru-RU" b="1" dirty="0" smtClean="0">
                <a:solidFill>
                  <a:srgbClr val="7030A0"/>
                </a:solidFill>
              </a:rPr>
              <a:t>названия десятка </a:t>
            </a:r>
            <a:r>
              <a:rPr lang="ru-RU" dirty="0" smtClean="0"/>
              <a:t>(20,30,…):</a:t>
            </a:r>
            <a:endParaRPr lang="de-DE" dirty="0" smtClean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i="1" dirty="0" smtClean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Пишем слитно!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Читаем справа налево!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14546" y="2500306"/>
            <a:ext cx="4286280" cy="20717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200" b="1" dirty="0" smtClean="0"/>
              <a:t>23 dreiundzwanzig</a:t>
            </a:r>
          </a:p>
          <a:p>
            <a:pPr algn="ctr"/>
            <a:r>
              <a:rPr lang="de-DE" sz="3200" b="1" dirty="0" smtClean="0"/>
              <a:t>59 neunundfünfzig</a:t>
            </a:r>
          </a:p>
          <a:p>
            <a:pPr algn="ctr"/>
            <a:r>
              <a:rPr lang="de-DE" sz="3200" b="1" dirty="0" smtClean="0"/>
              <a:t>67 siebenundsechzig</a:t>
            </a:r>
            <a:endParaRPr lang="ru-RU" sz="32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4643422"/>
            <a:ext cx="1203935" cy="22145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Выгнутая вниз стрелка 14"/>
          <p:cNvSpPr/>
          <p:nvPr/>
        </p:nvSpPr>
        <p:spPr>
          <a:xfrm rot="11112649">
            <a:off x="2797597" y="2662229"/>
            <a:ext cx="431901" cy="273923"/>
          </a:xfrm>
          <a:prstGeom prst="curved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50085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5. </a:t>
            </a:r>
            <a:r>
              <a:rPr lang="ru-RU" b="1" dirty="0" smtClean="0">
                <a:solidFill>
                  <a:srgbClr val="7030A0"/>
                </a:solidFill>
              </a:rPr>
              <a:t>Названия сотен </a:t>
            </a:r>
            <a:r>
              <a:rPr lang="ru-RU" dirty="0" smtClean="0"/>
              <a:t>образуются путём присоединения </a:t>
            </a:r>
            <a:r>
              <a:rPr lang="ru-RU" b="1" dirty="0" smtClean="0">
                <a:solidFill>
                  <a:srgbClr val="7030A0"/>
                </a:solidFill>
              </a:rPr>
              <a:t>–</a:t>
            </a:r>
            <a:r>
              <a:rPr lang="de-DE" b="1" dirty="0" smtClean="0">
                <a:solidFill>
                  <a:srgbClr val="7030A0"/>
                </a:solidFill>
              </a:rPr>
              <a:t> hundert </a:t>
            </a:r>
            <a:r>
              <a:rPr lang="ru-RU" dirty="0" smtClean="0"/>
              <a:t>к обозначению единиц: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85918" y="2214554"/>
            <a:ext cx="5786478" cy="303061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chemeClr val="tx1"/>
                </a:solidFill>
              </a:rPr>
              <a:t>ein, zwei, drei….    </a:t>
            </a:r>
            <a:r>
              <a:rPr lang="ru-RU" sz="3200" b="1" dirty="0" smtClean="0">
                <a:solidFill>
                  <a:schemeClr val="tx1"/>
                </a:solidFill>
              </a:rPr>
              <a:t>+ </a:t>
            </a:r>
            <a:r>
              <a:rPr lang="de-DE" sz="3200" b="1" dirty="0" smtClean="0">
                <a:solidFill>
                  <a:schemeClr val="tx1"/>
                </a:solidFill>
              </a:rPr>
              <a:t> hundert</a:t>
            </a:r>
          </a:p>
          <a:p>
            <a:pPr algn="ctr"/>
            <a:r>
              <a:rPr lang="de-DE" sz="2800" b="1" dirty="0" smtClean="0">
                <a:solidFill>
                  <a:srgbClr val="7030A0"/>
                </a:solidFill>
              </a:rPr>
              <a:t>  100</a:t>
            </a:r>
            <a:r>
              <a:rPr lang="de-DE" sz="2800" b="1" dirty="0" smtClean="0">
                <a:solidFill>
                  <a:schemeClr val="tx1"/>
                </a:solidFill>
              </a:rPr>
              <a:t>     ein</a:t>
            </a:r>
            <a:r>
              <a:rPr lang="de-DE" sz="2800" b="1" dirty="0" smtClean="0">
                <a:solidFill>
                  <a:srgbClr val="7030A0"/>
                </a:solidFill>
              </a:rPr>
              <a:t>hundert </a:t>
            </a:r>
          </a:p>
          <a:p>
            <a:pPr algn="ctr"/>
            <a:r>
              <a:rPr lang="de-DE" sz="2800" b="1" dirty="0" smtClean="0">
                <a:solidFill>
                  <a:srgbClr val="7030A0"/>
                </a:solidFill>
              </a:rPr>
              <a:t>    200</a:t>
            </a:r>
            <a:r>
              <a:rPr lang="de-DE" sz="2800" b="1" dirty="0" smtClean="0">
                <a:solidFill>
                  <a:schemeClr val="tx1"/>
                </a:solidFill>
              </a:rPr>
              <a:t>     zwei</a:t>
            </a:r>
            <a:r>
              <a:rPr lang="de-DE" sz="2800" b="1" dirty="0" smtClean="0">
                <a:solidFill>
                  <a:srgbClr val="7030A0"/>
                </a:solidFill>
              </a:rPr>
              <a:t>hundert</a:t>
            </a:r>
          </a:p>
          <a:p>
            <a:pPr algn="ctr"/>
            <a:r>
              <a:rPr lang="de-DE" sz="2800" b="1" dirty="0" smtClean="0">
                <a:solidFill>
                  <a:srgbClr val="7030A0"/>
                </a:solidFill>
              </a:rPr>
              <a:t>   300</a:t>
            </a:r>
            <a:r>
              <a:rPr lang="de-DE" sz="2800" b="1" dirty="0" smtClean="0">
                <a:solidFill>
                  <a:schemeClr val="tx1"/>
                </a:solidFill>
              </a:rPr>
              <a:t>      drei</a:t>
            </a:r>
            <a:r>
              <a:rPr lang="de-DE" sz="2800" b="1" dirty="0" smtClean="0">
                <a:solidFill>
                  <a:srgbClr val="7030A0"/>
                </a:solidFill>
              </a:rPr>
              <a:t>hundert</a:t>
            </a:r>
          </a:p>
          <a:p>
            <a:pPr algn="ctr"/>
            <a:r>
              <a:rPr lang="de-DE" sz="2800" b="1" dirty="0" smtClean="0">
                <a:solidFill>
                  <a:srgbClr val="7030A0"/>
                </a:solidFill>
              </a:rPr>
              <a:t>      600</a:t>
            </a:r>
            <a:r>
              <a:rPr lang="de-DE" sz="2800" b="1" dirty="0" smtClean="0">
                <a:solidFill>
                  <a:schemeClr val="tx1"/>
                </a:solidFill>
              </a:rPr>
              <a:t>       sechs</a:t>
            </a:r>
            <a:r>
              <a:rPr lang="de-DE" sz="2800" b="1" dirty="0" smtClean="0">
                <a:solidFill>
                  <a:srgbClr val="7030A0"/>
                </a:solidFill>
              </a:rPr>
              <a:t>hundert</a:t>
            </a:r>
          </a:p>
          <a:p>
            <a:pPr algn="ctr"/>
            <a:r>
              <a:rPr lang="de-DE" sz="2800" b="1" dirty="0" smtClean="0">
                <a:solidFill>
                  <a:srgbClr val="7030A0"/>
                </a:solidFill>
              </a:rPr>
              <a:t>       700</a:t>
            </a:r>
            <a:r>
              <a:rPr lang="de-DE" sz="2800" b="1" dirty="0" smtClean="0">
                <a:solidFill>
                  <a:schemeClr val="tx1"/>
                </a:solidFill>
              </a:rPr>
              <a:t>       sieben</a:t>
            </a:r>
            <a:r>
              <a:rPr lang="de-DE" sz="2800" b="1" dirty="0" smtClean="0">
                <a:solidFill>
                  <a:srgbClr val="7030A0"/>
                </a:solidFill>
              </a:rPr>
              <a:t>hundert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6.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Названия тысяч </a:t>
            </a:r>
            <a:r>
              <a:rPr lang="ru-RU" dirty="0" smtClean="0"/>
              <a:t>образуются путём присоединения </a:t>
            </a:r>
            <a:r>
              <a:rPr lang="ru-RU" b="1" dirty="0" smtClean="0">
                <a:solidFill>
                  <a:srgbClr val="7030A0"/>
                </a:solidFill>
              </a:rPr>
              <a:t>– </a:t>
            </a:r>
            <a:r>
              <a:rPr lang="de-DE" b="1" smtClean="0">
                <a:solidFill>
                  <a:srgbClr val="7030A0"/>
                </a:solidFill>
              </a:rPr>
              <a:t>tausend </a:t>
            </a:r>
            <a:r>
              <a:rPr lang="ru-RU" dirty="0" smtClean="0"/>
              <a:t>к обозначению единиц:</a:t>
            </a:r>
            <a:endParaRPr lang="de-DE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85918" y="1643050"/>
            <a:ext cx="5572164" cy="35073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solidFill>
                  <a:schemeClr val="tx1"/>
                </a:solidFill>
              </a:rPr>
              <a:t>ein, zwei, drei….    </a:t>
            </a:r>
            <a:r>
              <a:rPr lang="ru-RU" sz="3200" b="1" dirty="0" smtClean="0">
                <a:solidFill>
                  <a:schemeClr val="tx1"/>
                </a:solidFill>
              </a:rPr>
              <a:t>+ </a:t>
            </a:r>
            <a:r>
              <a:rPr lang="de-DE" sz="3200" b="1" dirty="0" smtClean="0">
                <a:solidFill>
                  <a:schemeClr val="tx1"/>
                </a:solidFill>
              </a:rPr>
              <a:t> tausend</a:t>
            </a:r>
          </a:p>
          <a:p>
            <a:pPr algn="ctr"/>
            <a:r>
              <a:rPr lang="de-DE" sz="2800" b="1" dirty="0" smtClean="0">
                <a:solidFill>
                  <a:srgbClr val="7030A0"/>
                </a:solidFill>
              </a:rPr>
              <a:t>  </a:t>
            </a:r>
          </a:p>
          <a:p>
            <a:pPr algn="ctr"/>
            <a:r>
              <a:rPr lang="de-DE" sz="2800" b="1" dirty="0" smtClean="0">
                <a:solidFill>
                  <a:srgbClr val="7030A0"/>
                </a:solidFill>
              </a:rPr>
              <a:t>1000</a:t>
            </a:r>
            <a:r>
              <a:rPr lang="de-DE" sz="2800" b="1" dirty="0" smtClean="0">
                <a:solidFill>
                  <a:schemeClr val="tx1"/>
                </a:solidFill>
              </a:rPr>
              <a:t>     ein</a:t>
            </a:r>
            <a:r>
              <a:rPr lang="de-DE" sz="2800" b="1" dirty="0" smtClean="0">
                <a:solidFill>
                  <a:srgbClr val="7030A0"/>
                </a:solidFill>
              </a:rPr>
              <a:t>tausend </a:t>
            </a:r>
          </a:p>
          <a:p>
            <a:pPr algn="ctr"/>
            <a:r>
              <a:rPr lang="de-DE" sz="2800" b="1" dirty="0" smtClean="0">
                <a:solidFill>
                  <a:srgbClr val="7030A0"/>
                </a:solidFill>
              </a:rPr>
              <a:t>    2000</a:t>
            </a:r>
            <a:r>
              <a:rPr lang="de-DE" sz="2800" b="1" dirty="0" smtClean="0">
                <a:solidFill>
                  <a:schemeClr val="tx1"/>
                </a:solidFill>
              </a:rPr>
              <a:t>     zwei</a:t>
            </a:r>
            <a:r>
              <a:rPr lang="de-DE" sz="2800" b="1" dirty="0" smtClean="0">
                <a:solidFill>
                  <a:srgbClr val="7030A0"/>
                </a:solidFill>
              </a:rPr>
              <a:t>tausend</a:t>
            </a:r>
          </a:p>
          <a:p>
            <a:pPr algn="ctr"/>
            <a:r>
              <a:rPr lang="de-DE" sz="2800" b="1" dirty="0" smtClean="0">
                <a:solidFill>
                  <a:srgbClr val="7030A0"/>
                </a:solidFill>
              </a:rPr>
              <a:t>   3000</a:t>
            </a:r>
            <a:r>
              <a:rPr lang="de-DE" sz="2800" b="1" dirty="0" smtClean="0">
                <a:solidFill>
                  <a:schemeClr val="tx1"/>
                </a:solidFill>
              </a:rPr>
              <a:t>      drei</a:t>
            </a:r>
            <a:r>
              <a:rPr lang="de-DE" sz="2800" b="1" dirty="0" smtClean="0">
                <a:solidFill>
                  <a:srgbClr val="7030A0"/>
                </a:solidFill>
              </a:rPr>
              <a:t>tausend</a:t>
            </a:r>
          </a:p>
          <a:p>
            <a:pPr algn="ctr"/>
            <a:r>
              <a:rPr lang="de-DE" sz="2800" b="1" dirty="0" smtClean="0">
                <a:solidFill>
                  <a:srgbClr val="7030A0"/>
                </a:solidFill>
              </a:rPr>
              <a:t>      6000</a:t>
            </a:r>
            <a:r>
              <a:rPr lang="de-DE" sz="2800" b="1" dirty="0" smtClean="0">
                <a:solidFill>
                  <a:schemeClr val="tx1"/>
                </a:solidFill>
              </a:rPr>
              <a:t>      sechs</a:t>
            </a:r>
            <a:r>
              <a:rPr lang="de-DE" sz="2800" b="1" dirty="0" smtClean="0">
                <a:solidFill>
                  <a:srgbClr val="7030A0"/>
                </a:solidFill>
              </a:rPr>
              <a:t>tausend</a:t>
            </a:r>
          </a:p>
          <a:p>
            <a:pPr algn="ctr"/>
            <a:r>
              <a:rPr lang="de-DE" sz="2800" b="1" dirty="0" smtClean="0">
                <a:solidFill>
                  <a:srgbClr val="7030A0"/>
                </a:solidFill>
              </a:rPr>
              <a:t>  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5500702"/>
            <a:ext cx="4929222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7030A0"/>
                </a:solidFill>
              </a:rPr>
              <a:t>Die Million </a:t>
            </a:r>
            <a:r>
              <a:rPr lang="ru-RU" sz="2800" b="1" dirty="0" smtClean="0"/>
              <a:t>-</a:t>
            </a:r>
            <a:r>
              <a:rPr lang="de-DE" sz="2800" b="1" dirty="0" smtClean="0"/>
              <a:t> </a:t>
            </a:r>
            <a:r>
              <a:rPr lang="de-DE" sz="2000" b="1" dirty="0" smtClean="0"/>
              <a:t>2 Millionen</a:t>
            </a:r>
          </a:p>
          <a:p>
            <a:pPr algn="ctr"/>
            <a:r>
              <a:rPr lang="de-DE" sz="2800" b="1" dirty="0" smtClean="0">
                <a:solidFill>
                  <a:srgbClr val="7030A0"/>
                </a:solidFill>
              </a:rPr>
              <a:t>Die Milliarde  </a:t>
            </a:r>
            <a:r>
              <a:rPr lang="ru-RU" sz="2800" b="1" dirty="0" smtClean="0"/>
              <a:t>- </a:t>
            </a:r>
            <a:r>
              <a:rPr lang="de-DE" sz="2000" b="1" dirty="0" smtClean="0"/>
              <a:t>4 Milliarden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1821</TotalTime>
  <Words>431</Words>
  <Application>Microsoft Office PowerPoint</Application>
  <PresentationFormat>Экран (4:3)</PresentationFormat>
  <Paragraphs>83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Die Numerale Имя числительное </vt:lpstr>
      <vt:lpstr>Слайд 2</vt:lpstr>
      <vt:lpstr>Образование количественных числительных</vt:lpstr>
      <vt:lpstr>Слайд 4</vt:lpstr>
      <vt:lpstr>Слайд 5</vt:lpstr>
      <vt:lpstr>Слайд 6</vt:lpstr>
      <vt:lpstr>Слайд 7</vt:lpstr>
      <vt:lpstr>Слайд 8</vt:lpstr>
    </vt:vector>
  </TitlesOfParts>
  <Company>ошр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Numerale Имя числительное </dc:title>
  <dc:creator>Наталья</dc:creator>
  <cp:lastModifiedBy>user</cp:lastModifiedBy>
  <cp:revision>62</cp:revision>
  <dcterms:created xsi:type="dcterms:W3CDTF">2010-09-23T06:12:51Z</dcterms:created>
  <dcterms:modified xsi:type="dcterms:W3CDTF">2010-11-20T06:09:43Z</dcterms:modified>
</cp:coreProperties>
</file>