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68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FD857-9A94-4593-83CB-F67A64892DA1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1D4521C-272C-4B22-843D-3C6D0B96BFE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Секретарь приемной</a:t>
          </a:r>
          <a:endParaRPr lang="ru-RU" dirty="0"/>
        </a:p>
      </dgm:t>
    </dgm:pt>
    <dgm:pt modelId="{1A347723-0D95-4D8F-BE25-19D1360403C8}" type="parTrans" cxnId="{21E4F5FA-C2C0-4B95-97F7-2C679A4171FC}">
      <dgm:prSet/>
      <dgm:spPr/>
      <dgm:t>
        <a:bodyPr/>
        <a:lstStyle/>
        <a:p>
          <a:endParaRPr lang="ru-RU"/>
        </a:p>
      </dgm:t>
    </dgm:pt>
    <dgm:pt modelId="{BEB757D2-8497-470C-B296-9D312D2324E2}" type="sibTrans" cxnId="{21E4F5FA-C2C0-4B95-97F7-2C679A4171FC}">
      <dgm:prSet/>
      <dgm:spPr/>
      <dgm:t>
        <a:bodyPr/>
        <a:lstStyle/>
        <a:p>
          <a:endParaRPr lang="ru-RU"/>
        </a:p>
      </dgm:t>
    </dgm:pt>
    <dgm:pt modelId="{0DBEF56B-9C8C-443A-A52F-CBE340F5D5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Секретарь-референт</a:t>
          </a:r>
          <a:endParaRPr lang="ru-RU" dirty="0"/>
        </a:p>
      </dgm:t>
    </dgm:pt>
    <dgm:pt modelId="{C6CF5B0A-5990-4EE6-83DD-EBE4B6354A40}" type="parTrans" cxnId="{F6CFBFC3-C049-40E7-9F69-FE2C1EEC5F52}">
      <dgm:prSet/>
      <dgm:spPr/>
      <dgm:t>
        <a:bodyPr/>
        <a:lstStyle/>
        <a:p>
          <a:endParaRPr lang="ru-RU"/>
        </a:p>
      </dgm:t>
    </dgm:pt>
    <dgm:pt modelId="{7B5E6D6C-1814-4D64-8977-6BB1366C2434}" type="sibTrans" cxnId="{F6CFBFC3-C049-40E7-9F69-FE2C1EEC5F52}">
      <dgm:prSet/>
      <dgm:spPr/>
      <dgm:t>
        <a:bodyPr/>
        <a:lstStyle/>
        <a:p>
          <a:endParaRPr lang="ru-RU"/>
        </a:p>
      </dgm:t>
    </dgm:pt>
    <dgm:pt modelId="{285D2BFC-FA71-4F9E-909B-0FC680AD959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Офис-менеджер </a:t>
          </a:r>
          <a:endParaRPr lang="ru-RU" dirty="0"/>
        </a:p>
      </dgm:t>
    </dgm:pt>
    <dgm:pt modelId="{0F4E0E1E-F494-4F0C-9E23-43CBE89A1023}" type="parTrans" cxnId="{2CF24919-50A8-4017-BBAB-F0C9748300AE}">
      <dgm:prSet/>
      <dgm:spPr/>
      <dgm:t>
        <a:bodyPr/>
        <a:lstStyle/>
        <a:p>
          <a:endParaRPr lang="ru-RU"/>
        </a:p>
      </dgm:t>
    </dgm:pt>
    <dgm:pt modelId="{52DB54E1-5A74-4F1D-A323-7BF868B31CAA}" type="sibTrans" cxnId="{2CF24919-50A8-4017-BBAB-F0C9748300AE}">
      <dgm:prSet/>
      <dgm:spPr/>
      <dgm:t>
        <a:bodyPr/>
        <a:lstStyle/>
        <a:p>
          <a:endParaRPr lang="ru-RU"/>
        </a:p>
      </dgm:t>
    </dgm:pt>
    <dgm:pt modelId="{EA5434EB-3748-4AF3-B522-28B65D06EDA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секретарь</a:t>
          </a:r>
          <a:endParaRPr lang="ru-RU" dirty="0"/>
        </a:p>
      </dgm:t>
    </dgm:pt>
    <dgm:pt modelId="{CE7479FC-5124-4C9B-BE1A-9224B3A6505C}" type="parTrans" cxnId="{864B2880-FC68-496B-8005-9BEA70CA6C6A}">
      <dgm:prSet/>
      <dgm:spPr/>
      <dgm:t>
        <a:bodyPr/>
        <a:lstStyle/>
        <a:p>
          <a:endParaRPr lang="ru-RU"/>
        </a:p>
      </dgm:t>
    </dgm:pt>
    <dgm:pt modelId="{F6443D41-47B5-460F-8B13-BC7BA443731B}" type="sibTrans" cxnId="{864B2880-FC68-496B-8005-9BEA70CA6C6A}">
      <dgm:prSet/>
      <dgm:spPr/>
      <dgm:t>
        <a:bodyPr/>
        <a:lstStyle/>
        <a:p>
          <a:endParaRPr lang="ru-RU"/>
        </a:p>
      </dgm:t>
    </dgm:pt>
    <dgm:pt modelId="{C2549928-4508-49A7-9678-E06724DB6DCE}" type="pres">
      <dgm:prSet presAssocID="{26AFD857-9A94-4593-83CB-F67A64892D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6801D-F3F6-4BEA-9EBF-D447DB7EA269}" type="pres">
      <dgm:prSet presAssocID="{26AFD857-9A94-4593-83CB-F67A64892DA1}" presName="cycle" presStyleCnt="0"/>
      <dgm:spPr/>
    </dgm:pt>
    <dgm:pt modelId="{05D814A3-0C73-46C4-B249-85E48864B001}" type="pres">
      <dgm:prSet presAssocID="{81D4521C-272C-4B22-843D-3C6D0B96BFE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E44CB-7AD6-44CE-B90A-8F041409EAD5}" type="pres">
      <dgm:prSet presAssocID="{BEB757D2-8497-470C-B296-9D312D2324E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4596451-5E40-424E-856B-FC4C609EB037}" type="pres">
      <dgm:prSet presAssocID="{0DBEF56B-9C8C-443A-A52F-CBE340F5D58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F00AF-FDB1-471C-8C06-930E2907F7F1}" type="pres">
      <dgm:prSet presAssocID="{285D2BFC-FA71-4F9E-909B-0FC680AD959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881E5-AD50-4BCF-A006-C2CE1814D4FF}" type="pres">
      <dgm:prSet presAssocID="{EA5434EB-3748-4AF3-B522-28B65D06EDA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C71F8-0145-4096-99AC-56CB38498120}" type="presOf" srcId="{285D2BFC-FA71-4F9E-909B-0FC680AD959E}" destId="{040F00AF-FDB1-471C-8C06-930E2907F7F1}" srcOrd="0" destOrd="0" presId="urn:microsoft.com/office/officeart/2005/8/layout/cycle3"/>
    <dgm:cxn modelId="{1660B6A4-BB7E-4EA4-9DFC-E78192EE0213}" type="presOf" srcId="{26AFD857-9A94-4593-83CB-F67A64892DA1}" destId="{C2549928-4508-49A7-9678-E06724DB6DCE}" srcOrd="0" destOrd="0" presId="urn:microsoft.com/office/officeart/2005/8/layout/cycle3"/>
    <dgm:cxn modelId="{2CF24919-50A8-4017-BBAB-F0C9748300AE}" srcId="{26AFD857-9A94-4593-83CB-F67A64892DA1}" destId="{285D2BFC-FA71-4F9E-909B-0FC680AD959E}" srcOrd="2" destOrd="0" parTransId="{0F4E0E1E-F494-4F0C-9E23-43CBE89A1023}" sibTransId="{52DB54E1-5A74-4F1D-A323-7BF868B31CAA}"/>
    <dgm:cxn modelId="{8AFAF9A4-DDE2-4AC1-950A-4FE7A708588F}" type="presOf" srcId="{0DBEF56B-9C8C-443A-A52F-CBE340F5D580}" destId="{54596451-5E40-424E-856B-FC4C609EB037}" srcOrd="0" destOrd="0" presId="urn:microsoft.com/office/officeart/2005/8/layout/cycle3"/>
    <dgm:cxn modelId="{955F79FD-8414-447E-B7F7-BA1757BE0905}" type="presOf" srcId="{EA5434EB-3748-4AF3-B522-28B65D06EDA8}" destId="{DCD881E5-AD50-4BCF-A006-C2CE1814D4FF}" srcOrd="0" destOrd="0" presId="urn:microsoft.com/office/officeart/2005/8/layout/cycle3"/>
    <dgm:cxn modelId="{864B2880-FC68-496B-8005-9BEA70CA6C6A}" srcId="{26AFD857-9A94-4593-83CB-F67A64892DA1}" destId="{EA5434EB-3748-4AF3-B522-28B65D06EDA8}" srcOrd="3" destOrd="0" parTransId="{CE7479FC-5124-4C9B-BE1A-9224B3A6505C}" sibTransId="{F6443D41-47B5-460F-8B13-BC7BA443731B}"/>
    <dgm:cxn modelId="{FF37EAA6-A528-4D16-A41D-46DA6A7DA0A3}" type="presOf" srcId="{81D4521C-272C-4B22-843D-3C6D0B96BFEF}" destId="{05D814A3-0C73-46C4-B249-85E48864B001}" srcOrd="0" destOrd="0" presId="urn:microsoft.com/office/officeart/2005/8/layout/cycle3"/>
    <dgm:cxn modelId="{21E4F5FA-C2C0-4B95-97F7-2C679A4171FC}" srcId="{26AFD857-9A94-4593-83CB-F67A64892DA1}" destId="{81D4521C-272C-4B22-843D-3C6D0B96BFEF}" srcOrd="0" destOrd="0" parTransId="{1A347723-0D95-4D8F-BE25-19D1360403C8}" sibTransId="{BEB757D2-8497-470C-B296-9D312D2324E2}"/>
    <dgm:cxn modelId="{3705E917-1232-4A2E-AC3C-55A20C503626}" type="presOf" srcId="{BEB757D2-8497-470C-B296-9D312D2324E2}" destId="{D00E44CB-7AD6-44CE-B90A-8F041409EAD5}" srcOrd="0" destOrd="0" presId="urn:microsoft.com/office/officeart/2005/8/layout/cycle3"/>
    <dgm:cxn modelId="{F6CFBFC3-C049-40E7-9F69-FE2C1EEC5F52}" srcId="{26AFD857-9A94-4593-83CB-F67A64892DA1}" destId="{0DBEF56B-9C8C-443A-A52F-CBE340F5D580}" srcOrd="1" destOrd="0" parTransId="{C6CF5B0A-5990-4EE6-83DD-EBE4B6354A40}" sibTransId="{7B5E6D6C-1814-4D64-8977-6BB1366C2434}"/>
    <dgm:cxn modelId="{FA7D594C-026D-414A-AD70-176F54A83922}" type="presParOf" srcId="{C2549928-4508-49A7-9678-E06724DB6DCE}" destId="{6916801D-F3F6-4BEA-9EBF-D447DB7EA269}" srcOrd="0" destOrd="0" presId="urn:microsoft.com/office/officeart/2005/8/layout/cycle3"/>
    <dgm:cxn modelId="{96D45723-6065-45CA-9BFD-41ED1104DDF6}" type="presParOf" srcId="{6916801D-F3F6-4BEA-9EBF-D447DB7EA269}" destId="{05D814A3-0C73-46C4-B249-85E48864B001}" srcOrd="0" destOrd="0" presId="urn:microsoft.com/office/officeart/2005/8/layout/cycle3"/>
    <dgm:cxn modelId="{FF027218-9B12-48CA-918C-1DD0E70D4D38}" type="presParOf" srcId="{6916801D-F3F6-4BEA-9EBF-D447DB7EA269}" destId="{D00E44CB-7AD6-44CE-B90A-8F041409EAD5}" srcOrd="1" destOrd="0" presId="urn:microsoft.com/office/officeart/2005/8/layout/cycle3"/>
    <dgm:cxn modelId="{44C67B49-C098-49C9-87B5-D0142AB8B3B4}" type="presParOf" srcId="{6916801D-F3F6-4BEA-9EBF-D447DB7EA269}" destId="{54596451-5E40-424E-856B-FC4C609EB037}" srcOrd="2" destOrd="0" presId="urn:microsoft.com/office/officeart/2005/8/layout/cycle3"/>
    <dgm:cxn modelId="{8D4D4ECE-7C13-47F1-8A6F-3ADB45E2E3A4}" type="presParOf" srcId="{6916801D-F3F6-4BEA-9EBF-D447DB7EA269}" destId="{040F00AF-FDB1-471C-8C06-930E2907F7F1}" srcOrd="3" destOrd="0" presId="urn:microsoft.com/office/officeart/2005/8/layout/cycle3"/>
    <dgm:cxn modelId="{F90ACE37-5504-4684-9181-568552AD1FA6}" type="presParOf" srcId="{6916801D-F3F6-4BEA-9EBF-D447DB7EA269}" destId="{DCD881E5-AD50-4BCF-A006-C2CE1814D4F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44CB-7AD6-44CE-B90A-8F041409EAD5}">
      <dsp:nvSpPr>
        <dsp:cNvPr id="0" name=""/>
        <dsp:cNvSpPr/>
      </dsp:nvSpPr>
      <dsp:spPr>
        <a:xfrm>
          <a:off x="1864443" y="-109893"/>
          <a:ext cx="4500712" cy="4500712"/>
        </a:xfrm>
        <a:prstGeom prst="circularArrow">
          <a:avLst>
            <a:gd name="adj1" fmla="val 4668"/>
            <a:gd name="adj2" fmla="val 272909"/>
            <a:gd name="adj3" fmla="val 12883194"/>
            <a:gd name="adj4" fmla="val 17995612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814A3-0C73-46C4-B249-85E48864B001}">
      <dsp:nvSpPr>
        <dsp:cNvPr id="0" name=""/>
        <dsp:cNvSpPr/>
      </dsp:nvSpPr>
      <dsp:spPr>
        <a:xfrm>
          <a:off x="2636043" y="1260"/>
          <a:ext cx="2957512" cy="1478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Секретарь приемной</a:t>
          </a:r>
          <a:endParaRPr lang="ru-RU" sz="3400" kern="1200" dirty="0"/>
        </a:p>
      </dsp:txBody>
      <dsp:txXfrm>
        <a:off x="2708230" y="73447"/>
        <a:ext cx="2813138" cy="1334382"/>
      </dsp:txXfrm>
    </dsp:sp>
    <dsp:sp modelId="{54596451-5E40-424E-856B-FC4C609EB037}">
      <dsp:nvSpPr>
        <dsp:cNvPr id="0" name=""/>
        <dsp:cNvSpPr/>
      </dsp:nvSpPr>
      <dsp:spPr>
        <a:xfrm>
          <a:off x="4252098" y="1617315"/>
          <a:ext cx="2957512" cy="1478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Секретарь-референт</a:t>
          </a:r>
          <a:endParaRPr lang="ru-RU" sz="3400" kern="1200" dirty="0"/>
        </a:p>
      </dsp:txBody>
      <dsp:txXfrm>
        <a:off x="4324285" y="1689502"/>
        <a:ext cx="2813138" cy="1334382"/>
      </dsp:txXfrm>
    </dsp:sp>
    <dsp:sp modelId="{040F00AF-FDB1-471C-8C06-930E2907F7F1}">
      <dsp:nvSpPr>
        <dsp:cNvPr id="0" name=""/>
        <dsp:cNvSpPr/>
      </dsp:nvSpPr>
      <dsp:spPr>
        <a:xfrm>
          <a:off x="2636043" y="3233370"/>
          <a:ext cx="2957512" cy="1478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Офис-менеджер </a:t>
          </a:r>
          <a:endParaRPr lang="ru-RU" sz="3400" kern="1200" dirty="0"/>
        </a:p>
      </dsp:txBody>
      <dsp:txXfrm>
        <a:off x="2708230" y="3305557"/>
        <a:ext cx="2813138" cy="1334382"/>
      </dsp:txXfrm>
    </dsp:sp>
    <dsp:sp modelId="{DCD881E5-AD50-4BCF-A006-C2CE1814D4FF}">
      <dsp:nvSpPr>
        <dsp:cNvPr id="0" name=""/>
        <dsp:cNvSpPr/>
      </dsp:nvSpPr>
      <dsp:spPr>
        <a:xfrm>
          <a:off x="1019988" y="1617315"/>
          <a:ext cx="2957512" cy="1478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секретарь</a:t>
          </a:r>
          <a:endParaRPr lang="ru-RU" sz="3400" kern="1200" dirty="0"/>
        </a:p>
      </dsp:txBody>
      <dsp:txXfrm>
        <a:off x="1092175" y="1689502"/>
        <a:ext cx="2813138" cy="1334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87948-C1C7-4F9E-9978-D4D96D62D23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AD3D1-64C4-491C-83C4-3C3D7A2F1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D3D1-64C4-491C-83C4-3C3D7A2F16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5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AD3D1-64C4-491C-83C4-3C3D7A2F16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1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13403F-E21A-467E-ADC8-A635F0A622EB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10224D-218A-4A84-B647-6CFADA6980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908721"/>
            <a:ext cx="5540152" cy="2664296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профессия - секретарь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365104"/>
            <a:ext cx="3704456" cy="20914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Д-21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Кептюха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1" y="620688"/>
            <a:ext cx="2789857" cy="53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180528" y="98400"/>
            <a:ext cx="1008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/>
              <a:t>ГАПОУ КО «Калужский колледж экономики и технологий»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Калуга,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21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144000" cy="154857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ечатает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руководителя различные материалы.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документационную работу, принимает поступающую на имя руководителя корреспонденцию, осуществляет ее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систематизацию.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прием посетителей, проявляя при этом тактичность и внимание к ним, содействует оперативности рассмотрения просьб и предложений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 </a:t>
            </a:r>
          </a:p>
        </p:txBody>
      </p:sp>
      <p:pic>
        <p:nvPicPr>
          <p:cNvPr id="3074" name="Picture 2" descr="http://vitgtk.belstu.by/images/2017/OTD/DIP/prof/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98" y="2420888"/>
            <a:ext cx="2810577" cy="4218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.freepik.com/free-photo/well-dressed-secretary-with-glasses_1098-1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856"/>
            <a:ext cx="5962650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9792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Профессия </a:t>
            </a:r>
            <a:r>
              <a:rPr lang="ru-RU" sz="3600" b="1" dirty="0">
                <a:solidFill>
                  <a:srgbClr val="C00000"/>
                </a:solidFill>
              </a:rPr>
              <a:t>секретаря: </a:t>
            </a:r>
            <a:r>
              <a:rPr lang="ru-RU" sz="3600" b="1" dirty="0" smtClean="0">
                <a:solidFill>
                  <a:srgbClr val="C00000"/>
                </a:solidFill>
              </a:rPr>
              <a:t>мифы </a:t>
            </a:r>
            <a:r>
              <a:rPr lang="ru-RU" sz="3600" b="1" dirty="0">
                <a:solidFill>
                  <a:srgbClr val="C00000"/>
                </a:solidFill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</a:rPr>
              <a:t>реальность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1. Секретарю не требуется большого ума и способностей. То есть им может стать каждый.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Хороший секретарь имеет очень высокий уровень «эмоционального интеллекта», она прекрасно разбирается в людях, весьма тактична и ответственна.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2. Секретарь — это высокая длинноногая блондинка. Ее основная задача — быть украшением офиса.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Хороший секретарь  — образец элегантности, «деловое» лицо компании,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одежды секретаря, ее поведение, умение грамотно изъясняется, действовать в соответствии с элементарными правилами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этикета  действительно, в некоторой степени, служит украшением офиса.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Секретарь — очень легкая профессия. В ее обязанности входит всего лишь варить кофе, подавать документы на подпись руководителю и отвечать на телефонные звонки.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екретарь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выматывающая работа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екретарь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 находить общий язык и с коллективом, налаживая со всеми ровные, деловые отношения, ни в коем случае никого не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выделяя.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76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Профессия </a:t>
            </a:r>
            <a:r>
              <a:rPr lang="ru-RU" sz="3600" b="1" dirty="0">
                <a:solidFill>
                  <a:srgbClr val="C00000"/>
                </a:solidFill>
              </a:rPr>
              <a:t>секретаря: </a:t>
            </a:r>
            <a:r>
              <a:rPr lang="ru-RU" sz="3600" b="1" dirty="0" smtClean="0">
                <a:solidFill>
                  <a:srgbClr val="C00000"/>
                </a:solidFill>
              </a:rPr>
              <a:t>мифы </a:t>
            </a:r>
            <a:r>
              <a:rPr lang="ru-RU" sz="3600" b="1" dirty="0">
                <a:solidFill>
                  <a:srgbClr val="C00000"/>
                </a:solidFill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</a:rPr>
              <a:t>реальность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712968" cy="489654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4. Секретарь — профессия не престижная. Это кто-то вроде «девочки» для исполнения поручений, никакого решающего значения фигура секретаря в компании не имеет, принятие важных решений от нее не зависит.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говорить прямо, то хороший секретарь, успевший завоевать авторитет у коллектива и по достоинству оцененный начальством, — это «серый кардинал», который незримо, но существенно влияет на работу компании. </a:t>
            </a:r>
          </a:p>
          <a:p>
            <a:pPr algn="just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Секретари лишены возможности карьерного роста. Эта профессия не предполагает повышения в должности.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Миф верен отчасти. Действительно, хорошего секретаря руководитель будет держать возле себя, образно говоря, на привязи, потому что это и правая рука, и первый помощник.  С другой стороны именно эти качества могут стать основой для карьерного продвижения в границах той же компании.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4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Профессия </a:t>
            </a:r>
            <a:r>
              <a:rPr lang="ru-RU" sz="3600" b="1" dirty="0">
                <a:solidFill>
                  <a:srgbClr val="C00000"/>
                </a:solidFill>
              </a:rPr>
              <a:t>секретаря: </a:t>
            </a:r>
            <a:r>
              <a:rPr lang="ru-RU" sz="3600" b="1" dirty="0" smtClean="0">
                <a:solidFill>
                  <a:srgbClr val="C00000"/>
                </a:solidFill>
              </a:rPr>
              <a:t>мифы </a:t>
            </a:r>
            <a:r>
              <a:rPr lang="ru-RU" sz="3600" b="1" dirty="0">
                <a:solidFill>
                  <a:srgbClr val="C00000"/>
                </a:solidFill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</a:rPr>
              <a:t>реальность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536504" cy="4896544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6. Секретарь — сугубо женская профессия. Мужчины не занимают подобные должности.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Действительно, секретарями работают в основном женщины. Объяснить это можно тем, что в эмоциональном плане дамы более гибки, им легче подстроится под настроение и характер шефа, уладить какие-либо конфликты, где-то промолчать и т.д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032448" cy="48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65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1621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лицо компании, незаменимый помощник руководителя, человек, владеющий различной информацией, от успешной работы которого зависит нормальное функционирование всего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careerist.ru/uploads/mce/Depositphotos_63832271_m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709098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49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756263" cy="1054250"/>
          </a:xfrm>
        </p:spPr>
        <p:txBody>
          <a:bodyPr/>
          <a:lstStyle/>
          <a:p>
            <a:pPr algn="r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работать без шефа, но не без секретаря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Джейн Фонда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951663" cy="494116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административный офисный работник, имеющий широкий функционал от помощи руководителю до обеспечения жизнедеятельности офиса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екретарей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именуют «фильтрами», это отражает суть их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52798"/>
            <a:ext cx="4840833" cy="323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541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важная работа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всех секретарей.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сделать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Напечатать поскорей,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подготовить,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организовать -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работа.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секретарь всё знать.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96544" cy="58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0756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711"/>
            <a:ext cx="8928992" cy="210614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обязанности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секретаря – это прием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телефонных звонков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встреча посетителей, работа с документами, чай-кофе. В зависимости от того, чей это секретарь, он фильтрует и перераспределяет соответствующий поток (людей, писем, звонков и т. д.).</a:t>
            </a:r>
          </a:p>
          <a:p>
            <a:endParaRPr lang="ru-RU" dirty="0"/>
          </a:p>
        </p:txBody>
      </p:sp>
      <p:pic>
        <p:nvPicPr>
          <p:cNvPr id="4" name="Picture 2" descr="http://reklamasevproduction.s3.amazonaws.com/advt_photo/649993/%D1%81%D0%B5%D0%BA%D1%80%D0%B5%D1%82%D0%B0%D1%80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6942"/>
            <a:ext cx="3923927" cy="294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https://www.artsfon.com/download.php?file=201410/1280x1024/artsfon.com-18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1" y="2852936"/>
            <a:ext cx="405045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634659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Квалификационные уровни </a:t>
            </a:r>
            <a:r>
              <a:rPr lang="ru-RU" sz="3200" b="1" dirty="0" smtClean="0">
                <a:solidFill>
                  <a:srgbClr val="C00000"/>
                </a:solidFill>
              </a:rPr>
              <a:t>секретаря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757804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62271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84086"/>
            <a:ext cx="8658872" cy="522928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секретарь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работает с оргтехникой (факсом, многофункциональным устройством, персональным компьютером), пользуется Интернетом, выполняет поручения руководителей и сотрудников, обзванивает фирмы и учреждения по поручению руководителя, принимает и отправляет сообщения по средствам связи.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приемной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принимает входящие письма и факсы, сообщения по электронной почте, отвечает на телефонные звонки, переадресовывает их в отделы или конкретным сотрудникам, встречает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посетителей, выполняет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руководителя и его заместителей, набирает тексты документов, ведет документацию.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Секретарь-референт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 только секретарь, но и специалист, хорошо знакомый с деятельностью фирмы, что может в ряде случаев принимать некоторые самостоятельные решения. Секретарь-референт готовит доклады руководителя, занимается поиском необходимой документации для руководителя, планирует рабочий день руководителя, решает административные вопросы в пределах своей компетенции.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Офис-менеджер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обеспечивает функционирование всего офиса: готовит материалы к презентациям, обеспечивает бесперебойное транспортное обслуживание, четкую связь, обеспечение работы офисной оргтехники и наличие канцтоваров. Офис-менеджер отвечает за внешний вид офиса, в небольшом учреждении может выполнять одновременно и функции кадровика.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60648"/>
            <a:ext cx="68407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Квалификационные уровни секрет</a:t>
            </a:r>
            <a:r>
              <a:rPr lang="ru-RU" sz="4000" b="1" dirty="0" smtClean="0">
                <a:solidFill>
                  <a:srgbClr val="C00000"/>
                </a:solidFill>
              </a:rPr>
              <a:t>аря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75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 smtClean="0">
                <a:solidFill>
                  <a:srgbClr val="C00000"/>
                </a:solidFill>
              </a:rPr>
              <a:t>Деловые и личные качества секретаря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Деловые качества: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самоорганизованность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нициативность;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тайны;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ипломатичность;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унктуальность;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предвидеть;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рофессионализм;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тветственность;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рганизованность;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сведомленность;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реданность профессии;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мение адаптироваться;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оммуникабельность.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Личные качества:</a:t>
            </a:r>
          </a:p>
          <a:p>
            <a:pPr marL="0" indent="0">
              <a:buNone/>
            </a:pP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юбезность;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ежливость;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оброжелательность;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нешний вид;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прятнось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рудолюбие;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обросовестность;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ккуратность;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оброжелательность;</a:t>
            </a:r>
          </a:p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ктивность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гибкость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17" y="1196752"/>
            <a:ext cx="1682952" cy="2420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2232248" cy="2246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937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56263" cy="10542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Квалификационные требования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16" y="1196752"/>
            <a:ext cx="893755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должен уметь: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эффективную работу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помощь в планировании рабочего дня;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сроковый контроль за поручениями руководства;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командировку.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обслуживание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периодикой (подготавливать обзоры печати);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посетителей;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обеспечить работу совещания;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оформлять документы, в том числе с помощью ПЭВМ;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ПЭВМ, уметь пользоваться базами данных;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перативно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размножать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http://ocolympian.com/wp-content/uploads/2017/05/3-metallicheskaya-skladskaya-ofisnaya-meb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img3.stockfresh.com/files/p/photography33/m/82/1534292_stock-photo-young-secretary-writing-on-not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33" y="1124744"/>
            <a:ext cx="2919403" cy="19462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26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11" y="764704"/>
            <a:ext cx="8784976" cy="10542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effectLst/>
              </a:rPr>
              <a:t>Должностные </a:t>
            </a:r>
            <a:r>
              <a:rPr lang="ru-RU" sz="3200" b="1" dirty="0" smtClean="0">
                <a:solidFill>
                  <a:srgbClr val="C00000"/>
                </a:solidFill>
                <a:effectLst/>
              </a:rPr>
              <a:t>обязанности секретаря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390" y="1196752"/>
            <a:ext cx="8914823" cy="2664296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функции по обеспечению и обслуживанию работы руководителя предприятия (или подразделения).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руководителю сведения от подразделений иди исполнителей, вызывает по его поручению работников.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телефонные переговоры руководителя, принимает и передает телефонограммы,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подготовке заседаний и совещаний, проводимых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руководителем, ведет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оформляет протоколы.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руководителя канцелярскими принадлежностями, средствами организационной техники, создает условия, способствующие его эффективной работе.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1000dosok.ru/s/06-11-5162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514223" cy="234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1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235</TotalTime>
  <Words>421</Words>
  <Application>Microsoft Office PowerPoint</Application>
  <PresentationFormat>Экран (4:3)</PresentationFormat>
  <Paragraphs>95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Моя профессия - секретарь</vt:lpstr>
      <vt:lpstr>   Офис может работать без шефа, но не без секретаря  Джейн Фонда </vt:lpstr>
      <vt:lpstr>Презентация PowerPoint</vt:lpstr>
      <vt:lpstr>Презентация PowerPoint</vt:lpstr>
      <vt:lpstr>Квалификационные уровни секретаря</vt:lpstr>
      <vt:lpstr>Презентация PowerPoint</vt:lpstr>
      <vt:lpstr>   Деловые и личные качества секретаря </vt:lpstr>
      <vt:lpstr> Квалификационные требования </vt:lpstr>
      <vt:lpstr> Должностные обязанности секретаря  </vt:lpstr>
      <vt:lpstr>Презентация PowerPoint</vt:lpstr>
      <vt:lpstr> Профессия секретаря: мифы и реальность </vt:lpstr>
      <vt:lpstr> Профессия секретаря: мифы и реальность </vt:lpstr>
      <vt:lpstr> Профессия секретаря: мифы и реальность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Профекссия секретарь</dc:title>
  <dc:creator>RePack by Diakov</dc:creator>
  <cp:lastModifiedBy>-</cp:lastModifiedBy>
  <cp:revision>32</cp:revision>
  <dcterms:created xsi:type="dcterms:W3CDTF">2017-10-08T07:38:14Z</dcterms:created>
  <dcterms:modified xsi:type="dcterms:W3CDTF">2020-01-19T14:08:10Z</dcterms:modified>
</cp:coreProperties>
</file>