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6D38-75AD-42CF-B7B8-E112FB2B0286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C9744F-0A4F-4448-871A-BFBD000BC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6D38-75AD-42CF-B7B8-E112FB2B0286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744F-0A4F-4448-871A-BFBD000BC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6D38-75AD-42CF-B7B8-E112FB2B0286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744F-0A4F-4448-871A-BFBD000BC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6D38-75AD-42CF-B7B8-E112FB2B0286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C9744F-0A4F-4448-871A-BFBD000BC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6D38-75AD-42CF-B7B8-E112FB2B0286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744F-0A4F-4448-871A-BFBD000BC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6D38-75AD-42CF-B7B8-E112FB2B0286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744F-0A4F-4448-871A-BFBD000BC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6D38-75AD-42CF-B7B8-E112FB2B0286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3C9744F-0A4F-4448-871A-BFBD000BC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6D38-75AD-42CF-B7B8-E112FB2B0286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744F-0A4F-4448-871A-BFBD000BC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6D38-75AD-42CF-B7B8-E112FB2B0286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744F-0A4F-4448-871A-BFBD000BC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6D38-75AD-42CF-B7B8-E112FB2B0286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744F-0A4F-4448-871A-BFBD000BC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6D38-75AD-42CF-B7B8-E112FB2B0286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744F-0A4F-4448-871A-BFBD000BC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8C6D38-75AD-42CF-B7B8-E112FB2B0286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C9744F-0A4F-4448-871A-BFBD000BC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i052.radikal.ru/1006/65/fcc5624d7061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tudenec.prihod.ru/gallery/view/id/913/page/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2285993"/>
            <a:ext cx="8458200" cy="2286015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</a:rPr>
              <a:t>МОИ ВПЕЧАТЛЕНИЯ ОТ ПОЕЗДКИ К  СВЯТЫНЕ МОЕЙ </a:t>
            </a:r>
            <a:r>
              <a:rPr lang="ru-RU" sz="4800" b="1" i="1" dirty="0" err="1" smtClean="0">
                <a:solidFill>
                  <a:srgbClr val="0070C0"/>
                </a:solidFill>
              </a:rPr>
              <a:t>МАЛОй</a:t>
            </a:r>
            <a:r>
              <a:rPr lang="ru-RU" sz="4800" b="1" i="1" dirty="0" smtClean="0">
                <a:solidFill>
                  <a:srgbClr val="0070C0"/>
                </a:solidFill>
              </a:rPr>
              <a:t>  РОДИНЫ.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1000" y="214290"/>
            <a:ext cx="8458200" cy="1785950"/>
          </a:xfrm>
        </p:spPr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solidFill>
                  <a:srgbClr val="FF0000"/>
                </a:solidFill>
                <a:latin typeface="Arial Black" pitchFamily="34" charset="0"/>
              </a:rPr>
              <a:t>ТЕМА:</a:t>
            </a:r>
            <a:endParaRPr lang="ru-RU" sz="96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Чертеж  храма 1833  года.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://studenec.prihod.ru/users/97/797/editor_files/image/%D0%A7%D0%B5%D1%80%D1%82%D0%B5%D0%B6%20%D1%86%D0%B5%D1%80%D0%BA%D0%B2%D0%B8%201925%20%D0%B3.%20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792961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85728"/>
            <a:ext cx="3773610" cy="63579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i="1" dirty="0" smtClean="0">
                <a:solidFill>
                  <a:srgbClr val="FF0000"/>
                </a:solidFill>
                <a:latin typeface="Candara" pitchFamily="34" charset="0"/>
              </a:rPr>
              <a:t>В церковной ограде имелась церковь-часовня с престолом во имя </a:t>
            </a:r>
            <a:r>
              <a:rPr lang="ru-RU" i="1" dirty="0" err="1" smtClean="0">
                <a:solidFill>
                  <a:srgbClr val="FF0000"/>
                </a:solidFill>
                <a:latin typeface="Candara" pitchFamily="34" charset="0"/>
              </a:rPr>
              <a:t>прп</a:t>
            </a:r>
            <a:r>
              <a:rPr lang="ru-RU" i="1" dirty="0" smtClean="0">
                <a:solidFill>
                  <a:srgbClr val="FF0000"/>
                </a:solidFill>
                <a:latin typeface="Candara" pitchFamily="34" charset="0"/>
              </a:rPr>
              <a:t>. Алексия-человека Божьего, сооруженная в 1860 г. тщанием госпожи Потемкиной.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User\Desktop\alexie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42915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142852"/>
            <a:ext cx="3071834" cy="24288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C:\Users\User\Desktop\00385759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86058"/>
            <a:ext cx="3388830" cy="364333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User\Desktop\00229389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8880" y="3000372"/>
            <a:ext cx="3622040" cy="33242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photo_2011_12_19_21_48_5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14290"/>
            <a:ext cx="2928958" cy="25003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86742" cy="1012720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cs typeface="LilyUPC" pitchFamily="34" charset="-34"/>
              </a:rPr>
              <a:t>Храм до восстановительных работ</a:t>
            </a:r>
            <a:endParaRPr lang="ru-RU" b="1" i="1" dirty="0">
              <a:solidFill>
                <a:srgbClr val="FF0000"/>
              </a:solidFill>
              <a:cs typeface="LilyUPC" pitchFamily="34" charset="-34"/>
            </a:endParaRPr>
          </a:p>
        </p:txBody>
      </p:sp>
      <p:pic>
        <p:nvPicPr>
          <p:cNvPr id="5" name="Содержимое 4" descr="http://i052.radikal.ru/1006/65/fcc5624d7061.jpg"/>
          <p:cNvPicPr>
            <a:picLocks noGrp="1"/>
          </p:cNvPicPr>
          <p:nvPr>
            <p:ph sz="half"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14348" y="1600200"/>
            <a:ext cx="757242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343400" cy="582455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  <a:cs typeface="MV Boli" pitchFamily="2" charset="0"/>
              </a:rPr>
              <a:t>16 Февраль 2013 наблюдалось интересное явление, можно сказать знамение при въезде в село </a:t>
            </a:r>
            <a:r>
              <a:rPr lang="ru-RU" i="1" dirty="0" err="1" smtClean="0">
                <a:solidFill>
                  <a:srgbClr val="FF0000"/>
                </a:solidFill>
                <a:cs typeface="MV Boli" pitchFamily="2" charset="0"/>
              </a:rPr>
              <a:t>Студенец</a:t>
            </a:r>
            <a:r>
              <a:rPr lang="ru-RU" i="1" dirty="0" smtClean="0">
                <a:solidFill>
                  <a:srgbClr val="FF0000"/>
                </a:solidFill>
                <a:cs typeface="MV Boli" pitchFamily="2" charset="0"/>
              </a:rPr>
              <a:t> со стороны </a:t>
            </a:r>
            <a:r>
              <a:rPr lang="ru-RU" i="1" dirty="0" err="1" smtClean="0">
                <a:solidFill>
                  <a:srgbClr val="FF0000"/>
                </a:solidFill>
                <a:cs typeface="MV Boli" pitchFamily="2" charset="0"/>
              </a:rPr>
              <a:t>Батурихи</a:t>
            </a:r>
            <a:r>
              <a:rPr lang="ru-RU" i="1" dirty="0" smtClean="0">
                <a:solidFill>
                  <a:srgbClr val="FF0000"/>
                </a:solidFill>
                <a:cs typeface="MV Boli" pitchFamily="2" charset="0"/>
              </a:rPr>
              <a:t>, установлен памятный крест в честь бывшего села, который излучал яркое свечение. </a:t>
            </a:r>
            <a:endParaRPr lang="ru-RU" i="1" dirty="0">
              <a:solidFill>
                <a:srgbClr val="FF0000"/>
              </a:solidFill>
              <a:cs typeface="MV Boli" pitchFamily="2" charset="0"/>
            </a:endParaRPr>
          </a:p>
        </p:txBody>
      </p:sp>
      <p:pic>
        <p:nvPicPr>
          <p:cNvPr id="5" name="Содержимое 4" descr="http://studenec.prihod.ru/users/97/797/editor_files/image/IMG0034A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421484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Arial Black" pitchFamily="34" charset="0"/>
              </a:rPr>
              <a:t>Храм в октябре 2014 года</a:t>
            </a:r>
            <a:endParaRPr lang="ru-RU" sz="4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2" descr="F:\сурулово фото\Фото Стед. экс.8 окт 2014г\студенец\SDC114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00200"/>
            <a:ext cx="8072494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Фундамент алтаря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F:\сурулово фото\Фото Стед. экс.8 окт 2014г\20141008_14270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00200"/>
            <a:ext cx="77867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rgbClr val="FF0000"/>
                </a:solidFill>
                <a:latin typeface="Arial Black" pitchFamily="34" charset="0"/>
              </a:rPr>
              <a:t>Спасенная реликвия</a:t>
            </a:r>
            <a:endParaRPr lang="ru-RU" sz="48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C:\Users\User\Desktop\DSCN061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464" y="1500174"/>
            <a:ext cx="585161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57816"/>
          </a:xfrm>
        </p:spPr>
        <p:txBody>
          <a:bodyPr>
            <a:normAutofit/>
          </a:bodyPr>
          <a:lstStyle/>
          <a:p>
            <a:pPr algn="ctr"/>
            <a:r>
              <a:rPr lang="ru-RU" sz="10000" b="1" i="1" dirty="0" smtClean="0">
                <a:solidFill>
                  <a:srgbClr val="FF0000"/>
                </a:solidFill>
              </a:rPr>
              <a:t>Спасибо </a:t>
            </a:r>
            <a:br>
              <a:rPr lang="ru-RU" sz="10000" b="1" i="1" dirty="0" smtClean="0">
                <a:solidFill>
                  <a:srgbClr val="FF0000"/>
                </a:solidFill>
              </a:rPr>
            </a:br>
            <a:r>
              <a:rPr lang="ru-RU" sz="10000" b="1" i="1" dirty="0" smtClean="0">
                <a:solidFill>
                  <a:srgbClr val="FF0000"/>
                </a:solidFill>
              </a:rPr>
              <a:t>за</a:t>
            </a:r>
            <a:br>
              <a:rPr lang="ru-RU" sz="10000" b="1" i="1" dirty="0" smtClean="0">
                <a:solidFill>
                  <a:srgbClr val="FF0000"/>
                </a:solidFill>
              </a:rPr>
            </a:br>
            <a:r>
              <a:rPr lang="ru-RU" sz="10000" b="1" i="1" dirty="0" smtClean="0">
                <a:solidFill>
                  <a:srgbClr val="FF0000"/>
                </a:solidFill>
              </a:rPr>
              <a:t> внимание</a:t>
            </a:r>
            <a:endParaRPr lang="ru-RU" sz="10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храм с. </a:t>
            </a:r>
            <a:r>
              <a:rPr lang="ru-RU" b="1" dirty="0" err="1" smtClean="0">
                <a:solidFill>
                  <a:srgbClr val="0070C0"/>
                </a:solidFill>
              </a:rPr>
              <a:t>Студенец</a:t>
            </a:r>
            <a:r>
              <a:rPr lang="ru-RU" b="1" dirty="0" smtClean="0">
                <a:solidFill>
                  <a:srgbClr val="0070C0"/>
                </a:solidFill>
              </a:rPr>
              <a:t> в честь  иконы Божией Матери "Знамение"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C:\Documents and Settings\школа\Рабочий стол\попков фото\Студенец\Студенец 1\DSCF296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54163"/>
            <a:ext cx="764386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57163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 Black" pitchFamily="34" charset="0"/>
              </a:rPr>
              <a:t>Цель моей работы </a:t>
            </a:r>
            <a:r>
              <a:rPr lang="ru-RU" sz="2400" dirty="0" smtClean="0">
                <a:latin typeface="Arial Black" pitchFamily="34" charset="0"/>
              </a:rPr>
              <a:t>– </a:t>
            </a:r>
            <a:r>
              <a:rPr lang="ru-RU" sz="2400" b="1" i="1" dirty="0" smtClean="0">
                <a:solidFill>
                  <a:srgbClr val="0070C0"/>
                </a:solidFill>
                <a:latin typeface="+mn-lt"/>
              </a:rPr>
              <a:t>знакомство со святыней </a:t>
            </a:r>
            <a:br>
              <a:rPr lang="ru-RU" sz="2400" b="1" i="1" dirty="0" smtClean="0">
                <a:solidFill>
                  <a:srgbClr val="0070C0"/>
                </a:solidFill>
                <a:latin typeface="+mn-lt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+mn-lt"/>
              </a:rPr>
              <a:t>моей малой родины храмом «Знамение» в честь иконы Божией Матери. </a:t>
            </a:r>
            <a:r>
              <a:rPr lang="ru-RU" sz="2400" i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latin typeface="+mn-lt"/>
              </a:rPr>
            </a:br>
            <a:endParaRPr lang="ru-RU" sz="24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00240"/>
            <a:ext cx="8686800" cy="407988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1. Изучить историю с. </a:t>
            </a:r>
            <a:r>
              <a:rPr lang="ru-RU" i="1" dirty="0" err="1" smtClean="0">
                <a:solidFill>
                  <a:srgbClr val="0070C0"/>
                </a:solidFill>
              </a:rPr>
              <a:t>Студенец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2. Ознакомиться с историей храма и спасенной реликвией (икона Божией Матери «Знамение»).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3.Познакомить учащихся МБОУ </a:t>
            </a:r>
            <a:r>
              <a:rPr lang="ru-RU" i="1" dirty="0" err="1" smtClean="0">
                <a:solidFill>
                  <a:srgbClr val="0070C0"/>
                </a:solidFill>
              </a:rPr>
              <a:t>Яковская</a:t>
            </a:r>
            <a:r>
              <a:rPr lang="ru-RU" i="1" dirty="0" smtClean="0">
                <a:solidFill>
                  <a:srgbClr val="0070C0"/>
                </a:solidFill>
              </a:rPr>
              <a:t> СОШ со святыней моей малой родины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Выписка из архивного документа.</a:t>
            </a:r>
            <a:endParaRPr lang="ru-RU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studenec.prihod.ru/users/97/797/editor_files/image/Записки%20краеведа%2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643050"/>
            <a:ext cx="5715000" cy="50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>
                <a:solidFill>
                  <a:srgbClr val="FF0000"/>
                </a:solidFill>
                <a:latin typeface="Arial Black" pitchFamily="34" charset="0"/>
                <a:hlinkClick r:id="rId2"/>
              </a:rPr>
              <a:t>Студенец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  <a:hlinkClick r:id="rId2"/>
              </a:rPr>
              <a:t> на карте местности в конце XVIII 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studenec.prihod.ru/users/97/797/editor_files/image/Фрагмент%20ч.%202%20Генерального%20плана%20Горбатов.%20у.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14488"/>
            <a:ext cx="72152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Студеный родник</a:t>
            </a:r>
            <a:endParaRPr lang="ru-RU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C:\Documents and Settings\школа\Рабочий стол\попков фото\Студенец\Студенец 1\DSCF296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54163"/>
            <a:ext cx="700092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900486" cy="4962540"/>
          </a:xfrm>
        </p:spPr>
        <p:txBody>
          <a:bodyPr>
            <a:normAutofit/>
          </a:bodyPr>
          <a:lstStyle/>
          <a:p>
            <a:endParaRPr lang="ru-RU" sz="4000" b="1" i="1" dirty="0" smtClean="0">
              <a:solidFill>
                <a:srgbClr val="FF0000"/>
              </a:solidFill>
            </a:endParaRP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В </a:t>
            </a:r>
            <a:r>
              <a:rPr lang="ru-RU" sz="4000" b="1" i="1" dirty="0" smtClean="0">
                <a:solidFill>
                  <a:srgbClr val="FF0000"/>
                </a:solidFill>
              </a:rPr>
              <a:t>1785 г. село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Студенец</a:t>
            </a:r>
            <a:r>
              <a:rPr lang="ru-RU" sz="4000" b="1" i="1" dirty="0" smtClean="0">
                <a:solidFill>
                  <a:srgbClr val="FF0000"/>
                </a:solidFill>
              </a:rPr>
              <a:t> принадлежало помещице 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А. Нарышкиной</a:t>
            </a:r>
            <a:r>
              <a:rPr lang="ru-RU" sz="3200" b="1" i="1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Содержимое 3" descr="https://encrypted-tbn1.gstatic.com/images?q=tbn:ANd9GcTvuHgYj2hS1j_iqhO4T5v1IzpajfH8WmjmrM06ryBHwyGR4tec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0" y="500042"/>
            <a:ext cx="421484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Знаменитости села </a:t>
            </a:r>
            <a:r>
              <a:rPr lang="ru-RU" b="1" i="1" dirty="0" err="1" smtClean="0">
                <a:solidFill>
                  <a:srgbClr val="FF0000"/>
                </a:solidFill>
              </a:rPr>
              <a:t>студенец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C:\Documents and Settings\школа\Рабочий стол\53979867_Kovalchuk_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3573" y="1600200"/>
            <a:ext cx="355345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C:\Documents and Settings\школа\Рабочий стол\скачанные файлы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71612"/>
            <a:ext cx="3286147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 smtClean="0">
                <a:solidFill>
                  <a:srgbClr val="FF0000"/>
                </a:solidFill>
                <a:ea typeface="SimSun-ExtB" pitchFamily="49" charset="-122"/>
                <a:cs typeface="MV Boli" pitchFamily="2" charset="0"/>
              </a:rPr>
              <a:t>Список фамилий уроженцев </a:t>
            </a:r>
            <a:r>
              <a:rPr lang="ru-RU" sz="2200" b="1" i="1" dirty="0" err="1" smtClean="0">
                <a:solidFill>
                  <a:srgbClr val="FF0000"/>
                </a:solidFill>
                <a:ea typeface="SimSun-ExtB" pitchFamily="49" charset="-122"/>
                <a:cs typeface="MV Boli" pitchFamily="2" charset="0"/>
              </a:rPr>
              <a:t>Студенца</a:t>
            </a:r>
            <a:r>
              <a:rPr lang="ru-RU" sz="2200" b="1" i="1" dirty="0" smtClean="0">
                <a:solidFill>
                  <a:srgbClr val="FF0000"/>
                </a:solidFill>
                <a:ea typeface="SimSun-ExtB" pitchFamily="49" charset="-122"/>
                <a:cs typeface="MV Boli" pitchFamily="2" charset="0"/>
              </a:rPr>
              <a:t>, погибших на фронтах Великой Отечественной войны</a:t>
            </a:r>
            <a:r>
              <a:rPr lang="ru-RU" sz="2200" i="1" dirty="0" smtClean="0">
                <a:solidFill>
                  <a:srgbClr val="FF0000"/>
                </a:solidFill>
                <a:ea typeface="SimSun-ExtB" pitchFamily="49" charset="-122"/>
                <a:cs typeface="MV Boli" pitchFamily="2" charset="0"/>
              </a:rPr>
              <a:t> </a:t>
            </a:r>
            <a:endParaRPr lang="ru-RU" i="1" dirty="0">
              <a:solidFill>
                <a:srgbClr val="FF0000"/>
              </a:solidFill>
              <a:ea typeface="SimSun-ExtB" pitchFamily="49" charset="-122"/>
              <a:cs typeface="MV Boli" pitchFamily="2" charset="0"/>
            </a:endParaRPr>
          </a:p>
        </p:txBody>
      </p:sp>
      <p:pic>
        <p:nvPicPr>
          <p:cNvPr id="5" name="Содержимое 4" descr="C:\Users\User\Desktop\стелла52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71625"/>
            <a:ext cx="514353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223</TotalTime>
  <Words>184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МОИ ВПЕЧАТЛЕНИЯ ОТ ПОЕЗДКИ К  СВЯТЫНЕ МОЕЙ МАЛОй  РОДИНЫ.</vt:lpstr>
      <vt:lpstr>храм с. Студенец в честь  иконы Божией Матери "Знамение"</vt:lpstr>
      <vt:lpstr>Цель моей работы – знакомство со святыней  моей малой родины храмом «Знамение» в честь иконы Божией Матери.  </vt:lpstr>
      <vt:lpstr>Выписка из архивного документа.</vt:lpstr>
      <vt:lpstr>Студенец на карте местности в конце XVIII в. </vt:lpstr>
      <vt:lpstr>Студеный родник</vt:lpstr>
      <vt:lpstr>Слайд 7</vt:lpstr>
      <vt:lpstr>Знаменитости села студенец</vt:lpstr>
      <vt:lpstr>Список фамилий уроженцев Студенца, погибших на фронтах Великой Отечественной войны </vt:lpstr>
      <vt:lpstr>Чертеж  храма 1833  года.</vt:lpstr>
      <vt:lpstr> В церковной ограде имелась церковь-часовня с престолом во имя прп. Алексия-человека Божьего, сооруженная в 1860 г. тщанием госпожи Потемкиной. </vt:lpstr>
      <vt:lpstr>Слайд 12</vt:lpstr>
      <vt:lpstr>Храм до восстановительных работ</vt:lpstr>
      <vt:lpstr>Слайд 14</vt:lpstr>
      <vt:lpstr>Храм в октябре 2014 года</vt:lpstr>
      <vt:lpstr>Фундамент алтаря</vt:lpstr>
      <vt:lpstr>Спасенная реликвия</vt:lpstr>
      <vt:lpstr>Спасибо  за  внимание</vt:lpstr>
    </vt:vector>
  </TitlesOfParts>
  <Company>МБОУ Яковская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ВПЕЧАТЛЕНИЯ ОТ ПОЕЗДКИ К  СВЯТЫНЕ МОЕЙ МАЛО РОДИНЫ.</dc:title>
  <dc:creator>ПК</dc:creator>
  <cp:lastModifiedBy>ПК</cp:lastModifiedBy>
  <cp:revision>22</cp:revision>
  <dcterms:created xsi:type="dcterms:W3CDTF">2015-01-21T06:04:15Z</dcterms:created>
  <dcterms:modified xsi:type="dcterms:W3CDTF">2015-01-22T06:50:18Z</dcterms:modified>
</cp:coreProperties>
</file>