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61" r:id="rId4"/>
    <p:sldId id="258" r:id="rId5"/>
    <p:sldId id="282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3E20"/>
    <a:srgbClr val="FF66CC"/>
    <a:srgbClr val="D9A2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400" autoAdjust="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0.xlsx"/><Relationship Id="rId1" Type="http://schemas.openxmlformats.org/officeDocument/2006/relationships/image" Target="../media/image31.jpeg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2.xlsx"/><Relationship Id="rId1" Type="http://schemas.openxmlformats.org/officeDocument/2006/relationships/image" Target="../media/image32.jpeg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9.xlsx"/><Relationship Id="rId1" Type="http://schemas.openxmlformats.org/officeDocument/2006/relationships/image" Target="../media/image30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Как</a:t>
            </a:r>
            <a:r>
              <a:rPr lang="ru-RU" baseline="0"/>
              <a:t> поприветсвовать англичанина?</a:t>
            </a:r>
            <a:endParaRPr lang="ru-RU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Percent val="1"/>
          </c:dLbls>
          <c:cat>
            <c:strRef>
              <c:f>Лист1!$A$2:$A$6</c:f>
              <c:strCache>
                <c:ptCount val="5"/>
                <c:pt idx="0">
                  <c:v>Hello!</c:v>
                </c:pt>
                <c:pt idx="1">
                  <c:v>Good morning!</c:v>
                </c:pt>
                <c:pt idx="2">
                  <c:v>Sir, Dear</c:v>
                </c:pt>
                <c:pt idx="4">
                  <c:v>Как поприветствовать англичанина? 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0.46</c:v>
                </c:pt>
                <c:pt idx="1">
                  <c:v>0.38000000000000067</c:v>
                </c:pt>
                <c:pt idx="2">
                  <c:v>0.15000000000000024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3"/>
        <c:delete val="1"/>
      </c:legendEntry>
      <c:legendEntry>
        <c:idx val="4"/>
        <c:delete val="1"/>
      </c:legendEntry>
      <c:layout/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4"/>
  <c:chart>
    <c:title>
      <c:tx>
        <c:rich>
          <a:bodyPr/>
          <a:lstStyle/>
          <a:p>
            <a:pPr>
              <a:defRPr/>
            </a:pPr>
            <a:r>
              <a:rPr lang="ru-RU" b="0">
                <a:solidFill>
                  <a:schemeClr val="accent2">
                    <a:lumMod val="75000"/>
                  </a:schemeClr>
                </a:solidFill>
              </a:rPr>
              <a:t>Сколько раз в день англичане пьют чай?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Сколько раз в день англичане пьют чай?</c:v>
                </c:pt>
              </c:strCache>
            </c:strRef>
          </c:tx>
          <c:dLbls>
            <c:showPercent val="1"/>
          </c:dLbls>
          <c:cat>
            <c:strRef>
              <c:f>Лист1!$A$2:$A$5</c:f>
              <c:strCache>
                <c:ptCount val="2"/>
                <c:pt idx="0">
                  <c:v>4-5 раз</c:v>
                </c:pt>
                <c:pt idx="1">
                  <c:v>2-3 раза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0.93</c:v>
                </c:pt>
                <c:pt idx="1">
                  <c:v>7.0000000000000021E-2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5576498250218882"/>
          <c:y val="0.41033558305211848"/>
          <c:w val="0.23034612860892389"/>
          <c:h val="0.22288026496687913"/>
        </c:manualLayout>
      </c:layout>
    </c:legend>
    <c:plotVisOnly val="1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title>
      <c:tx>
        <c:rich>
          <a:bodyPr/>
          <a:lstStyle/>
          <a:p>
            <a:pPr>
              <a:defRPr/>
            </a:pPr>
            <a:r>
              <a:rPr lang="ru-RU">
                <a:solidFill>
                  <a:schemeClr val="tx2">
                    <a:lumMod val="50000"/>
                  </a:schemeClr>
                </a:solidFill>
              </a:rPr>
              <a:t>Любимая еда англичан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Любимая еда англичан</c:v>
                </c:pt>
              </c:strCache>
            </c:strRef>
          </c:tx>
          <c:dLbls>
            <c:showPercent val="1"/>
          </c:dLbls>
          <c:cat>
            <c:strRef>
              <c:f>Лист1!$A$2:$A$5</c:f>
              <c:strCache>
                <c:ptCount val="4"/>
                <c:pt idx="0">
                  <c:v>Чай</c:v>
                </c:pt>
                <c:pt idx="1">
                  <c:v>Хот-дог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0.59</c:v>
                </c:pt>
                <c:pt idx="1">
                  <c:v>0.41000000000000031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</c:legend>
    <c:plotVisOnly val="1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path path="shape">
        <a:fillToRect l="50000" t="50000" r="50000" b="50000"/>
      </a:path>
    </a:gradFill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Самая знаменитая англичанка</c:v>
                </c:pt>
              </c:strCache>
            </c:strRef>
          </c:tx>
          <c:dLbls>
            <c:showPercent val="1"/>
          </c:dLbls>
          <c:cat>
            <c:strRef>
              <c:f>Лист1!$A$2:$A$5</c:f>
              <c:strCache>
                <c:ptCount val="3"/>
                <c:pt idx="0">
                  <c:v>Королева Елизавета</c:v>
                </c:pt>
                <c:pt idx="1">
                  <c:v>Шакира</c:v>
                </c:pt>
                <c:pt idx="2">
                  <c:v>Принцесса Дмана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0.93</c:v>
                </c:pt>
                <c:pt idx="1">
                  <c:v>1.0000000000000005E-2</c:v>
                </c:pt>
                <c:pt idx="2">
                  <c:v>6.0000000000000032E-2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3"/>
        <c:delete val="1"/>
      </c:legendEntry>
      <c:layout/>
    </c:legend>
    <c:plotVisOnly val="1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title>
      <c:tx>
        <c:rich>
          <a:bodyPr/>
          <a:lstStyle/>
          <a:p>
            <a:pPr>
              <a:defRPr/>
            </a:pPr>
            <a:r>
              <a:rPr lang="ru-RU" b="0">
                <a:solidFill>
                  <a:schemeClr val="tx1"/>
                </a:solidFill>
              </a:rPr>
              <a:t>Самый знаменитый англичанин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Самый знаменитый англичанин</c:v>
                </c:pt>
              </c:strCache>
            </c:strRef>
          </c:tx>
          <c:dLbls>
            <c:showCatName val="1"/>
            <c:showPercent val="1"/>
          </c:dLbls>
          <c:cat>
            <c:strRef>
              <c:f>Лист1!$A$2:$A$5</c:f>
              <c:strCache>
                <c:ptCount val="4"/>
                <c:pt idx="0">
                  <c:v>Принц Чарльз</c:v>
                </c:pt>
                <c:pt idx="1">
                  <c:v>Майкл Джексон</c:v>
                </c:pt>
                <c:pt idx="2">
                  <c:v>Шварценегер</c:v>
                </c:pt>
                <c:pt idx="3">
                  <c:v>Шекспир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0.95000000000000062</c:v>
                </c:pt>
                <c:pt idx="1">
                  <c:v>3.0000000000000002E-2</c:v>
                </c:pt>
                <c:pt idx="2">
                  <c:v>1.0000000000000005E-2</c:v>
                </c:pt>
                <c:pt idx="3" formatCode="General">
                  <c:v>1.2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spPr>
    <a:gradFill>
      <a:gsLst>
        <a:gs pos="0">
          <a:srgbClr val="FF3399"/>
        </a:gs>
        <a:gs pos="25000">
          <a:srgbClr val="FF6633"/>
        </a:gs>
        <a:gs pos="50000">
          <a:srgbClr val="FFFF00"/>
        </a:gs>
        <a:gs pos="75000">
          <a:srgbClr val="01A78F"/>
        </a:gs>
        <a:gs pos="100000">
          <a:srgbClr val="3366FF"/>
        </a:gs>
      </a:gsLst>
      <a:lin ang="5400000" scaled="0"/>
    </a:gradFill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title>
      <c:tx>
        <c:rich>
          <a:bodyPr/>
          <a:lstStyle/>
          <a:p>
            <a:pPr>
              <a:defRPr/>
            </a:pPr>
            <a:r>
              <a:rPr lang="ru-RU" b="0">
                <a:solidFill>
                  <a:schemeClr val="tx1">
                    <a:lumMod val="95000"/>
                    <a:lumOff val="5000"/>
                  </a:schemeClr>
                </a:solidFill>
              </a:rPr>
              <a:t>Каким вы представляете англичанина?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Каким вы представляете англичанина?</c:v>
                </c:pt>
              </c:strCache>
            </c:strRef>
          </c:tx>
          <c:dLbls>
            <c:showCatName val="1"/>
            <c:showPercent val="1"/>
          </c:dLbls>
          <c:cat>
            <c:strRef>
              <c:f>Лист1!$A$2:$A$5</c:f>
              <c:strCache>
                <c:ptCount val="3"/>
                <c:pt idx="0">
                  <c:v>Вежливые и модно одетые</c:v>
                </c:pt>
                <c:pt idx="1">
                  <c:v>Не знаю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0.42000000000000032</c:v>
                </c:pt>
                <c:pt idx="1">
                  <c:v>0.58000000000000007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spPr>
    <a:gradFill flip="none" rotWithShape="1">
      <a:gsLst>
        <a:gs pos="0">
          <a:srgbClr val="66FFFF"/>
        </a:gs>
        <a:gs pos="25000">
          <a:srgbClr val="FF6633"/>
        </a:gs>
        <a:gs pos="50000">
          <a:srgbClr val="FFFF00"/>
        </a:gs>
        <a:gs pos="75000">
          <a:srgbClr val="01A78F"/>
        </a:gs>
        <a:gs pos="100000">
          <a:srgbClr val="3366FF"/>
        </a:gs>
      </a:gsLst>
      <a:lin ang="0" scaled="1"/>
      <a:tileRect/>
    </a:gra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0"/>
  <c:chart>
    <c:title>
      <c:layout>
        <c:manualLayout>
          <c:xMode val="edge"/>
          <c:yMode val="edge"/>
          <c:x val="0.23000879435525104"/>
          <c:y val="3.9837009324110752E-3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Самая популярная тема разговора?</c:v>
                </c:pt>
              </c:strCache>
            </c:strRef>
          </c:tx>
          <c:dLbls>
            <c:showPercent val="1"/>
          </c:dLbls>
          <c:cat>
            <c:strRef>
              <c:f>Лист1!$A$2:$A$6</c:f>
              <c:strCache>
                <c:ptCount val="5"/>
                <c:pt idx="0">
                  <c:v>Погода</c:v>
                </c:pt>
                <c:pt idx="1">
                  <c:v>Политика</c:v>
                </c:pt>
                <c:pt idx="2">
                  <c:v>Еда</c:v>
                </c:pt>
                <c:pt idx="3">
                  <c:v>Литература</c:v>
                </c:pt>
                <c:pt idx="4">
                  <c:v>Как дела?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0.46</c:v>
                </c:pt>
                <c:pt idx="1">
                  <c:v>0.23</c:v>
                </c:pt>
                <c:pt idx="2">
                  <c:v>0.15000000000000024</c:v>
                </c:pt>
                <c:pt idx="3">
                  <c:v>7.0000000000000021E-2</c:v>
                </c:pt>
                <c:pt idx="4">
                  <c:v>7.0000000000000021E-2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1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Сколько раз в день англичане пьют чай?</c:v>
                </c:pt>
              </c:strCache>
            </c:strRef>
          </c:tx>
          <c:dLbls>
            <c:showPercent val="1"/>
          </c:dLbls>
          <c:cat>
            <c:strRef>
              <c:f>Лист1!$A$2:$A$5</c:f>
              <c:strCache>
                <c:ptCount val="4"/>
                <c:pt idx="0">
                  <c:v>5-6 раз</c:v>
                </c:pt>
                <c:pt idx="1">
                  <c:v>3 раза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0.69000000000000061</c:v>
                </c:pt>
                <c:pt idx="1">
                  <c:v>0.31000000000000061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Любимая еда англичан?</c:v>
                </c:pt>
              </c:strCache>
            </c:strRef>
          </c:tx>
          <c:dLbls>
            <c:showPercent val="1"/>
          </c:dLbls>
          <c:cat>
            <c:strRef>
              <c:f>Лист1!$A$2:$A$5</c:f>
              <c:strCache>
                <c:ptCount val="4"/>
                <c:pt idx="0">
                  <c:v>овсянка</c:v>
                </c:pt>
                <c:pt idx="1">
                  <c:v>пудинг</c:v>
                </c:pt>
                <c:pt idx="2">
                  <c:v>яичница</c:v>
                </c:pt>
                <c:pt idx="3">
                  <c:v>бекон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0.30000000000000032</c:v>
                </c:pt>
                <c:pt idx="1">
                  <c:v>0.23</c:v>
                </c:pt>
                <c:pt idx="2">
                  <c:v>0.15000000000000024</c:v>
                </c:pt>
                <c:pt idx="3">
                  <c:v>8.0000000000000043E-2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4"/>
  <c:chart>
    <c:title>
      <c:layout>
        <c:manualLayout>
          <c:xMode val="edge"/>
          <c:yMode val="edge"/>
          <c:x val="0"/>
          <c:y val="1.2403100775193798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Самая знаменитая англичанка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38</a:t>
                    </a:r>
                    <a:r>
                      <a:rPr lang="en-US"/>
                      <a:t>%</a:t>
                    </a:r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  <a:r>
                      <a:rPr lang="ru-RU"/>
                      <a:t>3</a:t>
                    </a:r>
                    <a:r>
                      <a:rPr lang="en-US"/>
                      <a:t>%</a:t>
                    </a:r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r>
                      <a:rPr lang="ru-RU"/>
                      <a:t>5</a:t>
                    </a:r>
                    <a:r>
                      <a:rPr lang="en-US"/>
                      <a:t>%</a:t>
                    </a:r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8</a:t>
                    </a:r>
                    <a:r>
                      <a:rPr lang="en-US"/>
                      <a:t>%</a:t>
                    </a:r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Королева Елизавета</c:v>
                </c:pt>
                <c:pt idx="1">
                  <c:v>М. Тэтчер</c:v>
                </c:pt>
                <c:pt idx="2">
                  <c:v>Кейт Мидлтон</c:v>
                </c:pt>
                <c:pt idx="3">
                  <c:v>Мисс Марпл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0.38000000000000067</c:v>
                </c:pt>
                <c:pt idx="1">
                  <c:v>0.23</c:v>
                </c:pt>
                <c:pt idx="2">
                  <c:v>0.15000000000000024</c:v>
                </c:pt>
                <c:pt idx="3">
                  <c:v>8.0000000000000043E-2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6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Самый знаменитый англичанин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38</a:t>
                    </a:r>
                    <a:r>
                      <a:rPr lang="en-US"/>
                      <a:t>%</a:t>
                    </a:r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8</a:t>
                    </a:r>
                    <a:r>
                      <a:rPr lang="en-US"/>
                      <a:t>%</a:t>
                    </a:r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8</a:t>
                    </a:r>
                    <a:r>
                      <a:rPr lang="en-US"/>
                      <a:t>%</a:t>
                    </a:r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2</a:t>
                    </a:r>
                    <a:r>
                      <a:rPr lang="en-US"/>
                      <a:t>%</a:t>
                    </a:r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/>
                      <a:t>1</a:t>
                    </a:r>
                    <a:r>
                      <a:rPr lang="en-US"/>
                      <a:t>%</a:t>
                    </a:r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Принц Чарльз</c:v>
                </c:pt>
                <c:pt idx="1">
                  <c:v>Уинстон Черчиль</c:v>
                </c:pt>
                <c:pt idx="2">
                  <c:v>Д. Клуни</c:v>
                </c:pt>
                <c:pt idx="3">
                  <c:v>Шерлок Холмс</c:v>
                </c:pt>
                <c:pt idx="4">
                  <c:v>Шекспир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0.38000000000000067</c:v>
                </c:pt>
                <c:pt idx="1">
                  <c:v>8.0000000000000043E-2</c:v>
                </c:pt>
                <c:pt idx="2">
                  <c:v>8.0000000000000043E-2</c:v>
                </c:pt>
                <c:pt idx="3">
                  <c:v>2.0000000000000011E-2</c:v>
                </c:pt>
                <c:pt idx="4">
                  <c:v>1.0000000000000005E-2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title>
      <c:tx>
        <c:rich>
          <a:bodyPr/>
          <a:lstStyle/>
          <a:p>
            <a:pPr>
              <a:defRPr/>
            </a:pPr>
            <a:r>
              <a:rPr lang="ru-RU">
                <a:solidFill>
                  <a:srgbClr val="C00000"/>
                </a:solidFill>
              </a:rPr>
              <a:t>Каким вы представляете англичанина?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Каким вы представляете англичанина?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ysClr val="windowText" lastClr="000000"/>
                        </a:solidFill>
                      </a:rPr>
                      <a:t>54%</a:t>
                    </a:r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23%</a:t>
                    </a:r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23%</a:t>
                    </a:r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Лист1!$A$2:$A$5</c:f>
              <c:strCache>
                <c:ptCount val="3"/>
                <c:pt idx="0">
                  <c:v>Чопорный</c:v>
                </c:pt>
                <c:pt idx="1">
                  <c:v>Хорошо одет23%</c:v>
                </c:pt>
                <c:pt idx="2">
                  <c:v>С цилиндром и шляпой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0.54</c:v>
                </c:pt>
                <c:pt idx="1">
                  <c:v>0.23</c:v>
                </c:pt>
                <c:pt idx="2">
                  <c:v>0.23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56235072178477652"/>
          <c:y val="0.3531443569553806"/>
          <c:w val="0.27098261154855707"/>
          <c:h val="0.27819866747425892"/>
        </c:manualLayout>
      </c:layout>
    </c:legend>
    <c:plotVisOnly val="1"/>
  </c:chart>
  <c:spPr>
    <a:gradFill>
      <a:gsLst>
        <a:gs pos="0">
          <a:srgbClr val="92DDEC"/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title>
      <c:tx>
        <c:rich>
          <a:bodyPr/>
          <a:lstStyle/>
          <a:p>
            <a:pPr>
              <a:defRPr/>
            </a:pPr>
            <a:r>
              <a:rPr lang="ru-RU">
                <a:solidFill>
                  <a:srgbClr val="C00000"/>
                </a:solidFill>
              </a:rPr>
              <a:t>Как вежливо поприветствовать англичанина?</a:t>
            </a:r>
          </a:p>
        </c:rich>
      </c:tx>
      <c:layout>
        <c:manualLayout>
          <c:xMode val="edge"/>
          <c:yMode val="edge"/>
          <c:x val="0.24355917374734967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вежливо поприветствовать англичанина?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1">
                        <a:solidFill>
                          <a:sysClr val="windowText" lastClr="000000"/>
                        </a:solidFill>
                      </a:rPr>
                      <a:t>12%</a:t>
                    </a:r>
                    <a:endParaRPr lang="en-US" b="1">
                      <a:solidFill>
                        <a:sysClr val="windowText" lastClr="000000"/>
                      </a:solidFill>
                    </a:endParaRPr>
                  </a:p>
                </c:rich>
              </c:tx>
              <c:showPercent val="1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b="1">
                        <a:solidFill>
                          <a:schemeClr val="tx1"/>
                        </a:solidFill>
                      </a:rPr>
                      <a:t>88</a:t>
                    </a:r>
                    <a:r>
                      <a:rPr lang="en-US" b="1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Лист1!$A$2:$A$5</c:f>
              <c:strCache>
                <c:ptCount val="2"/>
                <c:pt idx="0">
                  <c:v>Hello! Good morning! Good afternoon!</c:v>
                </c:pt>
                <c:pt idx="1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0.88</c:v>
                </c:pt>
                <c:pt idx="1">
                  <c:v>0</c:v>
                </c:pt>
                <c:pt idx="2">
                  <c:v>1.4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8432134991169002"/>
          <c:y val="0.46543087568599378"/>
          <c:w val="0.27993244812226892"/>
          <c:h val="0.38477423049391551"/>
        </c:manualLayout>
      </c:layout>
    </c:legend>
    <c:plotVisOnly val="1"/>
  </c:chart>
  <c:spPr>
    <a:solidFill>
      <a:srgbClr val="D236C7">
        <a:alpha val="37000"/>
      </a:srgbClr>
    </a:solidFill>
    <a:effectLst>
      <a:outerShdw blurRad="736600" dist="927100" dir="12720000" sx="61000" sy="61000" algn="ctr" rotWithShape="0">
        <a:srgbClr val="000000">
          <a:alpha val="43137"/>
        </a:srgbClr>
      </a:outerShdw>
    </a:effectLst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3"/>
  <c:chart>
    <c:title>
      <c:layout>
        <c:manualLayout>
          <c:xMode val="edge"/>
          <c:yMode val="edge"/>
          <c:x val="0.23378167438832678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Самая популярная тема разговора?</c:v>
                </c:pt>
              </c:strCache>
            </c:strRef>
          </c:tx>
          <c:dLbls>
            <c:showPercent val="1"/>
          </c:dLbls>
          <c:cat>
            <c:strRef>
              <c:f>Лист1!$A$2:$A$5</c:f>
              <c:strCache>
                <c:ptCount val="2"/>
                <c:pt idx="0">
                  <c:v>Погода</c:v>
                </c:pt>
                <c:pt idx="1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</c:v>
                </c:pt>
                <c:pt idx="1">
                  <c:v>0.2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2909831583552065"/>
          <c:y val="0.3785895513060874"/>
          <c:w val="0.25701279527559118"/>
          <c:h val="0.31018185226846706"/>
        </c:manualLayout>
      </c:layout>
    </c:legend>
    <c:plotVisOnly val="1"/>
  </c:chart>
  <c:spPr>
    <a:blipFill>
      <a:blip xmlns:r="http://schemas.openxmlformats.org/officeDocument/2006/relationships" r:embed="rId1"/>
      <a:tile tx="0" ty="0" sx="100000" sy="100000" flip="none" algn="tl"/>
    </a:blipFill>
  </c:sp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8D7FE-C0FD-4F7F-8B99-A4AE36D65C56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E0F19-E8AF-40D1-B3B8-9415C4D060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3320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E0F19-E8AF-40D1-B3B8-9415C4D0605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20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iki.wildberries.ru/img/2011/10/0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fashionstime.ru/wp-content/uploads/2013/05/Hat0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fashionstime.ru/wp-content/uploads/2013/05/Umbrella-Bowler.jpg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://fashionstime.ru/wp-content/uploads/2013/05/&#1082;&#1086;&#1090;&#1077;&#1083;&#1086;&#1082;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ashionstime.ru/wp-content/uploads/2013/05/&#1080;&#1088;&#1083;&#1072;&#1085;&#1076;&#1094;&#1099;.jpg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fashionstime.ru/wp-content/uploads/2013/05/hat-bowler.jpg" TargetMode="External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1.bp.blogspot.com/-NmheX7fcOws/T0d20gB4WPI/AAAAAAAAFLM/PDy2YebC9oU/s1600/32267653_helena_bonham_carterpregnant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://3.bp.blogspot.com/-uDDmNZfI_ik/T0d23DUS3NI/AAAAAAAAFLU/TcYvqK3JFMA/s1600/helena-bonham-carter-2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1yv2-XS6urc/T0d1pAIlUjI/AAAAAAAAFLE/MJRGjjTHFaM/s1600/tumblr_lcflcaj7rr1qf0huho1_500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knigge.ru/images/pravila_obsheniya-03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images.yandex.ru/yandsearch?img_url=http://img-fotki.yandex.ru/get/4409/119528728.9ad/0_9411d_c2ecff44_S.jpg&amp;iorient=&amp;icolor=&amp;site=&amp;text=%D0%BA%D0%BD%D0%B8%D0%B3%D0%B8&amp;wp=&amp;pos=14&amp;isize=&amp;type=&amp;recent=&amp;rpt=simage&amp;itype=&amp;noj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1%81%D0%BB%D0%BE%D0%B2%D0%B0%D1%80%D0%B8%20%D0%B0%D0%BD%D0%B3%D0%BB%D0%B8%D0%B9%D1%81%D0%BA%D0%BE%D0%B3%D0%BE&amp;img_url=http://allge.ru/uploads/posts/2010-01/1262358887_rus-eng-slovar7.png&amp;pos=2&amp;rpt=simage&amp;nojs=1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images.yandex.ru/yandsearch?img_url=http://www.lipetsktime.ru/photo/news/1_17306.jpg&amp;iorient=&amp;icolor=&amp;site=&amp;text=%D0%BA%D0%BD%D0%B8%D0%B3%D0%B8&amp;wp=&amp;pos=6&amp;isize=&amp;type=&amp;recent=&amp;rpt=simage&amp;itype=&amp;nojs=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fashionstime.ru/wp-content/uploads/2013/05/Poirot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23E20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214423"/>
            <a:ext cx="5723468" cy="1571635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Могу ли я стать англичанином?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7" y="4643446"/>
            <a:ext cx="4071967" cy="1000132"/>
          </a:xfrm>
        </p:spPr>
        <p:txBody>
          <a:bodyPr>
            <a:normAutofit lnSpcReduction="10000"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Работу выполнил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Евтеев Леонид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 7 «Б» класса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«Гимназия №1»</a:t>
            </a:r>
          </a:p>
        </p:txBody>
      </p:sp>
      <p:pic>
        <p:nvPicPr>
          <p:cNvPr id="4" name="Рисунок 3" descr="http://knigge.ru/images/national_rules_english-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4339" y="2786058"/>
            <a:ext cx="180491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5733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http://knigge.ru/images/deti_etiket-0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5" y="857232"/>
            <a:ext cx="2286016" cy="16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ятно 2 8"/>
          <p:cNvSpPr/>
          <p:nvPr/>
        </p:nvSpPr>
        <p:spPr>
          <a:xfrm>
            <a:off x="3857620" y="0"/>
            <a:ext cx="4643470" cy="3357562"/>
          </a:xfrm>
          <a:prstGeom prst="irregularSeal2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-How are you?                                                 </a:t>
            </a:r>
            <a:endParaRPr lang="ru-RU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-I</a:t>
            </a:r>
            <a:r>
              <a:rPr lang="ru-RU" b="1" i="1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fine ,thanks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0" name="Пятно 2 9"/>
          <p:cNvSpPr/>
          <p:nvPr/>
        </p:nvSpPr>
        <p:spPr>
          <a:xfrm>
            <a:off x="0" y="2000240"/>
            <a:ext cx="5214942" cy="2857520"/>
          </a:xfrm>
          <a:prstGeom prst="irregularSeal2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What 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time is it, Tom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Excuse me, could you tell me the time, please?</a:t>
            </a: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ятно 2 12"/>
          <p:cNvSpPr/>
          <p:nvPr/>
        </p:nvSpPr>
        <p:spPr>
          <a:xfrm>
            <a:off x="4357686" y="2500306"/>
            <a:ext cx="4572000" cy="3500462"/>
          </a:xfrm>
          <a:prstGeom prst="irregularSeal2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Hey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there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 (Эй, ты!),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Hey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there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 (Эй парень!),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Pal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Buddy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Mate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Chum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браток, приятель, друг, малый!</a:t>
            </a:r>
          </a:p>
          <a:p>
            <a:pPr algn="ctr"/>
            <a:endParaRPr lang="ru-RU" dirty="0"/>
          </a:p>
        </p:txBody>
      </p:sp>
      <p:sp>
        <p:nvSpPr>
          <p:cNvPr id="15" name="Пятно 2 14"/>
          <p:cNvSpPr/>
          <p:nvPr/>
        </p:nvSpPr>
        <p:spPr>
          <a:xfrm>
            <a:off x="500034" y="3786190"/>
            <a:ext cx="4643470" cy="2857520"/>
          </a:xfrm>
          <a:prstGeom prst="irregularSeal2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+mj-lt"/>
              </a:rPr>
              <a:t>Please!</a:t>
            </a:r>
            <a:endParaRPr lang="ru-RU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689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71538" y="928670"/>
            <a:ext cx="7072362" cy="50006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«Безукоризненно одетый человек одет по моде вчерашнего дня» </a:t>
            </a:r>
            <a:endParaRPr lang="ru-RU" sz="28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Консервативность, </a:t>
            </a:r>
          </a:p>
          <a:p>
            <a:pPr algn="just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Постоянство, </a:t>
            </a:r>
          </a:p>
          <a:p>
            <a:pPr algn="just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Простота,                    </a:t>
            </a:r>
          </a:p>
          <a:p>
            <a:pPr algn="just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Практичность.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buNone/>
            </a:pPr>
            <a:endParaRPr lang="ru-RU" sz="28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8" name="Рисунок 7" descr="Английский мужской костюм - стиль, проверенный временем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071678"/>
            <a:ext cx="3190885" cy="353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7315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Классический английский стиль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Содержимое 13" descr="http://wiki.wildberries.ru/img/2011/10/0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610845">
            <a:off x="4794217" y="2321977"/>
            <a:ext cx="3153172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fashionstime.ru/wp-content/uploads/2013/05/Hat0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0739460">
            <a:off x="1460935" y="2101743"/>
            <a:ext cx="233299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0623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5023" y="642919"/>
            <a:ext cx="6965245" cy="928694"/>
          </a:xfrm>
        </p:spPr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Котелок</a:t>
            </a:r>
            <a:endParaRPr lang="ru-RU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http://fashionstime.ru/wp-content/uploads/2013/05/котелок1-300x212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135423">
            <a:off x="5963981" y="759263"/>
            <a:ext cx="236060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12" descr="http://fashionstime.ru/wp-content/uploads/2013/05/hat-bowler-300x236.jpg">
            <a:hlinkClick r:id="rId4"/>
          </p:cNvPr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142976" y="1785926"/>
            <a:ext cx="335758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fashionstime.ru/wp-content/uploads/2013/05/ирландцы.jp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2643182"/>
            <a:ext cx="3357586" cy="253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fashionstime.ru/wp-content/uploads/2013/05/Umbrella-Bowler-300x177.jpg">
            <a:hlinkClick r:id="rId8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85918" y="4500570"/>
            <a:ext cx="2860675" cy="168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6915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095023" y="642919"/>
            <a:ext cx="6965245" cy="857256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Особая мода</a:t>
            </a:r>
            <a:endParaRPr lang="ru-RU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Содержимое 13" descr="http://1.bp.blogspot.com/-NmheX7fcOws/T0d20gB4WPI/AAAAAAAAFLM/PDy2YebC9oU/s640/32267653_helena_bonham_carterpregnant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428736"/>
            <a:ext cx="281664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3.bp.blogspot.com/-uDDmNZfI_ik/T0d23DUS3NI/AAAAAAAAFLU/TcYvqK3JFMA/s640/helena-bonham-carter-2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428736"/>
            <a:ext cx="321471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1328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5023" y="642919"/>
            <a:ext cx="6965245" cy="10001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 анкетировании принимали участие ученики 7, 9 класса и взрослые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1500166" y="1643050"/>
            <a:ext cx="6572296" cy="4286280"/>
          </a:xfrm>
          <a:prstGeom prst="upArrowCallout">
            <a:avLst>
              <a:gd name="adj1" fmla="val 32005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1.Как вежливо приветствовать англичанина?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2.Самая популярная тема в разговоре у англичан?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3.Сколько раз англичане пьют чай?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4.Самая любимая английская еда?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5.Самые знаменитые англичане (мужчина, женщина)?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6.Каким Вы себе представляете настоящего англичанина?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430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>
                <a:lumMod val="33000"/>
                <a:lumOff val="67000"/>
              </a:srgbClr>
            </a:gs>
            <a:gs pos="17999">
              <a:srgbClr val="99CCFF">
                <a:lumMod val="46000"/>
                <a:lumOff val="54000"/>
              </a:srgbClr>
            </a:gs>
            <a:gs pos="36000">
              <a:srgbClr val="9966FF">
                <a:lumMod val="36000"/>
                <a:lumOff val="64000"/>
              </a:srgbClr>
            </a:gs>
            <a:gs pos="61000">
              <a:srgbClr val="CC99FF">
                <a:lumMod val="48000"/>
                <a:lumOff val="52000"/>
              </a:srgbClr>
            </a:gs>
            <a:gs pos="82001">
              <a:srgbClr val="99CCFF">
                <a:lumMod val="51000"/>
                <a:lumOff val="49000"/>
              </a:srgbClr>
            </a:gs>
            <a:gs pos="100000">
              <a:srgbClr val="CCCCFF">
                <a:lumMod val="73000"/>
                <a:lumOff val="27000"/>
              </a:srgb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/>
        </p:nvGraphicFramePr>
        <p:xfrm>
          <a:off x="857224" y="642918"/>
          <a:ext cx="3643338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4572000" y="714356"/>
          <a:ext cx="3714776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1071538" y="3571876"/>
          <a:ext cx="3500462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4786314" y="3714752"/>
          <a:ext cx="3571900" cy="2352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658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/>
        </p:nvGraphicFramePr>
        <p:xfrm>
          <a:off x="857225" y="714356"/>
          <a:ext cx="3571900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4500563" y="714356"/>
          <a:ext cx="3643338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2357422" y="3286124"/>
          <a:ext cx="4410075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12273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99695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7,9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1900" y="2996952"/>
            <a:ext cx="358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7,9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577029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7,9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1900" y="5781654"/>
            <a:ext cx="358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7,9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000100" y="642919"/>
          <a:ext cx="3552825" cy="2357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4572000" y="642918"/>
          <a:ext cx="3609975" cy="231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857224" y="3357562"/>
          <a:ext cx="3643338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4714876" y="3357562"/>
          <a:ext cx="3643338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7161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>
                <a:lumMod val="33000"/>
                <a:lumOff val="67000"/>
              </a:srgbClr>
            </a:gs>
            <a:gs pos="17999">
              <a:srgbClr val="99CCFF">
                <a:lumMod val="46000"/>
                <a:lumOff val="54000"/>
              </a:srgbClr>
            </a:gs>
            <a:gs pos="36000">
              <a:srgbClr val="9966FF">
                <a:lumMod val="36000"/>
                <a:lumOff val="64000"/>
              </a:srgbClr>
            </a:gs>
            <a:gs pos="61000">
              <a:srgbClr val="CC99FF">
                <a:lumMod val="48000"/>
                <a:lumOff val="52000"/>
              </a:srgbClr>
            </a:gs>
            <a:gs pos="82001">
              <a:srgbClr val="99CCFF">
                <a:lumMod val="51000"/>
                <a:lumOff val="49000"/>
              </a:srgbClr>
            </a:gs>
            <a:gs pos="100000">
              <a:srgbClr val="CCCCFF">
                <a:lumMod val="73000"/>
                <a:lumOff val="27000"/>
              </a:srgb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880919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7,9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2884127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7,9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714348" y="785794"/>
          <a:ext cx="3929090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4857752" y="571480"/>
          <a:ext cx="3571900" cy="227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2214546" y="3500438"/>
          <a:ext cx="4910139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25945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9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000100" y="857232"/>
            <a:ext cx="7215238" cy="48658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Актуальность</a:t>
            </a:r>
          </a:p>
          <a:p>
            <a:pPr algn="just">
              <a:buNone/>
            </a:pPr>
            <a:r>
              <a:rPr lang="ru-RU" sz="2000" dirty="0" smtClean="0">
                <a:latin typeface="+mj-lt"/>
              </a:rPr>
              <a:t>    английский язык является важнейшим средством общения в мире, и знание культуры и особенностей англичан важны для понимания друг друга представителями различных стран .</a:t>
            </a:r>
          </a:p>
          <a:p>
            <a:pPr algn="just">
              <a:buNone/>
            </a:pPr>
            <a:endParaRPr lang="ru-RU" sz="2000" dirty="0" smtClean="0">
              <a:latin typeface="+mj-lt"/>
            </a:endParaRPr>
          </a:p>
          <a:p>
            <a:pPr algn="just">
              <a:buNone/>
            </a:pPr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Цель</a:t>
            </a:r>
          </a:p>
          <a:p>
            <a:pPr algn="just">
              <a:buNone/>
            </a:pPr>
            <a:r>
              <a:rPr lang="ru-RU" sz="1800" dirty="0" smtClean="0">
                <a:latin typeface="+mj-lt"/>
              </a:rPr>
              <a:t>     </a:t>
            </a:r>
            <a:r>
              <a:rPr lang="ru-RU" sz="2000" dirty="0" smtClean="0">
                <a:latin typeface="+mj-lt"/>
              </a:rPr>
              <a:t>изучить  основные особенности культуры и речевого этикета англичан и выяснить,  насколько их образ жизни близок мне по духу. </a:t>
            </a:r>
          </a:p>
          <a:p>
            <a:pPr algn="just">
              <a:buNone/>
            </a:pPr>
            <a:endParaRPr lang="ru-RU" sz="2000" dirty="0" smtClean="0">
              <a:latin typeface="+mj-lt"/>
            </a:endParaRPr>
          </a:p>
          <a:p>
            <a:pPr algn="just">
              <a:buNone/>
            </a:pPr>
            <a:endParaRPr lang="ru-RU" sz="3200" dirty="0" smtClean="0">
              <a:latin typeface="+mj-lt"/>
            </a:endParaRPr>
          </a:p>
          <a:p>
            <a:pPr algn="just">
              <a:buNone/>
            </a:pPr>
            <a:endParaRPr lang="ru-RU" sz="1800" dirty="0" smtClean="0">
              <a:latin typeface="+mj-lt"/>
            </a:endParaRPr>
          </a:p>
          <a:p>
            <a:pPr>
              <a:buNone/>
            </a:pPr>
            <a:endParaRPr lang="ru-RU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4942" y="4500570"/>
            <a:ext cx="2000264" cy="164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703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71538" y="785794"/>
            <a:ext cx="6965245" cy="1000132"/>
          </a:xfrm>
        </p:spPr>
        <p:txBody>
          <a:bodyPr>
            <a:normAutofit fontScale="90000"/>
          </a:bodyPr>
          <a:lstStyle/>
          <a:p>
            <a:r>
              <a:rPr lang="ru-RU" sz="3600" b="1" i="1" u="sng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« Как быть англичанином ? »</a:t>
            </a:r>
            <a:r>
              <a:rPr lang="ru-RU" sz="3600" u="sng" dirty="0" smtClean="0">
                <a:solidFill>
                  <a:srgbClr val="C00000"/>
                </a:solidFill>
              </a:rPr>
              <a:t/>
            </a:r>
            <a:br>
              <a:rPr lang="ru-RU" sz="3600" u="sng" dirty="0" smtClean="0">
                <a:solidFill>
                  <a:srgbClr val="C00000"/>
                </a:solidFill>
              </a:rPr>
            </a:br>
            <a:endParaRPr lang="ru-RU" sz="3600" u="sng" dirty="0">
              <a:solidFill>
                <a:srgbClr val="C000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142976" y="1785926"/>
            <a:ext cx="6929486" cy="4286280"/>
          </a:xfrm>
        </p:spPr>
        <p:txBody>
          <a:bodyPr>
            <a:normAutofit fontScale="850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b="1" i="1" dirty="0" smtClean="0">
                <a:latin typeface="+mj-lt"/>
              </a:rPr>
              <a:t>Будь сдержан.</a:t>
            </a:r>
            <a:endParaRPr lang="ru-RU" dirty="0" smtClean="0">
              <a:latin typeface="+mj-lt"/>
            </a:endParaRPr>
          </a:p>
          <a:p>
            <a:pPr lvl="0">
              <a:buFont typeface="Wingdings" pitchFamily="2" charset="2"/>
              <a:buChar char="Ø"/>
            </a:pPr>
            <a:r>
              <a:rPr lang="ru-RU" b="1" i="1" dirty="0" smtClean="0">
                <a:latin typeface="+mj-lt"/>
              </a:rPr>
              <a:t>Не разговаривай на повышенных тонах.</a:t>
            </a:r>
            <a:endParaRPr lang="ru-RU" dirty="0" smtClean="0">
              <a:latin typeface="+mj-lt"/>
            </a:endParaRPr>
          </a:p>
          <a:p>
            <a:pPr lvl="0">
              <a:buFont typeface="Wingdings" pitchFamily="2" charset="2"/>
              <a:buChar char="Ø"/>
            </a:pPr>
            <a:r>
              <a:rPr lang="ru-RU" b="1" i="1" dirty="0" smtClean="0">
                <a:latin typeface="+mj-lt"/>
              </a:rPr>
              <a:t>Будь патриотом Англии.</a:t>
            </a:r>
            <a:endParaRPr lang="ru-RU" dirty="0" smtClean="0">
              <a:latin typeface="+mj-lt"/>
            </a:endParaRPr>
          </a:p>
          <a:p>
            <a:pPr lvl="0">
              <a:buFont typeface="Wingdings" pitchFamily="2" charset="2"/>
              <a:buChar char="Ø"/>
            </a:pPr>
            <a:r>
              <a:rPr lang="ru-RU" b="1" i="1" dirty="0" smtClean="0">
                <a:latin typeface="+mj-lt"/>
              </a:rPr>
              <a:t>Глубоко уважай себя, но не подчёркивай этого.</a:t>
            </a:r>
            <a:endParaRPr lang="ru-RU" dirty="0" smtClean="0">
              <a:latin typeface="+mj-lt"/>
            </a:endParaRPr>
          </a:p>
          <a:p>
            <a:pPr lvl="0">
              <a:buFont typeface="Wingdings" pitchFamily="2" charset="2"/>
              <a:buChar char="Ø"/>
            </a:pPr>
            <a:r>
              <a:rPr lang="ru-RU" b="1" i="1" dirty="0" smtClean="0">
                <a:latin typeface="+mj-lt"/>
              </a:rPr>
              <a:t>Люби тишину и не вмешивайся в чужие дела.</a:t>
            </a:r>
            <a:endParaRPr lang="ru-RU" dirty="0" smtClean="0">
              <a:latin typeface="+mj-lt"/>
            </a:endParaRPr>
          </a:p>
          <a:p>
            <a:pPr lvl="0">
              <a:buFont typeface="Wingdings" pitchFamily="2" charset="2"/>
              <a:buChar char="Ø"/>
            </a:pPr>
            <a:r>
              <a:rPr lang="ru-RU" b="1" i="1" dirty="0" smtClean="0">
                <a:latin typeface="+mj-lt"/>
              </a:rPr>
              <a:t>Не хвастайся своими достижениями.</a:t>
            </a:r>
            <a:endParaRPr lang="ru-RU" dirty="0" smtClean="0">
              <a:latin typeface="+mj-lt"/>
            </a:endParaRPr>
          </a:p>
          <a:p>
            <a:pPr lvl="0">
              <a:buFont typeface="Wingdings" pitchFamily="2" charset="2"/>
              <a:buChar char="Ø"/>
            </a:pPr>
            <a:r>
              <a:rPr lang="ru-RU" b="1" i="1" dirty="0" smtClean="0">
                <a:latin typeface="+mj-lt"/>
              </a:rPr>
              <a:t>Не рассказывай о собственных проблемах.</a:t>
            </a:r>
            <a:endParaRPr lang="ru-RU" dirty="0" smtClean="0">
              <a:latin typeface="+mj-lt"/>
            </a:endParaRPr>
          </a:p>
          <a:p>
            <a:pPr lvl="0">
              <a:buFont typeface="Wingdings" pitchFamily="2" charset="2"/>
              <a:buChar char="Ø"/>
            </a:pPr>
            <a:r>
              <a:rPr lang="ru-RU" b="1" i="1" dirty="0" smtClean="0">
                <a:latin typeface="+mj-lt"/>
              </a:rPr>
              <a:t>Приходи в гости вовремя.</a:t>
            </a:r>
            <a:endParaRPr lang="ru-RU" dirty="0" smtClean="0">
              <a:latin typeface="+mj-lt"/>
            </a:endParaRPr>
          </a:p>
          <a:p>
            <a:pPr lvl="0">
              <a:buFont typeface="Wingdings" pitchFamily="2" charset="2"/>
              <a:buChar char="Ø"/>
            </a:pPr>
            <a:r>
              <a:rPr lang="ru-RU" b="1" i="1" dirty="0" smtClean="0">
                <a:latin typeface="+mj-lt"/>
              </a:rPr>
              <a:t>Не слишком часто используй рукопожатия.</a:t>
            </a:r>
            <a:endParaRPr lang="ru-RU" dirty="0" smtClean="0">
              <a:latin typeface="+mj-lt"/>
            </a:endParaRPr>
          </a:p>
          <a:p>
            <a:pPr lvl="0">
              <a:buFont typeface="Wingdings" pitchFamily="2" charset="2"/>
              <a:buChar char="Ø"/>
            </a:pPr>
            <a:r>
              <a:rPr lang="ru-RU" b="1" i="1" dirty="0" smtClean="0">
                <a:latin typeface="+mj-lt"/>
              </a:rPr>
              <a:t>Пей чай 5-6 раз в день.</a:t>
            </a:r>
            <a:endParaRPr lang="ru-RU" dirty="0" smtClean="0">
              <a:latin typeface="+mj-lt"/>
            </a:endParaRPr>
          </a:p>
          <a:p>
            <a:pPr lvl="0">
              <a:buFont typeface="Wingdings" pitchFamily="2" charset="2"/>
              <a:buChar char="Ø"/>
            </a:pPr>
            <a:r>
              <a:rPr lang="ru-RU" b="1" i="1" dirty="0" smtClean="0">
                <a:latin typeface="+mj-lt"/>
              </a:rPr>
              <a:t>Чаще говори «спасибо» и «пожалуйста».</a:t>
            </a:r>
            <a:endParaRPr lang="ru-RU" dirty="0" smtClean="0">
              <a:latin typeface="+mj-lt"/>
            </a:endParaRPr>
          </a:p>
          <a:p>
            <a:pPr lvl="0">
              <a:buFont typeface="Wingdings" pitchFamily="2" charset="2"/>
              <a:buChar char="Ø"/>
            </a:pPr>
            <a:r>
              <a:rPr lang="ru-RU" b="1" i="1" dirty="0" smtClean="0">
                <a:latin typeface="+mj-lt"/>
              </a:rPr>
              <a:t>Одевайся консервативно и просто</a:t>
            </a:r>
            <a:r>
              <a:rPr lang="ru-RU" b="1" i="1" dirty="0" smtClean="0">
                <a:latin typeface="+mj-lt"/>
              </a:rPr>
              <a:t>.</a:t>
            </a:r>
          </a:p>
          <a:p>
            <a:pPr lvl="0">
              <a:buFont typeface="Wingdings" pitchFamily="2" charset="2"/>
              <a:buChar char="Ø"/>
            </a:pPr>
            <a:r>
              <a:rPr lang="ru-RU" sz="3800" b="1" i="1" dirty="0" smtClean="0">
                <a:latin typeface="+mj-lt"/>
              </a:rPr>
              <a:t>Люби английский язык!!!!!!!!!!!</a:t>
            </a:r>
            <a:endParaRPr lang="ru-RU" sz="3800" dirty="0" smtClean="0">
              <a:latin typeface="+mj-lt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2" name="Рисунок 11" descr="http://1.bp.blogspot.com/-1yv2-XS6urc/T0d1pAIlUjI/AAAAAAAAFLE/MJRGjjTHFaM/s640/tumblr_lcflcaj7rr1qf0huho1_500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555791">
            <a:off x="6846970" y="1266440"/>
            <a:ext cx="185738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5489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как быть вежливым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142984"/>
            <a:ext cx="614366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3408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00100" y="928670"/>
            <a:ext cx="7143800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Объект </a:t>
            </a:r>
            <a:r>
              <a:rPr lang="ru-RU" sz="1800" dirty="0" smtClean="0">
                <a:latin typeface="+mj-lt"/>
              </a:rPr>
              <a:t> - </a:t>
            </a:r>
            <a:r>
              <a:rPr lang="ru-RU" sz="2800" b="1" dirty="0" smtClean="0">
                <a:latin typeface="+mj-lt"/>
              </a:rPr>
              <a:t>образ англичанина</a:t>
            </a:r>
          </a:p>
          <a:p>
            <a:pPr>
              <a:buNone/>
            </a:pPr>
            <a:r>
              <a:rPr lang="ru-RU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Предмет </a:t>
            </a:r>
            <a:r>
              <a:rPr lang="ru-RU" sz="28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800" dirty="0" smtClean="0">
                <a:latin typeface="+mj-lt"/>
              </a:rPr>
              <a:t> - </a:t>
            </a:r>
            <a:r>
              <a:rPr lang="ru-RU" sz="2800" b="1" dirty="0" smtClean="0">
                <a:latin typeface="+mj-lt"/>
              </a:rPr>
              <a:t>характер и образ жизни англичан</a:t>
            </a:r>
          </a:p>
          <a:p>
            <a:pPr algn="just">
              <a:buNone/>
            </a:pPr>
            <a:r>
              <a:rPr lang="ru-RU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Гипотеза </a:t>
            </a:r>
            <a:r>
              <a:rPr lang="ru-RU" sz="28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800" dirty="0" smtClean="0">
                <a:latin typeface="+mj-lt"/>
              </a:rPr>
              <a:t> - </a:t>
            </a:r>
            <a:r>
              <a:rPr lang="ru-RU" sz="2800" b="1" dirty="0" smtClean="0">
                <a:latin typeface="+mj-lt"/>
              </a:rPr>
              <a:t>образ жизни англичан является особенным и влияет на взаимопонимание людей из разных стран</a:t>
            </a:r>
          </a:p>
          <a:p>
            <a:pPr algn="just">
              <a:buNone/>
            </a:pPr>
            <a:endParaRPr lang="ru-RU" sz="2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Рисунок 6" descr="http://s45.radikal.ru/i108/0902/c6/3d96151938b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612993">
            <a:off x="5590913" y="4336328"/>
            <a:ext cx="2357455" cy="203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равила общения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0788371">
            <a:off x="2714612" y="4286256"/>
            <a:ext cx="19294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625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>
                <a:lumMod val="27000"/>
                <a:lumOff val="73000"/>
              </a:srgbClr>
            </a:gs>
            <a:gs pos="17999">
              <a:srgbClr val="99CCFF">
                <a:lumMod val="76000"/>
                <a:lumOff val="24000"/>
              </a:srgbClr>
            </a:gs>
            <a:gs pos="43000">
              <a:srgbClr val="9966FF">
                <a:lumMod val="43000"/>
                <a:lumOff val="57000"/>
              </a:srgbClr>
            </a:gs>
            <a:gs pos="61000">
              <a:srgbClr val="CC99FF">
                <a:lumMod val="64000"/>
                <a:lumOff val="36000"/>
              </a:srgbClr>
            </a:gs>
            <a:gs pos="82001">
              <a:srgbClr val="99CCFF">
                <a:lumMod val="70000"/>
                <a:lumOff val="30000"/>
              </a:srgbClr>
            </a:gs>
            <a:gs pos="100000">
              <a:srgbClr val="CCCCFF">
                <a:lumMod val="60000"/>
                <a:lumOff val="40000"/>
              </a:srgb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928662" y="714356"/>
            <a:ext cx="7429552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Задачи: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dirty="0" smtClean="0">
                <a:latin typeface="+mj-lt"/>
              </a:rPr>
              <a:t>изучить общие особенности поведения англичан;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latin typeface="+mj-lt"/>
              </a:rPr>
              <a:t>узнать нормы и правила речевого этикета англичан в зависимости от ситуации общения;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latin typeface="+mj-lt"/>
              </a:rPr>
              <a:t>понять особенности английского юмора;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latin typeface="+mj-lt"/>
              </a:rPr>
              <a:t>развивать понимание важности изучения культуры англичан.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Методы: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latin typeface="+mj-lt"/>
              </a:rPr>
              <a:t>изучение справочных материалов;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latin typeface="+mj-lt"/>
              </a:rPr>
              <a:t>обобщение;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latin typeface="+mj-lt"/>
              </a:rPr>
              <a:t>опрос;</a:t>
            </a:r>
          </a:p>
          <a:p>
            <a:pPr lvl="0">
              <a:buNone/>
            </a:pPr>
            <a:r>
              <a:rPr lang="ru-RU" sz="2000" b="1" dirty="0" smtClean="0">
                <a:latin typeface="+mj-lt"/>
              </a:rPr>
              <a:t>анализ.</a:t>
            </a:r>
          </a:p>
          <a:p>
            <a:pPr>
              <a:buNone/>
            </a:pPr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9" name="Picture 4" descr="http://im0-tub-ru.yandex.net/i?id=249227242-3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928934"/>
            <a:ext cx="2214578" cy="128588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" name="Picture 2" descr="http://im0-tub-ru.yandex.net/i?id=491307525-33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14290"/>
            <a:ext cx="3643338" cy="142875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http://im0-tub-ru.yandex.net/i?id=86134755-01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4429132"/>
            <a:ext cx="2928958" cy="1643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5279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285852" y="928670"/>
            <a:ext cx="6786610" cy="4794399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357554" y="2214554"/>
            <a:ext cx="2786082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Англичанин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1" name="Прямая со стрелкой 10"/>
          <p:cNvCxnSpPr>
            <a:stCxn id="9" idx="7"/>
          </p:cNvCxnSpPr>
          <p:nvPr/>
        </p:nvCxnSpPr>
        <p:spPr>
          <a:xfrm rot="5400000" flipH="1" flipV="1">
            <a:off x="5733085" y="1931341"/>
            <a:ext cx="484527" cy="4794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143636" y="1285860"/>
            <a:ext cx="207170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характер</a:t>
            </a:r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4" name="Прямая со стрелкой 13"/>
          <p:cNvCxnSpPr>
            <a:stCxn id="9" idx="5"/>
          </p:cNvCxnSpPr>
          <p:nvPr/>
        </p:nvCxnSpPr>
        <p:spPr>
          <a:xfrm rot="16200000" flipH="1">
            <a:off x="5768804" y="3339919"/>
            <a:ext cx="270213" cy="336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072198" y="3286124"/>
            <a:ext cx="207170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поведение</a:t>
            </a:r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7" name="Прямая со стрелкой 16"/>
          <p:cNvCxnSpPr>
            <a:stCxn id="9" idx="4"/>
          </p:cNvCxnSpPr>
          <p:nvPr/>
        </p:nvCxnSpPr>
        <p:spPr>
          <a:xfrm rot="16200000" flipH="1">
            <a:off x="4232669" y="4089801"/>
            <a:ext cx="1071570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929058" y="4643446"/>
            <a:ext cx="20002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традиции</a:t>
            </a:r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2" name="Прямая со стрелкой 21"/>
          <p:cNvCxnSpPr>
            <a:stCxn id="9" idx="3"/>
          </p:cNvCxnSpPr>
          <p:nvPr/>
        </p:nvCxnSpPr>
        <p:spPr>
          <a:xfrm rot="5400000">
            <a:off x="3319298" y="3268482"/>
            <a:ext cx="341651" cy="5508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357290" y="3500438"/>
            <a:ext cx="18573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общение</a:t>
            </a:r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5" name="Прямая со стрелкой 24"/>
          <p:cNvCxnSpPr>
            <a:stCxn id="9" idx="1"/>
          </p:cNvCxnSpPr>
          <p:nvPr/>
        </p:nvCxnSpPr>
        <p:spPr>
          <a:xfrm rot="16200000" flipV="1">
            <a:off x="3319298" y="1967059"/>
            <a:ext cx="484527" cy="408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428728" y="1214422"/>
            <a:ext cx="177165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стиль</a:t>
            </a:r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00100" y="785794"/>
            <a:ext cx="7215238" cy="52864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Основные черты характера</a:t>
            </a:r>
          </a:p>
          <a:p>
            <a:pPr algn="ctr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сдержанность,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чувство собственного  достоинства,  чопорность, любовь к соблюдениям норм этикета</a:t>
            </a:r>
          </a:p>
          <a:p>
            <a:pPr algn="ctr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28992" y="3214686"/>
            <a:ext cx="2143140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самооценка</a:t>
            </a:r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9" name="Прямая со стрелкой 8"/>
          <p:cNvCxnSpPr>
            <a:stCxn id="7" idx="3"/>
          </p:cNvCxnSpPr>
          <p:nvPr/>
        </p:nvCxnSpPr>
        <p:spPr>
          <a:xfrm flipV="1">
            <a:off x="5572132" y="3786190"/>
            <a:ext cx="50006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Выноска-облако 10"/>
          <p:cNvSpPr/>
          <p:nvPr/>
        </p:nvSpPr>
        <p:spPr>
          <a:xfrm>
            <a:off x="5929322" y="2857496"/>
            <a:ext cx="2500330" cy="114300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самоирония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 flipV="1">
            <a:off x="2857488" y="4000504"/>
            <a:ext cx="642942" cy="250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Выноска-облако 13"/>
          <p:cNvSpPr/>
          <p:nvPr/>
        </p:nvSpPr>
        <p:spPr>
          <a:xfrm>
            <a:off x="1000100" y="4214818"/>
            <a:ext cx="2214578" cy="14287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глубокое уважение к себе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5" name="Рисунок 14" descr="http://knigge.ru/images/national_rules_english-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429132"/>
            <a:ext cx="242889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Правила этикет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1279265">
            <a:off x="920803" y="2728758"/>
            <a:ext cx="1905000" cy="145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47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71538" y="857232"/>
            <a:ext cx="7000924" cy="52149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Правила поведения и этикет</a:t>
            </a:r>
          </a:p>
          <a:p>
            <a:pPr algn="just">
              <a:buNone/>
            </a:pPr>
            <a:endParaRPr lang="ru-RU" sz="1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857224" y="1714488"/>
            <a:ext cx="4214842" cy="3929090"/>
          </a:xfrm>
          <a:prstGeom prst="verticalScroll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Скромность</a:t>
            </a:r>
          </a:p>
          <a:p>
            <a:pPr algn="ctr">
              <a:lnSpc>
                <a:spcPct val="200000"/>
              </a:lnSpc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Сдержанность</a:t>
            </a:r>
          </a:p>
          <a:p>
            <a:pPr algn="ctr">
              <a:lnSpc>
                <a:spcPct val="200000"/>
              </a:lnSpc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Гостеприимство</a:t>
            </a:r>
          </a:p>
          <a:p>
            <a:pPr algn="ctr">
              <a:lnSpc>
                <a:spcPct val="200000"/>
              </a:lnSpc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Пунктуальность</a:t>
            </a:r>
          </a:p>
          <a:p>
            <a:pPr algn="ctr">
              <a:lnSpc>
                <a:spcPct val="200000"/>
              </a:lnSpc>
            </a:pP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C:\Documents and Settings\Яна\Мои документы\MY PICTURES\WEISMAN_MUSEUM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928802"/>
            <a:ext cx="2857520" cy="364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7771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928662" y="928670"/>
            <a:ext cx="7215238" cy="5143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Легче представить Британию без Королевы, чем без </a:t>
            </a:r>
            <a:r>
              <a:rPr lang="ru-RU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чая</a:t>
            </a:r>
          </a:p>
          <a:p>
            <a:pPr algn="ctr">
              <a:buNone/>
            </a:pPr>
            <a:endParaRPr lang="ru-RU" sz="2000" dirty="0" smtClean="0">
              <a:latin typeface="+mj-lt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000" b="1" dirty="0" smtClean="0">
                <a:latin typeface="+mj-lt"/>
              </a:rPr>
              <a:t>Early morning </a:t>
            </a:r>
            <a:r>
              <a:rPr lang="en-US" sz="2000" b="1" dirty="0" smtClean="0">
                <a:latin typeface="+mj-lt"/>
              </a:rPr>
              <a:t>cup</a:t>
            </a:r>
            <a:endParaRPr lang="ru-RU" sz="2000" b="1" dirty="0" smtClean="0">
              <a:latin typeface="+mj-lt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000" b="1" dirty="0" smtClean="0">
                <a:latin typeface="+mj-lt"/>
              </a:rPr>
              <a:t>A nice cup of </a:t>
            </a:r>
            <a:r>
              <a:rPr lang="en-US" sz="2000" b="1" dirty="0" smtClean="0">
                <a:latin typeface="+mj-lt"/>
              </a:rPr>
              <a:t>tea</a:t>
            </a:r>
            <a:endParaRPr lang="ru-RU" sz="2000" b="1" dirty="0" smtClean="0">
              <a:latin typeface="+mj-lt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000" b="1" dirty="0" smtClean="0">
                <a:latin typeface="+mj-lt"/>
              </a:rPr>
              <a:t>Tea </a:t>
            </a:r>
            <a:r>
              <a:rPr lang="en-US" sz="2000" b="1" dirty="0" smtClean="0">
                <a:latin typeface="+mj-lt"/>
              </a:rPr>
              <a:t>break</a:t>
            </a:r>
            <a:endParaRPr lang="ru-RU" sz="2000" b="1" dirty="0" smtClean="0">
              <a:latin typeface="+mj-lt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000" b="1" dirty="0" smtClean="0">
                <a:latin typeface="+mj-lt"/>
              </a:rPr>
              <a:t>Five o</a:t>
            </a:r>
            <a:r>
              <a:rPr lang="ru-RU" sz="2000" b="1" dirty="0" smtClean="0">
                <a:latin typeface="+mj-lt"/>
              </a:rPr>
              <a:t>’</a:t>
            </a:r>
            <a:endParaRPr lang="ru-RU" sz="2000" b="1" dirty="0" smtClean="0">
              <a:latin typeface="+mj-lt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000" b="1" dirty="0" smtClean="0">
                <a:latin typeface="+mj-lt"/>
              </a:rPr>
              <a:t>High </a:t>
            </a:r>
            <a:r>
              <a:rPr lang="en-US" sz="2000" b="1" dirty="0" smtClean="0">
                <a:latin typeface="+mj-lt"/>
              </a:rPr>
              <a:t>tea</a:t>
            </a:r>
            <a:r>
              <a:rPr lang="ru-RU" sz="2000" b="1" dirty="0" smtClean="0">
                <a:latin typeface="+mj-lt"/>
              </a:rPr>
              <a:t>   </a:t>
            </a:r>
            <a:endParaRPr lang="ru-RU" sz="2000" b="1" dirty="0" smtClean="0">
              <a:latin typeface="+mj-lt"/>
            </a:endParaRPr>
          </a:p>
          <a:p>
            <a:pPr algn="just">
              <a:buNone/>
            </a:pP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" name="Picture 3" descr="C:\Documents and Settings\Яна\Мои документы\MY PICTURES\jMWZlNzM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214554"/>
            <a:ext cx="2751006" cy="1835437"/>
          </a:xfrm>
          <a:prstGeom prst="rect">
            <a:avLst/>
          </a:prstGeom>
          <a:noFill/>
        </p:spPr>
      </p:pic>
      <p:pic>
        <p:nvPicPr>
          <p:cNvPr id="7" name="Picture 4" descr="C:\Documents and Settings\Яна\Мои документы\MY PICTURES\1336903047_izmenenie-razmera-izmenenie-razmera-izmenenie-razmera-chay-po-angliyski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357694"/>
            <a:ext cx="2500330" cy="1714512"/>
          </a:xfrm>
          <a:prstGeom prst="rect">
            <a:avLst/>
          </a:prstGeom>
          <a:noFill/>
        </p:spPr>
      </p:pic>
      <p:pic>
        <p:nvPicPr>
          <p:cNvPr id="9" name="Picture 5" descr="C:\Documents and Settings\Яна\Мои документы\MY PICTURES\Sascha-Lunyakov-Tiere-Land-Humor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45405">
            <a:off x="6323489" y="3550455"/>
            <a:ext cx="2378363" cy="2500330"/>
          </a:xfrm>
          <a:prstGeom prst="rect">
            <a:avLst/>
          </a:prstGeom>
          <a:noFill/>
        </p:spPr>
      </p:pic>
      <p:pic>
        <p:nvPicPr>
          <p:cNvPr id="11" name="Picture 6" descr="C:\Documents and Settings\Яна\Мои документы\MY PICTURES\george-s-knowles-the-tea-party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429132"/>
            <a:ext cx="3071834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4917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://fashionstime.ru/wp-content/uploads/2013/05/Poirot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98031" y="2557462"/>
            <a:ext cx="2416977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ьная выноска 7"/>
          <p:cNvSpPr/>
          <p:nvPr/>
        </p:nvSpPr>
        <p:spPr>
          <a:xfrm>
            <a:off x="5357818" y="714356"/>
            <a:ext cx="2857520" cy="2000264"/>
          </a:xfrm>
          <a:prstGeom prst="wedgeEllipseCallou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Great! Excellent! Perfect! Gorgeous!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 rot="20436994">
            <a:off x="907738" y="3761183"/>
            <a:ext cx="2786082" cy="2071702"/>
          </a:xfrm>
          <a:prstGeom prst="wedgeEllipseCallou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Wonderful! Fantastic! Fabulous!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785786" y="928670"/>
            <a:ext cx="3786214" cy="2214578"/>
          </a:xfrm>
          <a:prstGeom prst="cloudCallou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How absolutely marvelous! </a:t>
            </a:r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4429124" y="3500438"/>
            <a:ext cx="3857652" cy="2428892"/>
          </a:xfrm>
          <a:prstGeom prst="cloudCallou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I've been desperately worried about you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!</a:t>
            </a:r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60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551</TotalTime>
  <Words>563</Words>
  <Application>Microsoft Office PowerPoint</Application>
  <PresentationFormat>Экран (4:3)</PresentationFormat>
  <Paragraphs>126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Кнопка</vt:lpstr>
      <vt:lpstr>Могу ли я стать англичанином?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Классический английский стиль</vt:lpstr>
      <vt:lpstr>Котелок</vt:lpstr>
      <vt:lpstr>Особая мода</vt:lpstr>
      <vt:lpstr>В анкетировании принимали участие ученики 7, 9 класса и взрослые </vt:lpstr>
      <vt:lpstr>Слайд 16</vt:lpstr>
      <vt:lpstr>Слайд 17</vt:lpstr>
      <vt:lpstr>Слайд 18</vt:lpstr>
      <vt:lpstr>Слайд 19</vt:lpstr>
      <vt:lpstr>« Как быть англичанином ? »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Pronunciation, или один из важнейших факторов языка</dc:title>
  <dc:creator>victor</dc:creator>
  <cp:lastModifiedBy>Valued Acer Customer</cp:lastModifiedBy>
  <cp:revision>52</cp:revision>
  <dcterms:created xsi:type="dcterms:W3CDTF">2012-12-09T09:30:39Z</dcterms:created>
  <dcterms:modified xsi:type="dcterms:W3CDTF">2014-03-26T13:27:03Z</dcterms:modified>
</cp:coreProperties>
</file>