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3"/>
  </p:notesMasterIdLst>
  <p:sldIdLst>
    <p:sldId id="256" r:id="rId2"/>
    <p:sldId id="259" r:id="rId3"/>
    <p:sldId id="266" r:id="rId4"/>
    <p:sldId id="267" r:id="rId5"/>
    <p:sldId id="270" r:id="rId6"/>
    <p:sldId id="274" r:id="rId7"/>
    <p:sldId id="275" r:id="rId8"/>
    <p:sldId id="263" r:id="rId9"/>
    <p:sldId id="264" r:id="rId10"/>
    <p:sldId id="276" r:id="rId11"/>
    <p:sldId id="27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D7C8B-5920-4426-85DA-171B142494EC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370B-9F3F-4247-A126-5EB874FE4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63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3370B-9F3F-4247-A126-5EB874FE41E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8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990C-7FEC-468E-838E-DFDFF0A44267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CCB1-15BF-4240-B354-115FFC9D2D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9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990C-7FEC-468E-838E-DFDFF0A44267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CCB1-15BF-4240-B354-115FFC9D2D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7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990C-7FEC-468E-838E-DFDFF0A44267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CCB1-15BF-4240-B354-115FFC9D2D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20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990C-7FEC-468E-838E-DFDFF0A44267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CCB1-15BF-4240-B354-115FFC9D2D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990C-7FEC-468E-838E-DFDFF0A44267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CCB1-15BF-4240-B354-115FFC9D2D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87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990C-7FEC-468E-838E-DFDFF0A44267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CCB1-15BF-4240-B354-115FFC9D2D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91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990C-7FEC-468E-838E-DFDFF0A44267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CCB1-15BF-4240-B354-115FFC9D2D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32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990C-7FEC-468E-838E-DFDFF0A44267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CCB1-15BF-4240-B354-115FFC9D2D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98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990C-7FEC-468E-838E-DFDFF0A44267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CCB1-15BF-4240-B354-115FFC9D2D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5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990C-7FEC-468E-838E-DFDFF0A44267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CCB1-15BF-4240-B354-115FFC9D2D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20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990C-7FEC-468E-838E-DFDFF0A44267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CCB1-15BF-4240-B354-115FFC9D2D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4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8990C-7FEC-468E-838E-DFDFF0A44267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ECCB1-15BF-4240-B354-115FFC9D2D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82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44984" y="5771213"/>
            <a:ext cx="4062333" cy="794479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6764" y="812026"/>
            <a:ext cx="7318029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ru-RU" sz="66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Modal verbs</a:t>
            </a:r>
            <a:r>
              <a:rPr lang="ru-RU" altLang="ru-RU" sz="66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altLang="ru-RU" sz="66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altLang="ru-RU" sz="48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Модальные глаголы</a:t>
            </a:r>
            <a:endParaRPr lang="ru-RU" sz="66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316" name="Picture 4" descr="http://unicomscompany.com/x/images/UNICOMS153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884" y="1709892"/>
            <a:ext cx="4810830" cy="4810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4729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96314" y="669905"/>
            <a:ext cx="24793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smtClean="0">
                <a:ln/>
                <a:solidFill>
                  <a:srgbClr val="FFFF00"/>
                </a:solidFill>
              </a:rPr>
              <a:t>To be to</a:t>
            </a:r>
            <a:endParaRPr lang="ru-RU" sz="5400" b="1" dirty="0">
              <a:ln/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3490" y="1593235"/>
            <a:ext cx="694613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Перевод: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должен,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Значение: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употребляется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выражения слабого приказа или команды, долженствования.</a:t>
            </a:r>
          </a:p>
          <a:p>
            <a:pPr lv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70198" y="3194498"/>
            <a:ext cx="31315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smtClean="0">
                <a:ln/>
                <a:solidFill>
                  <a:srgbClr val="FFFF00"/>
                </a:solidFill>
              </a:rPr>
              <a:t>To have to</a:t>
            </a:r>
            <a:endParaRPr lang="ru-RU" sz="5400" b="1" dirty="0">
              <a:ln/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2118" y="4226990"/>
            <a:ext cx="81818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Перевод: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вынужден,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</a:t>
            </a:r>
          </a:p>
          <a:p>
            <a:pPr lvl="0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Значение: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употребляется для выражения долженствования и необходимости в зависимости от обстоятельств.</a:t>
            </a:r>
          </a:p>
        </p:txBody>
      </p:sp>
      <p:pic>
        <p:nvPicPr>
          <p:cNvPr id="27650" name="Picture 2" descr="http://emsofficehours.com/files/2011/06/man-discuss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5062" y="779487"/>
            <a:ext cx="3418769" cy="3418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97891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7641" y="2564317"/>
            <a:ext cx="6325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Т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hank you for your attention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!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28674" name="Picture 2" descr="http://www.satisfactionsecrets.com/wp-content/uploads/2011/05/man-with-headset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4938" y="584615"/>
            <a:ext cx="3822493" cy="3822493"/>
          </a:xfrm>
          <a:prstGeom prst="rect">
            <a:avLst/>
          </a:prstGeom>
          <a:noFill/>
        </p:spPr>
      </p:pic>
      <p:pic>
        <p:nvPicPr>
          <p:cNvPr id="28676" name="Picture 4" descr="http://img11.postila.ru/resize?w=660&amp;src=%2Fdata%2F46%2F4c%2F0f%2F1e%2F464c0f1e1e19a1f165128d99ace41316310f63f4f6b0951ed6181edf547693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1508334" y="571499"/>
            <a:ext cx="6286500" cy="628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409" y="659567"/>
            <a:ext cx="99684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Модальные глаголы в английском языке отличаются от остальных глаголов тем, что они не используются самостоятельно и не обозначают конкретного действия или состояния, они отражают его модальность, то есть отношение к нему говорящего.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1268" name="Picture 4" descr="http://tuitionempire.com/wp-content/uploads/2012/08/man-with-group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409" y="2213882"/>
            <a:ext cx="5051686" cy="5051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95059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783" y="717164"/>
            <a:ext cx="10827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Особенности модальных глаголов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0804" y="1576076"/>
            <a:ext cx="1095828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Модальные глаголы в английском используются со смысловым глаголом в неопределенной форме, при этом частица </a:t>
            </a:r>
            <a:r>
              <a:rPr lang="ru-RU" sz="2800" b="1" dirty="0" err="1" smtClean="0">
                <a:solidFill>
                  <a:schemeClr val="bg1"/>
                </a:solidFill>
              </a:rPr>
              <a:t>to</a:t>
            </a:r>
            <a:r>
              <a:rPr lang="ru-RU" sz="2800" b="1" dirty="0" smtClean="0">
                <a:solidFill>
                  <a:schemeClr val="bg1"/>
                </a:solidFill>
              </a:rPr>
              <a:t> между глаголами не ставится.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She </a:t>
            </a:r>
            <a:r>
              <a:rPr lang="en-US" sz="24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swim.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Модальные глаголы не спрягаются, к ним не добавляются никакие окончания, в том числе окончание -</a:t>
            </a:r>
            <a:r>
              <a:rPr lang="ru-RU" sz="2800" b="1" dirty="0" err="1" smtClean="0">
                <a:solidFill>
                  <a:schemeClr val="bg1"/>
                </a:solidFill>
              </a:rPr>
              <a:t>s</a:t>
            </a:r>
            <a:r>
              <a:rPr lang="ru-RU" sz="2800" b="1" dirty="0" smtClean="0">
                <a:solidFill>
                  <a:schemeClr val="bg1"/>
                </a:solidFill>
              </a:rPr>
              <a:t> в третьем лице единственного числа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 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walk on a wire. 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She 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must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go.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1037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026" y="1727747"/>
            <a:ext cx="82940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4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Вопросительная и отрицательная формы  образуются без вспомогательных глаголов.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en-US" sz="24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 help you? 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 </a:t>
            </a:r>
            <a:r>
              <a:rPr lang="en-US" sz="24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can't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dance.</a:t>
            </a:r>
            <a:endParaRPr lang="ru-RU" sz="24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Не все модальные глаголы имеют формы будущего и прошедшего времён, и при их выражении заменяются на эквиваленты.  </a:t>
            </a:r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 имеют неличных форм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глагола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(инфинитива, причастия, герундия).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106" y="668299"/>
            <a:ext cx="1066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модальных глаголов </a:t>
            </a:r>
          </a:p>
        </p:txBody>
      </p:sp>
      <p:pic>
        <p:nvPicPr>
          <p:cNvPr id="9218" name="Picture 2" descr="http://www.energyconsciousconsultant.com/wp-content/uploads/2012/03/Man-Explain-With-Friends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283" y="1379095"/>
            <a:ext cx="3098301" cy="3098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196224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616" y="629587"/>
            <a:ext cx="83195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chemeClr val="bg1"/>
                </a:solidFill>
                <a:effectLst/>
                <a:latin typeface="Georgia1"/>
              </a:rPr>
              <a:t>Модальные глаголы можно разделить на три категории: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b="1" i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1. </a:t>
            </a:r>
            <a:r>
              <a:rPr lang="ru-RU" sz="2400" b="1" i="0" dirty="0" smtClean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Модальные глаголы </a:t>
            </a:r>
            <a:r>
              <a:rPr lang="ru-RU" sz="2400" b="1" i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– </a:t>
            </a:r>
            <a:r>
              <a:rPr lang="en-US" sz="2400" b="1" i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can, may, must, ought to</a:t>
            </a:r>
            <a:r>
              <a:rPr lang="ru-RU" sz="2400" b="1" i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r>
              <a:rPr lang="ru-RU" sz="2400" b="1" i="0" dirty="0" smtClean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endParaRPr lang="ru-RU" sz="2400" b="1" i="0" dirty="0" smtClean="0">
              <a:solidFill>
                <a:srgbClr val="FFFF00"/>
              </a:solidFill>
              <a:effectLst/>
              <a:latin typeface="Georgia" panose="02040502050405020303" pitchFamily="18" charset="0"/>
            </a:endParaRPr>
          </a:p>
          <a:p>
            <a:r>
              <a:rPr lang="ru-RU" sz="2400" b="1" i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2. </a:t>
            </a:r>
            <a:r>
              <a:rPr lang="ru-RU" sz="2400" b="1" i="0" dirty="0" smtClean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Эквиваленты</a:t>
            </a:r>
            <a:r>
              <a:rPr lang="en-US" sz="2400" b="1" i="0" dirty="0" smtClean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1" i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– could, to be able to, might, to be allowed to, to have to, to be to</a:t>
            </a:r>
            <a:r>
              <a:rPr lang="ru-RU" sz="2400" b="1" i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.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 </a:t>
            </a:r>
          </a:p>
          <a:p>
            <a:endParaRPr lang="ru-RU" sz="2400" b="1" i="0" dirty="0" smtClean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r>
              <a:rPr lang="ru-RU" sz="2400" b="1" i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3. </a:t>
            </a:r>
            <a:r>
              <a:rPr lang="ru-RU" sz="2400" b="1" i="0" dirty="0" smtClean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Многофункциональные глаголы, выполняющие функцию модальных</a:t>
            </a:r>
            <a:r>
              <a:rPr lang="en-US" sz="2400" b="1" i="0" dirty="0" smtClean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400" b="1" i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– shall, should, will, would, need, dare</a:t>
            </a:r>
            <a:r>
              <a:rPr lang="ru-RU" sz="2400" b="1" i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.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 </a:t>
            </a:r>
          </a:p>
          <a:p>
            <a:r>
              <a:rPr lang="ru-RU" sz="2400" b="0" i="0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196" name="Picture 4" descr="http://barryclermont.com/wp-content/uploads/2015/01/Man-Thinking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4610" y="750518"/>
            <a:ext cx="3357797" cy="3357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515802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00565" y="635615"/>
            <a:ext cx="1265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FF00"/>
                </a:solidFill>
                <a:effectLst/>
              </a:rPr>
              <a:t>Can</a:t>
            </a:r>
            <a:endParaRPr lang="ru-RU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4442" y="1586480"/>
            <a:ext cx="8588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Перевод: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могу, умею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Значение: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физическая или умственная способность, возможность совершать действие.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Эквивалент: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able to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905571"/>
              </p:ext>
            </p:extLst>
          </p:nvPr>
        </p:nvGraphicFramePr>
        <p:xfrm>
          <a:off x="1544259" y="3561227"/>
          <a:ext cx="8127999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Present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Past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Future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can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could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will be able to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99470" y="4620459"/>
            <a:ext cx="658153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prstClr val="white"/>
                </a:solidFill>
              </a:rPr>
              <a:t>Could</a:t>
            </a:r>
            <a:r>
              <a:rPr lang="en-US" sz="2400" dirty="0">
                <a:solidFill>
                  <a:prstClr val="white"/>
                </a:solidFill>
              </a:rPr>
              <a:t> - </a:t>
            </a:r>
            <a:r>
              <a:rPr lang="ru-RU" sz="2400" dirty="0">
                <a:solidFill>
                  <a:prstClr val="white"/>
                </a:solidFill>
              </a:rPr>
              <a:t> вежливая просьба (не могли бы вы )</a:t>
            </a:r>
          </a:p>
        </p:txBody>
      </p:sp>
      <p:pic>
        <p:nvPicPr>
          <p:cNvPr id="7170" name="Picture 2" descr="https://regervin.com/wp-content/uploads/3D-Women-Arrow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3883" y="629585"/>
            <a:ext cx="2060270" cy="2060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171330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00473" y="669905"/>
            <a:ext cx="14481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smtClean="0">
                <a:ln/>
                <a:solidFill>
                  <a:srgbClr val="FFFF00"/>
                </a:solidFill>
              </a:rPr>
              <a:t>May</a:t>
            </a:r>
            <a:endParaRPr lang="ru-RU" sz="5400" b="1" dirty="0">
              <a:ln/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2080" y="1593235"/>
            <a:ext cx="101422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Перевод: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можно, разрешите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Значение: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разрешение, просьба, возможность или предположение, выражает фактическую, разовую возможность </a:t>
            </a:r>
          </a:p>
          <a:p>
            <a:pPr lvl="0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Эквиваленты: 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allowed to, to be (un)likely to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337084"/>
              </p:ext>
            </p:extLst>
          </p:nvPr>
        </p:nvGraphicFramePr>
        <p:xfrm>
          <a:off x="1438275" y="3401548"/>
          <a:ext cx="8127999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Present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Past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Future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may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might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will be allowed to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27896" y="4614563"/>
            <a:ext cx="7489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Might -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показатель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вероятности того, что что-то произойдёт, но с ещё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льшей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неуверенностью. 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vrn4life.ru/wp-content/uploads/2012/10/3D-Women-Annou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496" y="2458386"/>
            <a:ext cx="1703271" cy="1703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0846042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89096" y="669905"/>
            <a:ext cx="16709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smtClean="0">
                <a:ln/>
                <a:solidFill>
                  <a:srgbClr val="FFFF00"/>
                </a:solidFill>
              </a:rPr>
              <a:t>Must</a:t>
            </a:r>
            <a:endParaRPr lang="ru-RU" sz="5400" b="1" dirty="0">
              <a:ln/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8710" y="1508313"/>
            <a:ext cx="10012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Перевод: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должен, надо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Значение: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выражает необходимость, обязанность, настоятельный совет</a:t>
            </a:r>
          </a:p>
          <a:p>
            <a:pPr lvl="0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Эквиваленты: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obliged 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prohibited 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to, not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allowed to</a:t>
            </a:r>
          </a:p>
          <a:p>
            <a:pPr lvl="0"/>
            <a:endParaRPr lang="ru-RU" sz="2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791783"/>
              </p:ext>
            </p:extLst>
          </p:nvPr>
        </p:nvGraphicFramePr>
        <p:xfrm>
          <a:off x="1158075" y="3422344"/>
          <a:ext cx="8127999" cy="10724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/>
                <a:gridCol w="2709333"/>
                <a:gridCol w="2709333"/>
              </a:tblGrid>
              <a:tr h="5362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Present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Past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Future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362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must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had to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will have to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ttp://zamki-i-ruchki.ru/upload/iblock/627/6270a784d9b79a6714ad1e9e333277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8538" y="554636"/>
            <a:ext cx="1606072" cy="1606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060395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5031" y="669905"/>
            <a:ext cx="27218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smtClean="0">
                <a:ln/>
                <a:solidFill>
                  <a:srgbClr val="FFFF00"/>
                </a:solidFill>
              </a:rPr>
              <a:t>Ought to</a:t>
            </a:r>
            <a:endParaRPr lang="ru-RU" sz="5400" b="1" dirty="0">
              <a:ln/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5324" y="1908028"/>
            <a:ext cx="97878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Перевод: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должен,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следует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Значение: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выражает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моральный долг, желательность, настоятельный совет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Эквиваленты</a:t>
            </a: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326042"/>
              </p:ext>
            </p:extLst>
          </p:nvPr>
        </p:nvGraphicFramePr>
        <p:xfrm>
          <a:off x="1095345" y="3792511"/>
          <a:ext cx="7643919" cy="128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7973"/>
                <a:gridCol w="2547973"/>
                <a:gridCol w="2547973"/>
              </a:tblGrid>
              <a:tr h="3747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Present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Past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Future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745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Ought to</a:t>
                      </a:r>
                    </a:p>
                    <a:p>
                      <a:pPr algn="ctr"/>
                      <a:r>
                        <a:rPr lang="en-US" sz="2400" dirty="0" smtClean="0"/>
                        <a:t>Should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://www.transferbusinessonline.com/wp-content/uploads/2014/07/3D-Women-Presentation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4754" y="427220"/>
            <a:ext cx="3170419" cy="3170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978911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290</Words>
  <Application>Microsoft Office PowerPoint</Application>
  <PresentationFormat>Произвольный</PresentationFormat>
  <Paragraphs>71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Windows User</cp:lastModifiedBy>
  <cp:revision>34</cp:revision>
  <dcterms:created xsi:type="dcterms:W3CDTF">2017-02-05T17:32:03Z</dcterms:created>
  <dcterms:modified xsi:type="dcterms:W3CDTF">2019-10-30T09:17:15Z</dcterms:modified>
</cp:coreProperties>
</file>