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69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68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2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19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9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43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73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0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9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9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247CC-9111-459B-B445-6C875F51F0B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EA83-47F6-4F52-87AA-91A8D5972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9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irweli.com.ge/rus/images/stories/bsec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gif"/><Relationship Id="rId7" Type="http://schemas.openxmlformats.org/officeDocument/2006/relationships/hyperlink" Target="http://rirt.opt.ru/files/1811.jpg" TargetMode="External"/><Relationship Id="rId2" Type="http://schemas.openxmlformats.org/officeDocument/2006/relationships/hyperlink" Target="http://anime.toppik.ru/photo/tekhnika/televizor_besplatnye_animashki_skachat_bez_sms/43-0-146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hyperlink" Target="http://ecofinans.com.ua/img/patent1b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ooksite.ru/fulltext/kom/ple/xle/snoi/359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tolltrade.ru/pic/sea/boat/oosterdam/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kp.ru/upimg/5a3e8f353c90697f8fa8aa939d18ebfb3dd46ab0/1942878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travelnow.com/hotelimages/s/049000/049280D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352928" cy="2376264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Мирохозяйственные связи и интеграция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Интеграция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Экономическая интеграция </a:t>
            </a:r>
            <a:r>
              <a:rPr lang="ru-RU" dirty="0"/>
              <a:t>– сотрудничество между национальными хозяйствами разных стран, ликвидация между ними барьеров в торговле, сближение их рынков с целью образование общего рынка </a:t>
            </a:r>
          </a:p>
          <a:p>
            <a:endParaRPr lang="ru-RU" dirty="0"/>
          </a:p>
          <a:p>
            <a:r>
              <a:rPr lang="ru-RU" dirty="0"/>
              <a:t>Для современного мирового хозяйства характерно создание региональных группировок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Интеграция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219256" cy="639762"/>
          </a:xfrm>
        </p:spPr>
        <p:txBody>
          <a:bodyPr/>
          <a:lstStyle/>
          <a:p>
            <a:pPr algn="ctr"/>
            <a:r>
              <a:rPr lang="ru-RU" dirty="0"/>
              <a:t>Крупнейшие интеграции мира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844824"/>
            <a:ext cx="4497388" cy="4281339"/>
          </a:xfrm>
        </p:spPr>
        <p:txBody>
          <a:bodyPr/>
          <a:lstStyle/>
          <a:p>
            <a:r>
              <a:rPr lang="ru-RU" dirty="0"/>
              <a:t>ШОС (Шанхайская Организация Сотрудничества)</a:t>
            </a:r>
          </a:p>
          <a:p>
            <a:r>
              <a:rPr lang="ru-RU" dirty="0"/>
              <a:t>АТЭС – Азиатско-Тихоокеанское Экономическое Сотрудничество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498975" cy="4281339"/>
          </a:xfrm>
        </p:spPr>
        <p:txBody>
          <a:bodyPr/>
          <a:lstStyle/>
          <a:p>
            <a:r>
              <a:rPr lang="ru-RU" dirty="0"/>
              <a:t>АСЕАН – Ассоциация Государств Юго-Восточной Азии</a:t>
            </a:r>
          </a:p>
          <a:p>
            <a:r>
              <a:rPr lang="ru-RU" dirty="0"/>
              <a:t>ЕС – Европейский Союз</a:t>
            </a:r>
          </a:p>
          <a:p>
            <a:r>
              <a:rPr lang="ru-RU" dirty="0"/>
              <a:t>ТС – Таможенный Союз</a:t>
            </a:r>
          </a:p>
          <a:p>
            <a:r>
              <a:rPr lang="ru-RU" dirty="0"/>
              <a:t>НАФТА – Североамериканская ассоциация свободной торговли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r>
              <a:rPr lang="ru-RU" sz="3100" dirty="0"/>
              <a:t>ОСНОВНЫЕ ФОРМЫ МЕЖДУНАРОДНЫХ </a:t>
            </a:r>
            <a:br>
              <a:rPr lang="ru-RU" sz="3100" dirty="0"/>
            </a:br>
            <a:r>
              <a:rPr lang="ru-RU" sz="3100" dirty="0"/>
              <a:t>ЭКОНОМИЧЕСКИХ СВЯЗЕЙ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339752" y="1916832"/>
            <a:ext cx="43195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ВНЕШНЯЯ ТОРГОВЛЯ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2339752" y="2420888"/>
            <a:ext cx="43195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ВЫВОЗ КАПИТАЛА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339752" y="2925713"/>
            <a:ext cx="43195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НАУЧНО-ТЕХНИЧЕСКОЕ </a:t>
            </a:r>
          </a:p>
          <a:p>
            <a:pPr algn="ctr"/>
            <a:r>
              <a:rPr lang="ru-RU" sz="2000" b="1"/>
              <a:t>СОТРУДНИЧЕСТВО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2339752" y="3644850"/>
            <a:ext cx="43195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КОМПЕНСАЦИОННЫЕ СДЕЛКИ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339752" y="4149675"/>
            <a:ext cx="43195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КРЕДИТНО-ФИНАНСОВЫЕ</a:t>
            </a:r>
          </a:p>
          <a:p>
            <a:pPr algn="ctr"/>
            <a:r>
              <a:rPr lang="ru-RU" sz="2000" b="1"/>
              <a:t> ОТНОШЕНИЯ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339752" y="5373638"/>
            <a:ext cx="43195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МЕЖДУНАРОДНЫЙ ТУРИЗМ</a:t>
            </a:r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2339752" y="4797375"/>
            <a:ext cx="43195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ПРЕДОСТАВЛЕНИЕ УСЛУГ</a:t>
            </a: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1547664" y="1340768"/>
            <a:ext cx="485775" cy="3673475"/>
          </a:xfrm>
          <a:prstGeom prst="downArrow">
            <a:avLst>
              <a:gd name="adj1" fmla="val 50000"/>
              <a:gd name="adj2" fmla="val 189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6948264" y="1268760"/>
            <a:ext cx="485775" cy="3673475"/>
          </a:xfrm>
          <a:prstGeom prst="downArrow">
            <a:avLst>
              <a:gd name="adj1" fmla="val 50000"/>
              <a:gd name="adj2" fmla="val 189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ВНЕШНЯЯ ТОРГОВЛЯ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/>
              <a:t>Зародилась в глубокой древности.</a:t>
            </a:r>
          </a:p>
          <a:p>
            <a:pPr>
              <a:lnSpc>
                <a:spcPct val="90000"/>
              </a:lnSpc>
            </a:pPr>
            <a:r>
              <a:rPr lang="ru-RU" dirty="0"/>
              <a:t>Расцвет произошёл в эпоху капитализма, особенно на стадии машинной индустрии.</a:t>
            </a:r>
          </a:p>
          <a:p>
            <a:pPr>
              <a:lnSpc>
                <a:spcPct val="90000"/>
              </a:lnSpc>
            </a:pPr>
            <a:r>
              <a:rPr lang="ru-RU" dirty="0"/>
              <a:t>Одна из ведущих форм экономических связей между странами.</a:t>
            </a:r>
          </a:p>
          <a:p>
            <a:endParaRPr lang="ru-RU" dirty="0"/>
          </a:p>
        </p:txBody>
      </p:sp>
      <p:pic>
        <p:nvPicPr>
          <p:cNvPr id="4" name="Picture 8" descr="Картинка 86 из 482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556792"/>
            <a:ext cx="475297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dirty="0"/>
              <a:t>ВЫВОЗ КАПИТАЛА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4536504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Сущность состоит в перемещении капитала из одной страны, где находится его собственник, в другую страну для извлечения прибылей, а также в политических целях.</a:t>
            </a:r>
          </a:p>
          <a:p>
            <a:r>
              <a:rPr lang="ru-RU" dirty="0"/>
              <a:t>В этой сфере господствуют крупнейшие мировые банки и ТНК, Международный валютный фонд (МВФ).</a:t>
            </a:r>
          </a:p>
          <a:p>
            <a:r>
              <a:rPr lang="ru-RU" dirty="0"/>
              <a:t>Крупнейшие экспортёры капитала – США, Германия и Япония.</a:t>
            </a:r>
          </a:p>
          <a:p>
            <a:endParaRPr lang="ru-RU" dirty="0"/>
          </a:p>
        </p:txBody>
      </p:sp>
      <p:pic>
        <p:nvPicPr>
          <p:cNvPr id="4" name="Picture 8" descr="05049e90fa4f5039a8cadc6acbb4b2c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628800"/>
            <a:ext cx="4064968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НАУЧНО-ТЕХНИЧЕСКОЕ  СОТРУДНИЧЕСТВО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условиях НТР способствует внедрению новейших технических достижений, рациональному использованию природных ресурсов и т.д. </a:t>
            </a:r>
          </a:p>
          <a:p>
            <a:r>
              <a:rPr lang="ru-RU" dirty="0"/>
              <a:t>Особое место здесь принадлежит торговле научно-технической информацией (патентами и лицензиями).</a:t>
            </a:r>
          </a:p>
          <a:p>
            <a:endParaRPr lang="ru-RU" dirty="0"/>
          </a:p>
        </p:txBody>
      </p:sp>
      <p:pic>
        <p:nvPicPr>
          <p:cNvPr id="4" name="Picture 15" descr="654168627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00808"/>
            <a:ext cx="1439862" cy="1439862"/>
          </a:xfrm>
          <a:prstGeom prst="rect">
            <a:avLst/>
          </a:prstGeom>
          <a:noFill/>
        </p:spPr>
      </p:pic>
      <p:pic>
        <p:nvPicPr>
          <p:cNvPr id="5" name="Picture 9" descr="Картинка 5 из 67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3501008"/>
            <a:ext cx="1606550" cy="2520950"/>
          </a:xfrm>
          <a:prstGeom prst="rect">
            <a:avLst/>
          </a:prstGeom>
          <a:noFill/>
        </p:spPr>
      </p:pic>
      <p:pic>
        <p:nvPicPr>
          <p:cNvPr id="6" name="Picture 17" descr="automarke0004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1916832"/>
            <a:ext cx="1512168" cy="947182"/>
          </a:xfrm>
          <a:prstGeom prst="rect">
            <a:avLst/>
          </a:prstGeom>
          <a:noFill/>
        </p:spPr>
      </p:pic>
      <p:pic>
        <p:nvPicPr>
          <p:cNvPr id="7" name="Picture 11" descr="Картинка 17 из 679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3501008"/>
            <a:ext cx="1651000" cy="2409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000" dirty="0"/>
              <a:t>КОМПЕНСАЦИОННЫЕ СДЕЛКИ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Важная форма экономических связей ряда государств в последние годы.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Иностранные фирмы предоставляют какой-либо стране кредит, и в счёт этого кредита происходит сооружение крупного хозяйственного объекта.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После ввода объекта в эксплуатацию эта стана погашает (компенсирует) кредит поставками готовой продукции.</a:t>
            </a:r>
          </a:p>
          <a:p>
            <a:endParaRPr lang="ru-RU" dirty="0"/>
          </a:p>
        </p:txBody>
      </p:sp>
      <p:pic>
        <p:nvPicPr>
          <p:cNvPr id="4" name="Picture 11" descr="Картинка 14 из 1889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789040"/>
            <a:ext cx="4427537" cy="2384425"/>
          </a:xfrm>
          <a:prstGeom prst="rect">
            <a:avLst/>
          </a:prstGeom>
          <a:noFill/>
        </p:spPr>
      </p:pic>
      <p:pic>
        <p:nvPicPr>
          <p:cNvPr id="5" name="Picture 9" descr="4612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077072"/>
            <a:ext cx="2809875" cy="1978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dirty="0"/>
              <a:t>КРЕДИТНО-ФИНАНСОВЫЕ ОТНОШЕНИЯ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r>
              <a:rPr lang="ru-RU" sz="2800" dirty="0"/>
              <a:t>Выражаются в предоставлении кредитов и займов, прямых инвестиций в создание объектов производства и сферы услуг.</a:t>
            </a:r>
          </a:p>
          <a:p>
            <a:r>
              <a:rPr lang="ru-RU" sz="2800" dirty="0"/>
              <a:t>Общий объём таких</a:t>
            </a:r>
          </a:p>
          <a:p>
            <a:pPr>
              <a:buNone/>
            </a:pPr>
            <a:r>
              <a:rPr lang="ru-RU" sz="2800" dirty="0"/>
              <a:t> инвестиций,</a:t>
            </a:r>
          </a:p>
          <a:p>
            <a:pPr>
              <a:buNone/>
            </a:pPr>
            <a:r>
              <a:rPr lang="ru-RU" sz="2800" dirty="0"/>
              <a:t> накопленных в мире, </a:t>
            </a:r>
          </a:p>
          <a:p>
            <a:pPr>
              <a:buNone/>
            </a:pPr>
            <a:r>
              <a:rPr lang="ru-RU" sz="2800" dirty="0"/>
              <a:t>уже превысил 3 трлн. </a:t>
            </a:r>
            <a:r>
              <a:rPr lang="en-US" sz="2800" dirty="0">
                <a:cs typeface="Times New Roman" pitchFamily="18" charset="0"/>
              </a:rPr>
              <a:t>$</a:t>
            </a:r>
          </a:p>
          <a:p>
            <a:endParaRPr lang="ru-RU" dirty="0"/>
          </a:p>
        </p:txBody>
      </p:sp>
      <p:pic>
        <p:nvPicPr>
          <p:cNvPr id="4" name="Picture 7" descr="9be40cee5b0eee1462c82c6964087ff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08104" y="2852936"/>
            <a:ext cx="2832100" cy="3395663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ПРЕДОСТАВЛЕНИЕ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/>
              <a:t>Обслуживание иностранных судов, заходящих в порты.</a:t>
            </a:r>
          </a:p>
          <a:p>
            <a:pPr>
              <a:lnSpc>
                <a:spcPct val="90000"/>
              </a:lnSpc>
            </a:pPr>
            <a:r>
              <a:rPr lang="ru-RU" dirty="0"/>
              <a:t>Фрахт (наем) морских судов.</a:t>
            </a:r>
          </a:p>
          <a:p>
            <a:pPr>
              <a:lnSpc>
                <a:spcPct val="90000"/>
              </a:lnSpc>
            </a:pPr>
            <a:r>
              <a:rPr lang="ru-RU" dirty="0"/>
              <a:t>Страны, предоставляющие свои морские флоты для перевозки грузов между портами других стран, называют «морскими извозчиками».</a:t>
            </a:r>
          </a:p>
          <a:p>
            <a:endParaRPr lang="ru-RU" dirty="0"/>
          </a:p>
        </p:txBody>
      </p:sp>
      <p:pic>
        <p:nvPicPr>
          <p:cNvPr id="4" name="Picture 7" descr="Картинка 13 из 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340768"/>
            <a:ext cx="4140200" cy="2493963"/>
          </a:xfrm>
          <a:prstGeom prst="rect">
            <a:avLst/>
          </a:prstGeom>
          <a:noFill/>
        </p:spPr>
      </p:pic>
      <p:pic>
        <p:nvPicPr>
          <p:cNvPr id="5" name="Picture 9" descr="Картинка 66 из 8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4149080"/>
            <a:ext cx="2881313" cy="2160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МЕЖДУНАРОДНЫЙ ТУРИЗМ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435597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последние десятилетия в мире происходит настоящий туристический бум!</a:t>
            </a:r>
          </a:p>
          <a:p>
            <a:r>
              <a:rPr lang="ru-RU" dirty="0"/>
              <a:t>Международный туризм – важный источник доходов, которые во всём мире уже приближаются к 500 млрд. </a:t>
            </a:r>
            <a:r>
              <a:rPr lang="en-US" dirty="0">
                <a:cs typeface="Times New Roman" pitchFamily="18" charset="0"/>
              </a:rPr>
              <a:t>$</a:t>
            </a:r>
            <a:r>
              <a:rPr lang="ru-RU" dirty="0">
                <a:cs typeface="Times New Roman" pitchFamily="18" charset="0"/>
              </a:rPr>
              <a:t> в год.</a:t>
            </a:r>
            <a:endParaRPr lang="en-US" dirty="0"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9" descr="Картинка 165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844824"/>
            <a:ext cx="47625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355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ОСНОВНЫЕ ФОРМЫ МЕЖДУНАРОДНЫХ  ЭКОНОМИЧЕСКИХ СВЯЗЕЙ</vt:lpstr>
      <vt:lpstr>ВНЕШНЯЯ ТОРГОВЛЯ</vt:lpstr>
      <vt:lpstr>ВЫВОЗ КАПИТАЛА</vt:lpstr>
      <vt:lpstr>НАУЧНО-ТЕХНИЧЕСКОЕ  СОТРУДНИЧЕСТВО</vt:lpstr>
      <vt:lpstr>КОМПЕНСАЦИОННЫЕ СДЕЛКИ</vt:lpstr>
      <vt:lpstr>КРЕДИТНО-ФИНАНСОВЫЕ ОТНОШЕНИЯ</vt:lpstr>
      <vt:lpstr>ПРЕДОСТАВЛЕНИЕ УСЛУГ</vt:lpstr>
      <vt:lpstr>МЕЖДУНАРОДНЫЙ ТУРИЗМ</vt:lpstr>
      <vt:lpstr>Интеграция</vt:lpstr>
      <vt:lpstr>Интеграция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 образование Московской области Муниципальной бюджетной общеобразовательное учреждение Шараповская средняя общеобразовательная школа</dc:title>
  <dc:creator>Алексей</dc:creator>
  <cp:lastModifiedBy>Ученик)</cp:lastModifiedBy>
  <cp:revision>8</cp:revision>
  <dcterms:created xsi:type="dcterms:W3CDTF">2013-10-26T05:58:32Z</dcterms:created>
  <dcterms:modified xsi:type="dcterms:W3CDTF">2021-02-24T12:34:07Z</dcterms:modified>
</cp:coreProperties>
</file>