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7"/>
            <a:ext cx="6400800" cy="4143404"/>
          </a:xfrm>
        </p:spPr>
        <p:txBody>
          <a:bodyPr>
            <a:normAutofit/>
          </a:bodyPr>
          <a:lstStyle/>
          <a:p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001056" cy="1643073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700" b="1" dirty="0" smtClean="0"/>
              <a:t>.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dirty="0" smtClean="0"/>
              <a:t>Мирное урегулирование конфликтов. Медиация </a:t>
            </a:r>
            <a:endParaRPr lang="ru-RU" dirty="0"/>
          </a:p>
        </p:txBody>
      </p:sp>
      <p:pic>
        <p:nvPicPr>
          <p:cNvPr id="1027" name="Picture 3" descr="C:\Users\Ученик\Desktop\spor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2132856"/>
            <a:ext cx="3924314" cy="2376264"/>
          </a:xfrm>
          <a:prstGeom prst="rect">
            <a:avLst/>
          </a:prstGeom>
          <a:noFill/>
        </p:spPr>
      </p:pic>
      <p:pic>
        <p:nvPicPr>
          <p:cNvPr id="1026" name="Picture 2" descr="C:\Users\Ученик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016" y="3501008"/>
            <a:ext cx="3770249" cy="28917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еник\Desktop\3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577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Медиация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 – это форма посредничества, позволяющая урегулировать </a:t>
            </a:r>
            <a:r>
              <a:rPr lang="ru-RU" sz="1600" i="1" dirty="0" smtClean="0">
                <a:solidFill>
                  <a:schemeClr val="bg1"/>
                </a:solidFill>
                <a:latin typeface="+mj-lt"/>
              </a:rPr>
              <a:t>конфликты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 в самых различных сферах жизнедеятельности человека.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Слово «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медиация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» происходит от латинского </a:t>
            </a:r>
            <a:r>
              <a:rPr lang="ru-RU" sz="1600" dirty="0" err="1" smtClean="0">
                <a:solidFill>
                  <a:schemeClr val="bg1"/>
                </a:solidFill>
                <a:latin typeface="+mj-lt"/>
              </a:rPr>
              <a:t>medius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  <a:latin typeface="+mj-lt"/>
              </a:rPr>
              <a:t>medium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, и обозначает «посередине».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То, как часто, называют </a:t>
            </a:r>
            <a:r>
              <a:rPr lang="ru-RU" sz="1600" i="1" dirty="0" smtClean="0">
                <a:solidFill>
                  <a:schemeClr val="bg1"/>
                </a:solidFill>
                <a:latin typeface="+mj-lt"/>
              </a:rPr>
              <a:t>медиатора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, вполне согласуется с дословным переводом посредник, находящийся посередине.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Медиация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 – это процесс совместного (спорящих сторон и </a:t>
            </a:r>
            <a:r>
              <a:rPr lang="ru-RU" sz="1600" i="1" dirty="0" smtClean="0">
                <a:solidFill>
                  <a:schemeClr val="bg1"/>
                </a:solidFill>
                <a:latin typeface="+mj-lt"/>
              </a:rPr>
              <a:t>медиатора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) урегулирования и разрешение конфликта, в ходе которого два или более участников с помощью независимой третьей стороны или сторон (</a:t>
            </a:r>
            <a:r>
              <a:rPr lang="ru-RU" sz="1600" u="sng" dirty="0" smtClean="0">
                <a:solidFill>
                  <a:schemeClr val="bg1"/>
                </a:solidFill>
                <a:latin typeface="+mj-lt"/>
              </a:rPr>
              <a:t>медиаторов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) общаются друг с другом и находят приемлемое для всех сторон решение проблемы.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Функция </a:t>
            </a:r>
            <a:r>
              <a:rPr lang="ru-RU" sz="1600" i="1" dirty="0" smtClean="0">
                <a:solidFill>
                  <a:schemeClr val="bg1"/>
                </a:solidFill>
                <a:latin typeface="+mj-lt"/>
              </a:rPr>
              <a:t>медиаторов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 заключается в том, чтобы помочь участникам </a:t>
            </a:r>
            <a:r>
              <a:rPr lang="ru-RU" sz="1600" i="1" dirty="0" smtClean="0">
                <a:solidFill>
                  <a:schemeClr val="bg1"/>
                </a:solidFill>
                <a:latin typeface="+mj-lt"/>
              </a:rPr>
              <a:t>конфликта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 рассмотреть и изучить все возможные варианты решения и, если это достижимо, то найти то решение, которое  удовлетворяет интересы всех сторон, имеющих отношение к конфликту.</a:t>
            </a:r>
          </a:p>
          <a:p>
            <a:pPr>
              <a:buNone/>
            </a:pPr>
            <a:r>
              <a:rPr lang="ru-RU" sz="1600" u="sng" dirty="0" smtClean="0">
                <a:solidFill>
                  <a:schemeClr val="bg1"/>
                </a:solidFill>
                <a:latin typeface="+mj-lt"/>
              </a:rPr>
              <a:t>Медиация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 – это процесс, в котором участвует беспристрастная третья сторона, помогающая спорящим или конфликтующим сторонам разобраться в существующих между ними разногласиях, понять сущность возникших разногласий и по возможности их разрешить.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 Медиация – как средство разрешения конфликтов.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9" y="928670"/>
            <a:ext cx="8229600" cy="55007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+mj-lt"/>
              </a:rPr>
              <a:t>Функция </a:t>
            </a:r>
            <a:r>
              <a:rPr lang="ru-RU" i="1" dirty="0" smtClean="0">
                <a:solidFill>
                  <a:schemeClr val="bg1"/>
                </a:solidFill>
                <a:latin typeface="+mj-lt"/>
              </a:rPr>
              <a:t>медиаторов</a:t>
            </a:r>
            <a:r>
              <a:rPr lang="ru-RU" dirty="0" smtClean="0">
                <a:solidFill>
                  <a:schemeClr val="bg1"/>
                </a:solidFill>
                <a:latin typeface="+mj-lt"/>
              </a:rPr>
              <a:t> заключается в том, чтобы помочь участникам </a:t>
            </a:r>
            <a:r>
              <a:rPr lang="ru-RU" i="1" dirty="0" smtClean="0">
                <a:solidFill>
                  <a:schemeClr val="bg1"/>
                </a:solidFill>
                <a:latin typeface="+mj-lt"/>
              </a:rPr>
              <a:t>конфликта</a:t>
            </a:r>
            <a:r>
              <a:rPr lang="ru-RU" dirty="0" smtClean="0">
                <a:solidFill>
                  <a:schemeClr val="bg1"/>
                </a:solidFill>
                <a:latin typeface="+mj-lt"/>
              </a:rPr>
              <a:t> рассмотреть и изучить все возможные варианты решения и, если это достижимо, то найти то решение, которое  удовлетворяет интересы всех сторон, имеющих отношение к конфликту.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+mj-lt"/>
              </a:rPr>
              <a:t>В </a:t>
            </a:r>
            <a:r>
              <a:rPr lang="ru-RU" i="1" dirty="0" smtClean="0">
                <a:solidFill>
                  <a:schemeClr val="bg1"/>
                </a:solidFill>
                <a:latin typeface="+mj-lt"/>
              </a:rPr>
              <a:t>процессе медиации</a:t>
            </a:r>
            <a:r>
              <a:rPr lang="ru-RU" dirty="0" smtClean="0">
                <a:solidFill>
                  <a:schemeClr val="bg1"/>
                </a:solidFill>
                <a:latin typeface="+mj-lt"/>
              </a:rPr>
              <a:t> спорящие стороны диктуют условия соглашения между собой, а не медиатор.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+mj-lt"/>
              </a:rPr>
              <a:t> </a:t>
            </a:r>
          </a:p>
          <a:p>
            <a:pPr>
              <a:buNone/>
            </a:pPr>
            <a:r>
              <a:rPr lang="ru-RU" u="sng" dirty="0" smtClean="0">
                <a:solidFill>
                  <a:schemeClr val="bg1"/>
                </a:solidFill>
                <a:latin typeface="+mj-lt"/>
              </a:rPr>
              <a:t>Медиатор</a:t>
            </a:r>
            <a:r>
              <a:rPr lang="ru-RU" dirty="0" smtClean="0">
                <a:solidFill>
                  <a:schemeClr val="bg1"/>
                </a:solidFill>
                <a:latin typeface="+mj-lt"/>
              </a:rPr>
              <a:t> помогает конфликтующим сторонам принять решение:</a:t>
            </a:r>
          </a:p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добровольно,</a:t>
            </a:r>
          </a:p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не испытывая давления (ни со стороны медиатора, ни со стороны «партнера по конфликту»),</a:t>
            </a:r>
          </a:p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осознанно,</a:t>
            </a:r>
          </a:p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исключая угрозы с чьей-либо стороны,</a:t>
            </a:r>
          </a:p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не допуская воздействия и манипуляций.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+mj-lt"/>
              </a:rPr>
              <a:t>Медиация направлена на урегулирование конфликтов, однако, само по себе  разрешение конфликтов ни в коем случае не может являться конечной целью медиативного процесса.</a:t>
            </a: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Роль медиатора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6400800" cy="400052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1) отношения сторон: чем хуже отношения сторон, тем </a:t>
            </a:r>
            <a:r>
              <a:rPr lang="ru-RU" dirty="0" err="1" smtClean="0">
                <a:solidFill>
                  <a:schemeClr val="bg1"/>
                </a:solidFill>
              </a:rPr>
              <a:t>маловероятнее</a:t>
            </a:r>
            <a:r>
              <a:rPr lang="ru-RU" dirty="0" smtClean="0">
                <a:solidFill>
                  <a:schemeClr val="bg1"/>
                </a:solidFill>
              </a:rPr>
              <a:t> успех медиации;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2) способность сторон к кооперации: чем она выше, тем успешнее медиация;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3) мотивация сторон к урегулированию разногласий и принятию соглашения: низкая мотивация снижает эффективность медиации;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4) доверие сторон к медиативному процессу повышает успех медиации;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5) характеристики самого процесса медиации, используемых им методов.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714358"/>
            <a:ext cx="7958167" cy="1285883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Факторы успешности медиации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1026" name="Picture 2" descr="C:\Users\Ученик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57166"/>
            <a:ext cx="2276475" cy="1652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358246" cy="5567386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При описании процесса медиации принято различать следующие группы техник:</a:t>
            </a:r>
          </a:p>
          <a:p>
            <a:pPr algn="l">
              <a:lnSpc>
                <a:spcPct val="11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1) техники рефлексивного вмешательства – направлены на установление и поддержание контакта с участниками конфликта;</a:t>
            </a:r>
          </a:p>
          <a:p>
            <a:pPr algn="l">
              <a:lnSpc>
                <a:spcPct val="11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2) техники контекстуального вмешательства – направлены на формирование благоприятного климата переговоров;</a:t>
            </a:r>
          </a:p>
          <a:p>
            <a:pPr algn="l">
              <a:lnSpc>
                <a:spcPct val="11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3) техники независимого вмешательства – обеспечивают процесс принятия решений и анализа вариантов.</a:t>
            </a:r>
          </a:p>
          <a:p>
            <a:pPr algn="l">
              <a:lnSpc>
                <a:spcPct val="11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Во время первой же встречи необходимо ввести правила общения во время процесса медиации, которые затем следует неукоснительно соблюдать:</a:t>
            </a:r>
          </a:p>
          <a:p>
            <a:pPr algn="l">
              <a:lnSpc>
                <a:spcPct val="11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– отсутствие оскорблений, ругательств, угроз в адрес другой стороны;</a:t>
            </a:r>
          </a:p>
          <a:p>
            <a:pPr algn="l">
              <a:lnSpc>
                <a:spcPct val="11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– четкое изложение фактов с предоставлением подтверждающих документов;</a:t>
            </a:r>
          </a:p>
          <a:p>
            <a:pPr algn="l">
              <a:lnSpc>
                <a:spcPct val="11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– конфиденциальность – неразглашение информации, полученной в процессе медиации, в том числе в качестве свидетельских показаний в суде;</a:t>
            </a:r>
          </a:p>
          <a:p>
            <a:pPr algn="l">
              <a:lnSpc>
                <a:spcPct val="11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– полная добровольность участия в медиации: каждый из участников может выйти из процесса медиации в любой момент, если посчитает дальнейшее ее проведение бессмысленным.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3" y="285729"/>
            <a:ext cx="8001056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2. Технология медиации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91174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  <a:latin typeface="+mj-lt"/>
              </a:rPr>
              <a:t>• тактика поочередного выслушивания участников </a:t>
            </a:r>
            <a:r>
              <a:rPr lang="ru-RU" sz="4800" dirty="0" err="1" smtClean="0">
                <a:solidFill>
                  <a:schemeClr val="bg1"/>
                </a:solidFill>
                <a:latin typeface="+mj-lt"/>
              </a:rPr>
              <a:t>конфликта-применяется</a:t>
            </a:r>
            <a:r>
              <a:rPr lang="ru-RU" sz="4800" dirty="0" smtClean="0">
                <a:solidFill>
                  <a:schemeClr val="bg1"/>
                </a:solidFill>
                <a:latin typeface="+mj-lt"/>
              </a:rPr>
              <a:t> для выяснения ситуации и выслушивания предложений;</a:t>
            </a:r>
          </a:p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  <a:latin typeface="+mj-lt"/>
              </a:rPr>
              <a:t>• директивная действие - акцентирование внимания на слабых моментах в позициях оппонентов с целью склонить их к примирению;</a:t>
            </a:r>
          </a:p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  <a:latin typeface="+mj-lt"/>
              </a:rPr>
              <a:t>• операция - медиатор ведет переговоры при одновременном участии обеих сторон;</a:t>
            </a:r>
          </a:p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  <a:latin typeface="+mj-lt"/>
              </a:rPr>
              <a:t>• давление на одного из оппонентов - посредник доказывает одному из участников конфликта ошибочность его позиции;</a:t>
            </a:r>
          </a:p>
          <a:p>
            <a:r>
              <a:rPr lang="ru-RU" sz="4800" dirty="0" smtClean="0">
                <a:solidFill>
                  <a:schemeClr val="bg1"/>
                </a:solidFill>
                <a:latin typeface="+mj-lt"/>
              </a:rPr>
              <a:t>• челночная дипломатия - медиатор разделяет конфликтующие стороны и постоянно курсирует между ними, согласуя их позиции</a:t>
            </a: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:</a:t>
            </a:r>
            <a:br>
              <a:rPr lang="ru-RU" sz="4000" b="1" dirty="0" smtClean="0"/>
            </a:br>
            <a:r>
              <a:rPr lang="ru-RU" sz="4000" b="1" dirty="0" smtClean="0"/>
              <a:t>       </a:t>
            </a:r>
            <a:r>
              <a:rPr lang="ru-RU" b="1" dirty="0" smtClean="0"/>
              <a:t>Тактика действия </a:t>
            </a:r>
            <a:r>
              <a:rPr lang="ru-RU" sz="4000" b="1" dirty="0" smtClean="0"/>
              <a:t>медиатора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126055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1. Введение в процесс медиации, вступительное слово медиатора</a:t>
            </a:r>
          </a:p>
          <a:p>
            <a:pPr fontAlgn="base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2. Презентация сторон, когда каждая из сторон представляет суть произошедшего конфликта — при презентации и пересказе медиатор не делает никаких оценок, ничего не интерпретирует, позволяя себе только структурировать изложение. </a:t>
            </a:r>
          </a:p>
          <a:p>
            <a:pPr fontAlgn="base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3. Дискуссия, в которой стороны вырабатывают вопросы для обсуждения в переговорах;</a:t>
            </a:r>
          </a:p>
          <a:p>
            <a:pPr fontAlgn="base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4. </a:t>
            </a:r>
            <a:r>
              <a:rPr lang="ru-RU" sz="2000" dirty="0" err="1" smtClean="0">
                <a:solidFill>
                  <a:schemeClr val="bg1"/>
                </a:solidFill>
              </a:rPr>
              <a:t>Кокус</a:t>
            </a:r>
            <a:r>
              <a:rPr lang="ru-RU" sz="2000" dirty="0" smtClean="0">
                <a:solidFill>
                  <a:schemeClr val="bg1"/>
                </a:solidFill>
              </a:rPr>
              <a:t>, в который входит индивидуальная работа медиатора с каждой из сторон — посредник старается выявить точки сближения или прямого пересечения позиций и интересов сторон;</a:t>
            </a:r>
          </a:p>
          <a:p>
            <a:pPr fontAlgn="base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5.  Общая сессия – дискуссия по выработке предложений;</a:t>
            </a:r>
          </a:p>
          <a:p>
            <a:pPr fontAlgn="base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6.  Подготовка проекта соглашения;</a:t>
            </a:r>
          </a:p>
          <a:p>
            <a:pPr fontAlgn="base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7.  Выход из медиации — удовлетворенность медиацией конфликтующих сторон.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Стадии медиации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Ученик\Desktop\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b="1" dirty="0" smtClean="0"/>
              <a:t>Метод «Школьная медиация»</a:t>
            </a:r>
            <a:r>
              <a:rPr lang="ru-RU" sz="3200" dirty="0" smtClean="0"/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2910" y="1571612"/>
            <a:ext cx="8040715" cy="450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это инновационный метод, который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применяется для разрешения споров и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предотвращения конфликтных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ситуаций между участниками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образовательного процесса в качестве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современного альтернативного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способа разрешения споров.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330</TotalTime>
  <Words>445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   .  Мирное урегулирование конфликтов. Медиация </vt:lpstr>
      <vt:lpstr>1. Медиация – как средство разрешения конфликтов.</vt:lpstr>
      <vt:lpstr>Роль медиатора </vt:lpstr>
      <vt:lpstr>   Факторы успешности медиации </vt:lpstr>
      <vt:lpstr>         2. Технология медиации</vt:lpstr>
      <vt:lpstr>      :        Тактика действия медиатора</vt:lpstr>
      <vt:lpstr>Стадии медиации</vt:lpstr>
      <vt:lpstr>Презентация PowerPoint</vt:lpstr>
      <vt:lpstr>Метод «Школьная медиация»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Мирное урегулирование конфликтов. Медиация.  </dc:title>
  <dc:creator>Ученик</dc:creator>
  <cp:lastModifiedBy>завуч</cp:lastModifiedBy>
  <cp:revision>37</cp:revision>
  <dcterms:created xsi:type="dcterms:W3CDTF">2017-10-30T03:42:15Z</dcterms:created>
  <dcterms:modified xsi:type="dcterms:W3CDTF">2017-10-31T04:08:14Z</dcterms:modified>
</cp:coreProperties>
</file>