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1" r:id="rId7"/>
    <p:sldId id="262" r:id="rId8"/>
    <p:sldId id="260" r:id="rId9"/>
    <p:sldId id="263" r:id="rId10"/>
    <p:sldId id="264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15D2-1AFD-403B-AFE5-8F9E199797F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F3A8-0045-44A0-9FBE-1F29B48E3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280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15D2-1AFD-403B-AFE5-8F9E199797F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F3A8-0045-44A0-9FBE-1F29B48E3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098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15D2-1AFD-403B-AFE5-8F9E199797F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F3A8-0045-44A0-9FBE-1F29B48E3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242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15D2-1AFD-403B-AFE5-8F9E199797F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F3A8-0045-44A0-9FBE-1F29B48E3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807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15D2-1AFD-403B-AFE5-8F9E199797F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F3A8-0045-44A0-9FBE-1F29B48E3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50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15D2-1AFD-403B-AFE5-8F9E199797F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F3A8-0045-44A0-9FBE-1F29B48E3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008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15D2-1AFD-403B-AFE5-8F9E199797F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F3A8-0045-44A0-9FBE-1F29B48E3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02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15D2-1AFD-403B-AFE5-8F9E199797F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F3A8-0045-44A0-9FBE-1F29B48E3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724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15D2-1AFD-403B-AFE5-8F9E199797F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F3A8-0045-44A0-9FBE-1F29B48E3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51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15D2-1AFD-403B-AFE5-8F9E199797F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F3A8-0045-44A0-9FBE-1F29B48E3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417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15D2-1AFD-403B-AFE5-8F9E199797F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F3A8-0045-44A0-9FBE-1F29B48E3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16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215D2-1AFD-403B-AFE5-8F9E199797FF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0F3A8-0045-44A0-9FBE-1F29B48E3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93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Monotype Corsiva" panose="03010101010201010101" pitchFamily="66" charset="0"/>
              </a:rPr>
              <a:t>Методы снятия эмоциональной напряженности.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715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Monotype Corsiva" panose="03010101010201010101" pitchFamily="66" charset="0"/>
              </a:rPr>
              <a:t>Релаксация по методике </a:t>
            </a:r>
            <a:r>
              <a:rPr lang="ru-RU" dirty="0" smtClean="0">
                <a:latin typeface="Monotype Corsiva" panose="03010101010201010101" pitchFamily="66" charset="0"/>
              </a:rPr>
              <a:t>Джекобсона: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E:\dir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7193036" cy="441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279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E:\dir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12951"/>
            <a:ext cx="8172400" cy="520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956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E:\dir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653875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926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E:\dir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0553"/>
            <a:ext cx="8429475" cy="490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47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521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02624" cy="3242791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Monotype Corsiva" panose="03010101010201010101" pitchFamily="66" charset="0"/>
              </a:rPr>
              <a:t>Почему возникает эмоциональная напряженность у педагогов?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Monotype Corsiva" panose="03010101010201010101" pitchFamily="66" charset="0"/>
              </a:rPr>
              <a:t/>
            </a:r>
            <a:br>
              <a:rPr lang="ru-RU" dirty="0" smtClean="0">
                <a:latin typeface="Monotype Corsiva" panose="03010101010201010101" pitchFamily="66" charset="0"/>
              </a:rPr>
            </a:b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E:\Педагог-воспитатель-400x2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36912"/>
            <a:ext cx="5867371" cy="390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861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435280" cy="5865515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/>
              <a:t> </a:t>
            </a:r>
            <a:r>
              <a:rPr lang="ru-RU" sz="4400" dirty="0">
                <a:latin typeface="Monotype Corsiva" panose="03010101010201010101" pitchFamily="66" charset="0"/>
              </a:rPr>
              <a:t>Профессия педагог – энергоемкая</a:t>
            </a:r>
            <a:r>
              <a:rPr lang="ru-RU" sz="4400" dirty="0" smtClean="0">
                <a:latin typeface="Monotype Corsiva" panose="03010101010201010101" pitchFamily="66" charset="0"/>
              </a:rPr>
              <a:t>.</a:t>
            </a:r>
            <a:endParaRPr lang="ru-RU" sz="4400" dirty="0">
              <a:latin typeface="Monotype Corsiva" panose="03010101010201010101" pitchFamily="66" charset="0"/>
            </a:endParaRPr>
          </a:p>
          <a:p>
            <a:pPr algn="ctr"/>
            <a:r>
              <a:rPr lang="ru-RU" sz="4400" dirty="0" smtClean="0">
                <a:latin typeface="Monotype Corsiva" panose="03010101010201010101" pitchFamily="66" charset="0"/>
              </a:rPr>
              <a:t>Родители</a:t>
            </a:r>
          </a:p>
          <a:p>
            <a:pPr algn="ctr"/>
            <a:r>
              <a:rPr lang="ru-RU" sz="4400" dirty="0" smtClean="0">
                <a:latin typeface="Monotype Corsiva" panose="03010101010201010101" pitchFamily="66" charset="0"/>
              </a:rPr>
              <a:t>Преобразования в системе образования</a:t>
            </a:r>
          </a:p>
          <a:p>
            <a:endParaRPr lang="ru-RU" dirty="0"/>
          </a:p>
        </p:txBody>
      </p:sp>
      <p:pic>
        <p:nvPicPr>
          <p:cNvPr id="2050" name="Picture 2" descr="E:\7087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81811"/>
            <a:ext cx="5648325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543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dirty="0" smtClean="0">
                <a:latin typeface="Monotype Corsiva" panose="03010101010201010101" pitchFamily="66" charset="0"/>
              </a:rPr>
              <a:t>Растет учебная нагрузка</a:t>
            </a:r>
            <a:r>
              <a:rPr lang="ru-RU" sz="4900" dirty="0" smtClean="0">
                <a:latin typeface="Monotype Corsiva" panose="03010101010201010101" pitchFamily="66" charset="0"/>
              </a:rPr>
              <a:t/>
            </a:r>
            <a:br>
              <a:rPr lang="ru-RU" sz="4900" dirty="0" smtClean="0">
                <a:latin typeface="Monotype Corsiva" panose="03010101010201010101" pitchFamily="66" charset="0"/>
              </a:rPr>
            </a:br>
            <a:r>
              <a:rPr lang="ru-RU" sz="4900" dirty="0">
                <a:latin typeface="Monotype Corsiva" panose="03010101010201010101" pitchFamily="66" charset="0"/>
              </a:rPr>
              <a:t/>
            </a:r>
            <a:br>
              <a:rPr lang="ru-RU" sz="4900" dirty="0">
                <a:latin typeface="Monotype Corsiva" panose="03010101010201010101" pitchFamily="66" charset="0"/>
              </a:rPr>
            </a:br>
            <a:r>
              <a:rPr lang="ru-RU" dirty="0" smtClean="0">
                <a:latin typeface="Monotype Corsiva" panose="03010101010201010101" pitchFamily="66" charset="0"/>
              </a:rPr>
              <a:t/>
            </a:r>
            <a:br>
              <a:rPr lang="ru-RU" dirty="0" smtClean="0">
                <a:latin typeface="Monotype Corsiva" panose="03010101010201010101" pitchFamily="66" charset="0"/>
              </a:rPr>
            </a:br>
            <a:r>
              <a:rPr lang="ru-RU" sz="4900" dirty="0" smtClean="0">
                <a:latin typeface="Monotype Corsiva" panose="03010101010201010101" pitchFamily="66" charset="0"/>
              </a:rPr>
              <a:t>Растет нервно-психическое напряжение</a:t>
            </a:r>
            <a:br>
              <a:rPr lang="ru-RU" sz="4900" dirty="0" smtClean="0">
                <a:latin typeface="Monotype Corsiva" panose="03010101010201010101" pitchFamily="66" charset="0"/>
              </a:rPr>
            </a:br>
            <a:r>
              <a:rPr lang="ru-RU" sz="4900" dirty="0" smtClean="0">
                <a:latin typeface="Monotype Corsiva" panose="03010101010201010101" pitchFamily="66" charset="0"/>
              </a:rPr>
              <a:t/>
            </a:r>
            <a:br>
              <a:rPr lang="ru-RU" sz="4900" dirty="0" smtClean="0">
                <a:latin typeface="Monotype Corsiva" panose="03010101010201010101" pitchFamily="66" charset="0"/>
              </a:rPr>
            </a:br>
            <a:r>
              <a:rPr lang="ru-RU" sz="4900" dirty="0">
                <a:latin typeface="Monotype Corsiva" panose="03010101010201010101" pitchFamily="66" charset="0"/>
              </a:rPr>
              <a:t/>
            </a:r>
            <a:br>
              <a:rPr lang="ru-RU" sz="4900" dirty="0">
                <a:latin typeface="Monotype Corsiva" panose="03010101010201010101" pitchFamily="66" charset="0"/>
              </a:rPr>
            </a:br>
            <a:r>
              <a:rPr lang="ru-RU" sz="4900" dirty="0" smtClean="0">
                <a:latin typeface="Monotype Corsiva" panose="03010101010201010101" pitchFamily="66" charset="0"/>
              </a:rPr>
              <a:t>Переутомление</a:t>
            </a:r>
            <a:endParaRPr lang="ru-RU" sz="4900" dirty="0">
              <a:latin typeface="Monotype Corsiva" panose="03010101010201010101" pitchFamily="66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3491880" y="1700808"/>
            <a:ext cx="1944216" cy="1368152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3563888" y="4437112"/>
            <a:ext cx="1944216" cy="1368152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E:\1387829964_anti-stress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083" y="4196231"/>
            <a:ext cx="2912064" cy="162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stress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96231"/>
            <a:ext cx="2107519" cy="157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216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anose="03010101010201010101" pitchFamily="66" charset="0"/>
              </a:rPr>
              <a:t>Китайская поговорка: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E:\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3" y="332656"/>
            <a:ext cx="8361032" cy="627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27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1882" y="404664"/>
            <a:ext cx="2160240" cy="15121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763688" y="1628800"/>
            <a:ext cx="2088232" cy="151216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021582" y="2708920"/>
            <a:ext cx="1440160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652120" y="3717032"/>
            <a:ext cx="1404156" cy="15121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7380312" y="4941168"/>
            <a:ext cx="1368152" cy="1468677"/>
          </a:xfrm>
          <a:custGeom>
            <a:avLst/>
            <a:gdLst>
              <a:gd name="connsiteX0" fmla="*/ 0 w 864456"/>
              <a:gd name="connsiteY0" fmla="*/ 68447 h 1007714"/>
              <a:gd name="connsiteX1" fmla="*/ 693683 w 864456"/>
              <a:gd name="connsiteY1" fmla="*/ 84213 h 1007714"/>
              <a:gd name="connsiteX2" fmla="*/ 31531 w 864456"/>
              <a:gd name="connsiteY2" fmla="*/ 904020 h 1007714"/>
              <a:gd name="connsiteX3" fmla="*/ 804041 w 864456"/>
              <a:gd name="connsiteY3" fmla="*/ 998613 h 1007714"/>
              <a:gd name="connsiteX4" fmla="*/ 756745 w 864456"/>
              <a:gd name="connsiteY4" fmla="*/ 998613 h 100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456" h="1007714">
                <a:moveTo>
                  <a:pt x="0" y="68447"/>
                </a:moveTo>
                <a:cubicBezTo>
                  <a:pt x="344214" y="6699"/>
                  <a:pt x="688428" y="-55049"/>
                  <a:pt x="693683" y="84213"/>
                </a:cubicBezTo>
                <a:cubicBezTo>
                  <a:pt x="698938" y="223475"/>
                  <a:pt x="13138" y="751620"/>
                  <a:pt x="31531" y="904020"/>
                </a:cubicBezTo>
                <a:cubicBezTo>
                  <a:pt x="49924" y="1056420"/>
                  <a:pt x="683172" y="982848"/>
                  <a:pt x="804041" y="998613"/>
                </a:cubicBezTo>
                <a:cubicBezTo>
                  <a:pt x="924910" y="1014378"/>
                  <a:pt x="840827" y="1006495"/>
                  <a:pt x="756745" y="99861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9" name="Объект 2"/>
          <p:cNvSpPr>
            <a:spLocks noGrp="1"/>
          </p:cNvSpPr>
          <p:nvPr>
            <p:ph idx="1"/>
          </p:nvPr>
        </p:nvSpPr>
        <p:spPr>
          <a:xfrm>
            <a:off x="2807804" y="764705"/>
            <a:ext cx="5889340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latin typeface="Monotype Corsiva" panose="03010101010201010101" pitchFamily="66" charset="0"/>
              </a:rPr>
              <a:t>Тест геометрических фигур:</a:t>
            </a:r>
            <a:endParaRPr lang="ru-RU" sz="40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16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latin typeface="Monotype Corsiva" panose="03010101010201010101" pitchFamily="66" charset="0"/>
              </a:rPr>
              <a:t>Увлечения,  любимые занятия, хобби:</a:t>
            </a:r>
            <a:endParaRPr lang="ru-RU" sz="4000" dirty="0">
              <a:latin typeface="Monotype Corsiva" panose="03010101010201010101" pitchFamily="66" charset="0"/>
            </a:endParaRPr>
          </a:p>
        </p:txBody>
      </p:sp>
      <p:pic>
        <p:nvPicPr>
          <p:cNvPr id="5122" name="Picture 2" descr="E:\Vashi-Hobbi-.-Hobbi-na-million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38642"/>
            <a:ext cx="553654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Otdykh-s-udovolstviem-kakoe-hobbi-vybrat-sovremennoi-zhenshchine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47" y="4869160"/>
            <a:ext cx="2616666" cy="158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E:\hob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903527"/>
            <a:ext cx="261666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E:\ho-bbi-1--e14608107022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787" y="4747309"/>
            <a:ext cx="2762849" cy="184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E:\1386883174_1304492407_womens-fishing_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35850"/>
            <a:ext cx="2160240" cy="148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E:\Чтение-–-полезное-хобби-молодой-мамы-2-550x38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312" y="1340768"/>
            <a:ext cx="2108387" cy="148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E:\87-64b8299d1597b8a5c7b9cb9c88642f6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377" y="2919388"/>
            <a:ext cx="2377081" cy="167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E:\kak-nayti-schaste-v-svoey-sudbe_1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59575"/>
            <a:ext cx="2041471" cy="163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68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505475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6600" dirty="0">
                <a:latin typeface="Monotype Corsiva" panose="03010101010201010101" pitchFamily="66" charset="0"/>
              </a:rPr>
              <a:t>Рекомендации </a:t>
            </a:r>
            <a:endParaRPr lang="ru-RU" sz="6600" dirty="0" smtClean="0"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sz="5800" dirty="0" smtClean="0">
                <a:latin typeface="Monotype Corsiva" panose="03010101010201010101" pitchFamily="66" charset="0"/>
              </a:rPr>
              <a:t>1. Научитесь </a:t>
            </a:r>
            <a:r>
              <a:rPr lang="ru-RU" sz="5800" dirty="0">
                <a:latin typeface="Monotype Corsiva" panose="03010101010201010101" pitchFamily="66" charset="0"/>
              </a:rPr>
              <a:t>по возможности сразу сбрасывать негативные эмоции, а не вытеснять их в </a:t>
            </a:r>
            <a:r>
              <a:rPr lang="ru-RU" sz="5800" dirty="0" err="1">
                <a:latin typeface="Monotype Corsiva" panose="03010101010201010101" pitchFamily="66" charset="0"/>
              </a:rPr>
              <a:t>психосоматику</a:t>
            </a:r>
            <a:r>
              <a:rPr lang="ru-RU" sz="5800" dirty="0">
                <a:latin typeface="Monotype Corsiva" panose="03010101010201010101" pitchFamily="66" charset="0"/>
              </a:rPr>
              <a:t>. </a:t>
            </a:r>
            <a:endParaRPr lang="ru-RU" sz="5800" dirty="0" smtClean="0"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sz="5800" b="1" dirty="0" smtClean="0">
                <a:latin typeface="Monotype Corsiva" panose="03010101010201010101" pitchFamily="66" charset="0"/>
              </a:rPr>
              <a:t>Как </a:t>
            </a:r>
            <a:r>
              <a:rPr lang="ru-RU" sz="5800" b="1" dirty="0">
                <a:latin typeface="Monotype Corsiva" panose="03010101010201010101" pitchFamily="66" charset="0"/>
              </a:rPr>
              <a:t>это можно сделать в условиях работы в детском саду: </a:t>
            </a:r>
            <a:endParaRPr lang="ru-RU" sz="5800" b="1" dirty="0" smtClean="0">
              <a:latin typeface="Monotype Corsiva" panose="03010101010201010101" pitchFamily="66" charset="0"/>
            </a:endParaRPr>
          </a:p>
          <a:p>
            <a:pPr algn="ctr">
              <a:buFontTx/>
              <a:buChar char="-"/>
            </a:pPr>
            <a:r>
              <a:rPr lang="ru-RU" sz="5800" dirty="0" smtClean="0">
                <a:latin typeface="Monotype Corsiva" panose="03010101010201010101" pitchFamily="66" charset="0"/>
              </a:rPr>
              <a:t>громко </a:t>
            </a:r>
            <a:r>
              <a:rPr lang="ru-RU" sz="5800" dirty="0">
                <a:latin typeface="Monotype Corsiva" panose="03010101010201010101" pitchFamily="66" charset="0"/>
              </a:rPr>
              <a:t>запеть; </a:t>
            </a:r>
            <a:endParaRPr lang="ru-RU" sz="5800" dirty="0" smtClean="0">
              <a:latin typeface="Monotype Corsiva" panose="03010101010201010101" pitchFamily="66" charset="0"/>
            </a:endParaRPr>
          </a:p>
          <a:p>
            <a:pPr algn="ctr">
              <a:buFontTx/>
              <a:buChar char="-"/>
            </a:pPr>
            <a:r>
              <a:rPr lang="ru-RU" sz="5800" dirty="0" smtClean="0">
                <a:latin typeface="Monotype Corsiva" panose="03010101010201010101" pitchFamily="66" charset="0"/>
              </a:rPr>
              <a:t>- </a:t>
            </a:r>
            <a:r>
              <a:rPr lang="ru-RU" sz="5800" dirty="0">
                <a:latin typeface="Monotype Corsiva" panose="03010101010201010101" pitchFamily="66" charset="0"/>
              </a:rPr>
              <a:t>резко встать и пройтись</a:t>
            </a:r>
            <a:r>
              <a:rPr lang="ru-RU" sz="5800" dirty="0" smtClean="0">
                <a:latin typeface="Monotype Corsiva" panose="03010101010201010101" pitchFamily="66" charset="0"/>
              </a:rPr>
              <a:t>;</a:t>
            </a:r>
          </a:p>
          <a:p>
            <a:pPr algn="ctr">
              <a:buFontTx/>
              <a:buChar char="-"/>
            </a:pPr>
            <a:r>
              <a:rPr lang="ru-RU" sz="5800" dirty="0" smtClean="0">
                <a:latin typeface="Monotype Corsiva" panose="03010101010201010101" pitchFamily="66" charset="0"/>
              </a:rPr>
              <a:t> </a:t>
            </a:r>
            <a:r>
              <a:rPr lang="ru-RU" sz="5800" dirty="0">
                <a:latin typeface="Monotype Corsiva" panose="03010101010201010101" pitchFamily="66" charset="0"/>
              </a:rPr>
              <a:t>- быстро и резко написать или нарисовать что-то на доске или листе бумаги</a:t>
            </a:r>
            <a:r>
              <a:rPr lang="ru-RU" sz="5800" dirty="0" smtClean="0">
                <a:latin typeface="Monotype Corsiva" panose="03010101010201010101" pitchFamily="66" charset="0"/>
              </a:rPr>
              <a:t>;</a:t>
            </a:r>
          </a:p>
          <a:p>
            <a:pPr algn="ctr">
              <a:buFontTx/>
              <a:buChar char="-"/>
            </a:pPr>
            <a:r>
              <a:rPr lang="ru-RU" sz="5800" dirty="0" smtClean="0">
                <a:latin typeface="Monotype Corsiva" panose="03010101010201010101" pitchFamily="66" charset="0"/>
              </a:rPr>
              <a:t> </a:t>
            </a:r>
            <a:r>
              <a:rPr lang="ru-RU" sz="5800" dirty="0">
                <a:latin typeface="Monotype Corsiva" panose="03010101010201010101" pitchFamily="66" charset="0"/>
              </a:rPr>
              <a:t>- измалевать листок бумаги, измять и выбросить.</a:t>
            </a:r>
          </a:p>
        </p:txBody>
      </p:sp>
    </p:spTree>
    <p:extLst>
      <p:ext uri="{BB962C8B-B14F-4D97-AF65-F5344CB8AC3E}">
        <p14:creationId xmlns:p14="http://schemas.microsoft.com/office/powerpoint/2010/main" val="389024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Monotype Corsiva" panose="03010101010201010101" pitchFamily="66" charset="0"/>
              </a:rPr>
              <a:t>2. Если </a:t>
            </a:r>
            <a:r>
              <a:rPr lang="ru-RU" dirty="0">
                <a:latin typeface="Monotype Corsiva" panose="03010101010201010101" pitchFamily="66" charset="0"/>
              </a:rPr>
              <a:t>у вас имеются нарушения сна, старайтесь читать на ночь стихи , а не прозу. По данным исследований ученых, стихи и проза различаются по энергетике, стихи ближе к ритму человеческого организма и действуют успокаивающе. </a:t>
            </a:r>
            <a:endParaRPr lang="ru-RU" dirty="0" smtClean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ru-RU" dirty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dirty="0" smtClean="0">
                <a:latin typeface="Monotype Corsiva" panose="03010101010201010101" pitchFamily="66" charset="0"/>
              </a:rPr>
              <a:t>3</a:t>
            </a:r>
            <a:r>
              <a:rPr lang="ru-RU" dirty="0">
                <a:latin typeface="Monotype Corsiva" panose="03010101010201010101" pitchFamily="66" charset="0"/>
              </a:rPr>
              <a:t>. Каждый вечер обязательно становитесь под душ и проговаривая события прошедшего дня, "смывайте" их, т. к. вода издавна является мощным энергетическим проводником.</a:t>
            </a:r>
          </a:p>
        </p:txBody>
      </p:sp>
    </p:spTree>
    <p:extLst>
      <p:ext uri="{BB962C8B-B14F-4D97-AF65-F5344CB8AC3E}">
        <p14:creationId xmlns:p14="http://schemas.microsoft.com/office/powerpoint/2010/main" val="38871545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176</Words>
  <Application>Microsoft Office PowerPoint</Application>
  <PresentationFormat>Экран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Методы снятия эмоциональной напряженности.</vt:lpstr>
      <vt:lpstr>Почему возникает эмоциональная напряженность у педагогов?  </vt:lpstr>
      <vt:lpstr>Презентация PowerPoint</vt:lpstr>
      <vt:lpstr>         Растет учебная нагрузка   Растет нервно-психическое напряжение   Переутомление</vt:lpstr>
      <vt:lpstr>Китайская поговорка:</vt:lpstr>
      <vt:lpstr>Презентация PowerPoint</vt:lpstr>
      <vt:lpstr>Презентация PowerPoint</vt:lpstr>
      <vt:lpstr>Презентация PowerPoint</vt:lpstr>
      <vt:lpstr>Презентация PowerPoint</vt:lpstr>
      <vt:lpstr>Релаксация по методике Джекобсона: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МДОУ 100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Профессия педагог – энергоемкая. Почему?</dc:title>
  <dc:creator>детский сад</dc:creator>
  <cp:lastModifiedBy>samir</cp:lastModifiedBy>
  <cp:revision>12</cp:revision>
  <dcterms:created xsi:type="dcterms:W3CDTF">2018-12-12T05:11:40Z</dcterms:created>
  <dcterms:modified xsi:type="dcterms:W3CDTF">2023-03-13T11:37:05Z</dcterms:modified>
</cp:coreProperties>
</file>