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70" r:id="rId8"/>
    <p:sldId id="261" r:id="rId9"/>
    <p:sldId id="264" r:id="rId10"/>
    <p:sldId id="265" r:id="rId11"/>
    <p:sldId id="266" r:id="rId12"/>
    <p:sldId id="267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D49A-5D8D-4811-9F48-04D5A83D311D}" type="datetimeFigureOut">
              <a:rPr lang="ru-RU" smtClean="0"/>
              <a:pPr/>
              <a:t>29.08.2023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4C34-DFF8-46A4-ABFE-08FDBED123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D49A-5D8D-4811-9F48-04D5A83D311D}" type="datetimeFigureOut">
              <a:rPr lang="ru-RU" smtClean="0"/>
              <a:pPr/>
              <a:t>29.08.2023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4C34-DFF8-46A4-ABFE-08FDBED123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D49A-5D8D-4811-9F48-04D5A83D311D}" type="datetimeFigureOut">
              <a:rPr lang="ru-RU" smtClean="0"/>
              <a:pPr/>
              <a:t>29.08.2023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4C34-DFF8-46A4-ABFE-08FDBED123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D49A-5D8D-4811-9F48-04D5A83D311D}" type="datetimeFigureOut">
              <a:rPr lang="ru-RU" smtClean="0"/>
              <a:pPr/>
              <a:t>29.08.2023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4C34-DFF8-46A4-ABFE-08FDBED123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D49A-5D8D-4811-9F48-04D5A83D311D}" type="datetimeFigureOut">
              <a:rPr lang="ru-RU" smtClean="0"/>
              <a:pPr/>
              <a:t>29.08.2023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4C34-DFF8-46A4-ABFE-08FDBED123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D49A-5D8D-4811-9F48-04D5A83D311D}" type="datetimeFigureOut">
              <a:rPr lang="ru-RU" smtClean="0"/>
              <a:pPr/>
              <a:t>29.08.2023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4C34-DFF8-46A4-ABFE-08FDBED123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D49A-5D8D-4811-9F48-04D5A83D311D}" type="datetimeFigureOut">
              <a:rPr lang="ru-RU" smtClean="0"/>
              <a:pPr/>
              <a:t>29.08.2023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4C34-DFF8-46A4-ABFE-08FDBED123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D49A-5D8D-4811-9F48-04D5A83D311D}" type="datetimeFigureOut">
              <a:rPr lang="ru-RU" smtClean="0"/>
              <a:pPr/>
              <a:t>29.08.2023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4C34-DFF8-46A4-ABFE-08FDBED123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D49A-5D8D-4811-9F48-04D5A83D311D}" type="datetimeFigureOut">
              <a:rPr lang="ru-RU" smtClean="0"/>
              <a:pPr/>
              <a:t>29.08.2023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4C34-DFF8-46A4-ABFE-08FDBED123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D49A-5D8D-4811-9F48-04D5A83D311D}" type="datetimeFigureOut">
              <a:rPr lang="ru-RU" smtClean="0"/>
              <a:pPr/>
              <a:t>29.08.2023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4C34-DFF8-46A4-ABFE-08FDBED123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D49A-5D8D-4811-9F48-04D5A83D311D}" type="datetimeFigureOut">
              <a:rPr lang="ru-RU" smtClean="0"/>
              <a:pPr/>
              <a:t>29.08.2023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4C34-DFF8-46A4-ABFE-08FDBED123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36000"/>
            <a:lum/>
          </a:blip>
          <a:srcRect/>
          <a:stretch>
            <a:fillRect t="-31000" b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9D49A-5D8D-4811-9F48-04D5A83D311D}" type="datetimeFigureOut">
              <a:rPr lang="ru-RU" smtClean="0"/>
              <a:pPr/>
              <a:t>29.08.2023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84C34-DFF8-46A4-ABFE-08FDBED123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afensoft.ru/images/Image/promoactions/virus_pict_2008/2.jpg" TargetMode="External"/><Relationship Id="rId3" Type="http://schemas.openxmlformats.org/officeDocument/2006/relationships/hyperlink" Target="http://www.2all.co.il/web/Sites/yomoledet/58917_(4).gif" TargetMode="External"/><Relationship Id="rId7" Type="http://schemas.openxmlformats.org/officeDocument/2006/relationships/hyperlink" Target="http://megaobzor.com/load/hardmind/scrnshts/3DManikinsInAction3.jpg" TargetMode="External"/><Relationship Id="rId2" Type="http://schemas.openxmlformats.org/officeDocument/2006/relationships/hyperlink" Target="http://nifiga-sebe.ru/uploads/posts/2009-02/1235200885_1e0b6764f8e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olnushki.ru/creative/clip005-" TargetMode="External"/><Relationship Id="rId5" Type="http://schemas.openxmlformats.org/officeDocument/2006/relationships/hyperlink" Target="http://asset0.dressed.ru/photos/items/2/6/8/3/4/2/Halloween-Templates---Templates-for-Halloween-Rubber-Stamping-Projects---Cobweb-Background-Paper-1-normal.png" TargetMode="External"/><Relationship Id="rId10" Type="http://schemas.openxmlformats.org/officeDocument/2006/relationships/hyperlink" Target="http://kiskey.ucoz.ru/_ph/1/2/741194422.jpg%20-%20&#1045;.&#1050;&#1072;&#1089;&#1087;&#1077;&#1088;&#1089;&#1082;&#1080;&#1081;" TargetMode="External"/><Relationship Id="rId4" Type="http://schemas.openxmlformats.org/officeDocument/2006/relationships/hyperlink" Target="http://admin.zabugor.com/upload/image/1209020090RomanRuinsAtVolubilis.JPG" TargetMode="External"/><Relationship Id="rId9" Type="http://schemas.openxmlformats.org/officeDocument/2006/relationships/hyperlink" Target="http://www.unicef.org/influenzaresources/files/virus3(1)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0104" y="1000108"/>
            <a:ext cx="761150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Компьютерный вирус</a:t>
            </a:r>
            <a:endParaRPr lang="ru-RU" sz="6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как с ним бороться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aspersk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357166"/>
            <a:ext cx="2786082" cy="25743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43570" y="571480"/>
            <a:ext cx="32861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Касперский Евгений Валентинович </a:t>
            </a:r>
          </a:p>
          <a:p>
            <a:pPr algn="ctr"/>
            <a:r>
              <a:rPr lang="ru-RU" b="1" dirty="0" smtClean="0"/>
              <a:t>Всемирно известный специалист в области защиты компьютеров от вирусов. Создал «Лабораторию Касперского». Это группа компаний международного уровня обеспечивающих защиту от всех видов угроз информационной безопасности, с которыми может столкнуться пользователь. </a:t>
            </a:r>
            <a:endParaRPr lang="ru-RU" b="1" dirty="0"/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 rot="10800000">
            <a:off x="7858148" y="6143644"/>
            <a:ext cx="64294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214282" y="214290"/>
            <a:ext cx="3429024" cy="6476853"/>
            <a:chOff x="214282" y="214290"/>
            <a:chExt cx="3429024" cy="6476853"/>
          </a:xfrm>
        </p:grpSpPr>
        <p:pic>
          <p:nvPicPr>
            <p:cNvPr id="8" name="Рисунок 7" descr="93401e58a8d1t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214282" y="4786322"/>
              <a:ext cx="2071702" cy="1904821"/>
            </a:xfrm>
            <a:prstGeom prst="rect">
              <a:avLst/>
            </a:prstGeom>
          </p:spPr>
        </p:pic>
        <p:sp>
          <p:nvSpPr>
            <p:cNvPr id="9" name="Скругленная прямоугольная выноска 8"/>
            <p:cNvSpPr/>
            <p:nvPr/>
          </p:nvSpPr>
          <p:spPr>
            <a:xfrm>
              <a:off x="214282" y="214290"/>
              <a:ext cx="3429024" cy="4357718"/>
            </a:xfrm>
            <a:prstGeom prst="wedgeRoundRectCallout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142976" y="1500174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Помните!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29058" y="0"/>
            <a:ext cx="485778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b="1" dirty="0" smtClean="0"/>
              <a:t>  Проверяйте на вирусы все дискеты, диски, побывавшие на другом компьютере, все приобретенные CD (особенно и обязательно - с играми!) 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/>
              <a:t>  Используйте антивирусные программы известных проверенных фирм, регулярно (в идеале - ежедневно!) обновляйте их базы 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/>
              <a:t>  Используйте только программы и данные, полученные из надежных источников. Чаще всего вирусами бывают заражены пиратские копии программ, особенно игр. 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/>
              <a:t>  Никогда не открывайте файлы, прикрепленные к электронным письмам, пришедшим от неизвестных вам отправителей, и не заходите на сайты, рекламируемые через </a:t>
            </a:r>
            <a:r>
              <a:rPr lang="ru-RU" sz="2000" b="1" dirty="0" err="1" smtClean="0"/>
              <a:t>спам-рассылки</a:t>
            </a:r>
            <a:r>
              <a:rPr lang="ru-RU" sz="2000" b="1" dirty="0" smtClean="0"/>
              <a:t> (по данным лаборатории Касперского, в настоящее время около 90% вирусов распространяются именно таким образом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0034" y="2214554"/>
            <a:ext cx="29289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Защитить компьютер от вирусов можете только вы сами.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5500694" y="214290"/>
            <a:ext cx="3429024" cy="6476853"/>
            <a:chOff x="214282" y="214290"/>
            <a:chExt cx="3429024" cy="6476853"/>
          </a:xfrm>
        </p:grpSpPr>
        <p:pic>
          <p:nvPicPr>
            <p:cNvPr id="5" name="Рисунок 4" descr="93401e58a8d1t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214282" y="4786322"/>
              <a:ext cx="2071702" cy="1904821"/>
            </a:xfrm>
            <a:prstGeom prst="rect">
              <a:avLst/>
            </a:prstGeom>
          </p:spPr>
        </p:pic>
        <p:sp>
          <p:nvSpPr>
            <p:cNvPr id="6" name="Скругленная прямоугольная выноска 5"/>
            <p:cNvSpPr/>
            <p:nvPr/>
          </p:nvSpPr>
          <p:spPr>
            <a:xfrm>
              <a:off x="214282" y="214290"/>
              <a:ext cx="3429024" cy="4357718"/>
            </a:xfrm>
            <a:prstGeom prst="wedgeRoundRectCallout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500694" y="1428736"/>
            <a:ext cx="3429024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Знайте,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вирусы живут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болезни создают,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Вирусят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рождают,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Болезни размножают.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Arial" pitchFamily="34" charset="0"/>
              </a:rPr>
              <a:t>Вы вируса не бойтесь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Отпор ему давайте.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Arial" pitchFamily="34" charset="0"/>
              </a:rPr>
              <a:t>Компьютер раз в неделю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Касперским проверяйте.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72132" y="571480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А напоследок я скажу….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000768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Спасибо за внимание и за понимание!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29256" y="357166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Информационные источники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1571612"/>
            <a:ext cx="86439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hlinkClick r:id="rId2"/>
              </a:rPr>
              <a:t>http://nifiga-sebe.ru/uploads/posts/2009-02/1235200885_1e0b6764f8e1.jpg</a:t>
            </a:r>
            <a:r>
              <a:rPr lang="ru-RU" dirty="0" smtClean="0"/>
              <a:t> - царь</a:t>
            </a:r>
          </a:p>
          <a:p>
            <a:r>
              <a:rPr lang="ru-RU" u="sng" dirty="0" smtClean="0">
                <a:hlinkClick r:id="rId3"/>
              </a:rPr>
              <a:t>http://www.2all.co.il/web/Sites/yomoledet%5C58917_(4).gif</a:t>
            </a:r>
            <a:r>
              <a:rPr lang="ru-RU" dirty="0" smtClean="0"/>
              <a:t> – клоуны</a:t>
            </a:r>
          </a:p>
          <a:p>
            <a:r>
              <a:rPr lang="ru-RU" u="sng" dirty="0" smtClean="0">
                <a:hlinkClick r:id="rId4"/>
              </a:rPr>
              <a:t>http://admin.zabugor.com/upload/image/1209020090RomanRuinsAtVolubilis.JPG</a:t>
            </a:r>
            <a:r>
              <a:rPr lang="ru-RU" dirty="0" smtClean="0"/>
              <a:t> - развалины</a:t>
            </a:r>
          </a:p>
          <a:p>
            <a:r>
              <a:rPr lang="ru-RU" u="sng" dirty="0" smtClean="0">
                <a:hlinkClick r:id="rId5"/>
              </a:rPr>
              <a:t>http://asset0.dressed.ru/photos/items/2/6/8/3/4/2/Halloween-Templates---Templates-for-Halloween-Rubber-Stamping-Projects---Cobweb-Background-Paper-1-normal.png</a:t>
            </a:r>
            <a:r>
              <a:rPr lang="ru-RU" dirty="0" smtClean="0"/>
              <a:t> - паутина</a:t>
            </a:r>
          </a:p>
          <a:p>
            <a:r>
              <a:rPr lang="ru-RU" u="sng" dirty="0" smtClean="0">
                <a:hlinkClick r:id="rId6"/>
              </a:rPr>
              <a:t>http://www.solnushki.ru/creative/clip005-</a:t>
            </a:r>
            <a:r>
              <a:rPr lang="ru-RU" dirty="0" smtClean="0"/>
              <a:t> незнайка</a:t>
            </a:r>
          </a:p>
          <a:p>
            <a:r>
              <a:rPr lang="ru-RU" u="sng" dirty="0" smtClean="0">
                <a:hlinkClick r:id="rId7"/>
              </a:rPr>
              <a:t>http://megaobzor.com/load/hardmind/scrnshts/3DManikinsInAction3.jpg</a:t>
            </a:r>
            <a:r>
              <a:rPr lang="ru-RU" dirty="0" smtClean="0"/>
              <a:t> - человечек</a:t>
            </a:r>
          </a:p>
          <a:p>
            <a:r>
              <a:rPr lang="ru-RU" u="sng" dirty="0" smtClean="0">
                <a:hlinkClick r:id="rId8"/>
              </a:rPr>
              <a:t>http://www.safensoft.ru/images/Image/promoactions/virus_pict_2008/2.jpg</a:t>
            </a:r>
            <a:r>
              <a:rPr lang="ru-RU" dirty="0" smtClean="0"/>
              <a:t> - вирусы</a:t>
            </a:r>
          </a:p>
          <a:p>
            <a:r>
              <a:rPr lang="ru-RU" u="sng" dirty="0" smtClean="0">
                <a:hlinkClick r:id="rId9"/>
              </a:rPr>
              <a:t>http://www.unicef.org/influenzaresources/files/virus3(1).jpg</a:t>
            </a:r>
            <a:r>
              <a:rPr lang="ru-RU" dirty="0" smtClean="0"/>
              <a:t> – вирус</a:t>
            </a:r>
          </a:p>
          <a:p>
            <a:r>
              <a:rPr lang="ru-RU" u="sng" dirty="0" smtClean="0">
                <a:hlinkClick r:id="rId10"/>
              </a:rPr>
              <a:t>http://kiskey.ucoz.ru/_ph/1/2/741194422.jpg - </a:t>
            </a:r>
            <a:r>
              <a:rPr lang="ru-RU" u="sng" dirty="0" err="1" smtClean="0">
                <a:hlinkClick r:id="rId10"/>
              </a:rPr>
              <a:t>Е.Касперский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93401e58a8d1t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85720" y="2643182"/>
            <a:ext cx="4040226" cy="3714776"/>
          </a:xfrm>
          <a:prstGeom prst="rect">
            <a:avLst/>
          </a:prstGeom>
        </p:spPr>
      </p:pic>
      <p:sp>
        <p:nvSpPr>
          <p:cNvPr id="6" name="Овальная выноска 5"/>
          <p:cNvSpPr/>
          <p:nvPr/>
        </p:nvSpPr>
        <p:spPr>
          <a:xfrm>
            <a:off x="3786182" y="285728"/>
            <a:ext cx="4857784" cy="3500438"/>
          </a:xfrm>
          <a:prstGeom prst="wedgeEllipseCallout">
            <a:avLst>
              <a:gd name="adj1" fmla="val -68205"/>
              <a:gd name="adj2" fmla="val 62065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000496" y="857232"/>
            <a:ext cx="43577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Я хочу поведать вам маленькую, но очень поучительную историю о том, что случилось в компьютерном королевстве. А вы, ребята, внимательно слушайте.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214282" y="214290"/>
            <a:ext cx="3429024" cy="6476853"/>
            <a:chOff x="214282" y="214290"/>
            <a:chExt cx="3429024" cy="6476853"/>
          </a:xfrm>
        </p:grpSpPr>
        <p:pic>
          <p:nvPicPr>
            <p:cNvPr id="4" name="Рисунок 3" descr="93401e58a8d1t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214282" y="4786322"/>
              <a:ext cx="2071702" cy="1904821"/>
            </a:xfrm>
            <a:prstGeom prst="rect">
              <a:avLst/>
            </a:prstGeom>
          </p:spPr>
        </p:pic>
        <p:sp>
          <p:nvSpPr>
            <p:cNvPr id="5" name="Скругленная прямоугольная выноска 4"/>
            <p:cNvSpPr/>
            <p:nvPr/>
          </p:nvSpPr>
          <p:spPr>
            <a:xfrm>
              <a:off x="214282" y="214290"/>
              <a:ext cx="3429024" cy="4357718"/>
            </a:xfrm>
            <a:prstGeom prst="wedgeRoundRectCallout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8" name="Рисунок 7" descr="1932133000b16c99ae66673de71bde090b677845a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B3AAFB"/>
              </a:clrFrom>
              <a:clrTo>
                <a:srgbClr val="B3AAFB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714744" y="285728"/>
            <a:ext cx="5316636" cy="6143668"/>
          </a:xfrm>
          <a:prstGeom prst="rect">
            <a:avLst/>
          </a:prstGeom>
        </p:spPr>
      </p:pic>
      <p:pic>
        <p:nvPicPr>
          <p:cNvPr id="9" name="Рисунок 8" descr="f_4b0e5aca14d1a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58759" y="3714752"/>
            <a:ext cx="1285241" cy="1714512"/>
          </a:xfrm>
          <a:prstGeom prst="rect">
            <a:avLst/>
          </a:prstGeom>
        </p:spPr>
      </p:pic>
      <p:pic>
        <p:nvPicPr>
          <p:cNvPr id="10" name="Рисунок 9" descr="post-106642-1252781036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500694" y="2786058"/>
            <a:ext cx="1442084" cy="3598000"/>
          </a:xfrm>
          <a:prstGeom prst="rect">
            <a:avLst/>
          </a:prstGeom>
        </p:spPr>
      </p:pic>
      <p:pic>
        <p:nvPicPr>
          <p:cNvPr id="11" name="Рисунок 10" descr="q263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857620" y="3786190"/>
            <a:ext cx="428628" cy="1339454"/>
          </a:xfrm>
          <a:prstGeom prst="rect">
            <a:avLst/>
          </a:prstGeom>
        </p:spPr>
      </p:pic>
      <p:pic>
        <p:nvPicPr>
          <p:cNvPr id="12" name="Рисунок 11" descr="chelovechek_s_serdzem_580x387_no.jpg"/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715272" y="5072074"/>
            <a:ext cx="642942" cy="1397875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14282" y="214290"/>
            <a:ext cx="342902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В некотором царстве, компьютерном государстве, стоял необычный город. В этом городе жили файлы. Правила этим городом королева Вин, она была благородна, умна и красива. Ей, верно, служили множество слуг. Все файлы той страны были счастливы и часто устраивали праздники на большой площади возле дворца королевы. Со всех сторон файлы наезжали, чтобы поучаствовать в карнавалах, посмотреть весёлые представления и красивейшие фейерверки.</a:t>
            </a:r>
          </a:p>
        </p:txBody>
      </p:sp>
      <p:pic>
        <p:nvPicPr>
          <p:cNvPr id="17" name="Рисунок 16" descr="fire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643702" y="357166"/>
            <a:ext cx="2262187" cy="2857742"/>
          </a:xfrm>
          <a:prstGeom prst="rect">
            <a:avLst/>
          </a:prstGeom>
        </p:spPr>
      </p:pic>
      <p:pic>
        <p:nvPicPr>
          <p:cNvPr id="15" name="Рисунок 14" descr="fire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357554" y="285728"/>
            <a:ext cx="2262187" cy="28577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14282" y="214290"/>
            <a:ext cx="3429024" cy="6476853"/>
            <a:chOff x="214282" y="214290"/>
            <a:chExt cx="3429024" cy="6476853"/>
          </a:xfrm>
        </p:grpSpPr>
        <p:pic>
          <p:nvPicPr>
            <p:cNvPr id="5" name="Рисунок 4" descr="93401e58a8d1t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214282" y="4786322"/>
              <a:ext cx="2071702" cy="1904821"/>
            </a:xfrm>
            <a:prstGeom prst="rect">
              <a:avLst/>
            </a:prstGeom>
          </p:spPr>
        </p:pic>
        <p:sp>
          <p:nvSpPr>
            <p:cNvPr id="6" name="Скругленная прямоугольная выноска 5"/>
            <p:cNvSpPr/>
            <p:nvPr/>
          </p:nvSpPr>
          <p:spPr>
            <a:xfrm>
              <a:off x="214282" y="214290"/>
              <a:ext cx="3429024" cy="4357718"/>
            </a:xfrm>
            <a:prstGeom prst="wedgeRoundRectCallout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285720" y="500042"/>
            <a:ext cx="32861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В канун одного из таких праздников в город приехал цирк. Хозяином цирка был низкорослый толстячок по имени </a:t>
            </a:r>
            <a:r>
              <a:rPr lang="ru-RU" b="1" dirty="0" err="1"/>
              <a:t>Блэк</a:t>
            </a:r>
            <a:r>
              <a:rPr lang="ru-RU" b="1" dirty="0"/>
              <a:t> </a:t>
            </a:r>
            <a:r>
              <a:rPr lang="ru-RU" b="1" dirty="0" err="1"/>
              <a:t>Фрайди</a:t>
            </a:r>
            <a:r>
              <a:rPr lang="ru-RU" b="1" dirty="0"/>
              <a:t>. В компьютерном городе </a:t>
            </a:r>
            <a:r>
              <a:rPr lang="ru-RU" b="1" dirty="0" err="1"/>
              <a:t>Блэк</a:t>
            </a:r>
            <a:r>
              <a:rPr lang="ru-RU" b="1" dirty="0"/>
              <a:t> появился не случайно, потому что это был богатый город. Файлы его были добродушны и беспечны. </a:t>
            </a:r>
            <a:r>
              <a:rPr lang="ru-RU" b="1" dirty="0" err="1"/>
              <a:t>Блэк</a:t>
            </a:r>
            <a:r>
              <a:rPr lang="ru-RU" b="1" dirty="0"/>
              <a:t> надеялся их легко одурачить, и присвоить их богатства. </a:t>
            </a:r>
          </a:p>
        </p:txBody>
      </p:sp>
      <p:pic>
        <p:nvPicPr>
          <p:cNvPr id="9" name="Рисунок 8" descr="f_4b0e5aca14d1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43834" y="4929198"/>
            <a:ext cx="1285241" cy="1714512"/>
          </a:xfrm>
          <a:prstGeom prst="rect">
            <a:avLst/>
          </a:prstGeom>
        </p:spPr>
      </p:pic>
      <p:pic>
        <p:nvPicPr>
          <p:cNvPr id="10" name="Рисунок 9" descr="q263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000496" y="5214950"/>
            <a:ext cx="428628" cy="1339454"/>
          </a:xfrm>
          <a:prstGeom prst="rect">
            <a:avLst/>
          </a:prstGeom>
        </p:spPr>
      </p:pic>
      <p:pic>
        <p:nvPicPr>
          <p:cNvPr id="12" name="Рисунок 11" descr="1235200885_1e0b6764f8e1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000496" y="1142984"/>
            <a:ext cx="4167897" cy="3571900"/>
          </a:xfrm>
          <a:prstGeom prst="rect">
            <a:avLst/>
          </a:prstGeom>
        </p:spPr>
      </p:pic>
      <p:grpSp>
        <p:nvGrpSpPr>
          <p:cNvPr id="17" name="Группа 16"/>
          <p:cNvGrpSpPr/>
          <p:nvPr/>
        </p:nvGrpSpPr>
        <p:grpSpPr>
          <a:xfrm>
            <a:off x="214282" y="214290"/>
            <a:ext cx="3429024" cy="6476853"/>
            <a:chOff x="214282" y="214290"/>
            <a:chExt cx="3429024" cy="6476853"/>
          </a:xfrm>
        </p:grpSpPr>
        <p:grpSp>
          <p:nvGrpSpPr>
            <p:cNvPr id="18" name="Группа 3"/>
            <p:cNvGrpSpPr/>
            <p:nvPr/>
          </p:nvGrpSpPr>
          <p:grpSpPr>
            <a:xfrm>
              <a:off x="214282" y="214290"/>
              <a:ext cx="3429024" cy="6476853"/>
              <a:chOff x="214282" y="214290"/>
              <a:chExt cx="3429024" cy="6476853"/>
            </a:xfrm>
          </p:grpSpPr>
          <p:pic>
            <p:nvPicPr>
              <p:cNvPr id="20" name="Рисунок 19" descr="93401e58a8d1t.jpg"/>
              <p:cNvPicPr>
                <a:picLocks noChangeAspect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>
              <a:xfrm>
                <a:off x="214282" y="4786322"/>
                <a:ext cx="2071702" cy="1904821"/>
              </a:xfrm>
              <a:prstGeom prst="rect">
                <a:avLst/>
              </a:prstGeom>
            </p:spPr>
          </p:pic>
          <p:sp>
            <p:nvSpPr>
              <p:cNvPr id="21" name="Скругленная прямоугольная выноска 20"/>
              <p:cNvSpPr/>
              <p:nvPr/>
            </p:nvSpPr>
            <p:spPr>
              <a:xfrm>
                <a:off x="214282" y="214290"/>
                <a:ext cx="3429024" cy="4357718"/>
              </a:xfrm>
              <a:prstGeom prst="wedgeRoundRectCallout">
                <a:avLst/>
              </a:prstGeom>
              <a:solidFill>
                <a:schemeClr val="bg1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9" name="Прямоугольник 18"/>
            <p:cNvSpPr/>
            <p:nvPr/>
          </p:nvSpPr>
          <p:spPr>
            <a:xfrm>
              <a:off x="214282" y="928670"/>
              <a:ext cx="3357586" cy="2862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/>
                <a:t>Толстяк был очень жадным файлом, он безжалостно эксплуатировал своих артистов, плохо их кормил и постоянно издевался над ними. </a:t>
              </a:r>
              <a:r>
                <a:rPr lang="ru-RU" b="1" dirty="0" err="1"/>
                <a:t>Блэк</a:t>
              </a:r>
              <a:r>
                <a:rPr lang="ru-RU" b="1" dirty="0"/>
                <a:t> получал огромные прибыли и не в чем себе не отказывал. Единственной мечтой его жизни, было желание стать богаче всех на свете.</a:t>
              </a:r>
            </a:p>
          </p:txBody>
        </p:sp>
      </p:grpSp>
      <p:pic>
        <p:nvPicPr>
          <p:cNvPr id="15" name="Рисунок 14" descr="58917_(4).gif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53032" y="0"/>
            <a:ext cx="2390967" cy="2928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14282" y="214290"/>
            <a:ext cx="3429024" cy="6476853"/>
            <a:chOff x="214282" y="214290"/>
            <a:chExt cx="3429024" cy="6476853"/>
          </a:xfrm>
        </p:grpSpPr>
        <p:pic>
          <p:nvPicPr>
            <p:cNvPr id="5" name="Рисунок 4" descr="93401e58a8d1t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214282" y="4786322"/>
              <a:ext cx="2071702" cy="1904821"/>
            </a:xfrm>
            <a:prstGeom prst="rect">
              <a:avLst/>
            </a:prstGeom>
          </p:spPr>
        </p:pic>
        <p:sp>
          <p:nvSpPr>
            <p:cNvPr id="6" name="Скругленная прямоугольная выноска 5"/>
            <p:cNvSpPr/>
            <p:nvPr/>
          </p:nvSpPr>
          <p:spPr>
            <a:xfrm>
              <a:off x="214282" y="214290"/>
              <a:ext cx="3429024" cy="4357718"/>
            </a:xfrm>
            <a:prstGeom prst="wedgeRoundRectCallout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7" name="Рисунок 6" descr="1235200885_1e0b6764f8e1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143372" y="428604"/>
            <a:ext cx="4167897" cy="35719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4282" y="571480"/>
            <a:ext cx="34290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У </a:t>
            </a:r>
            <a:r>
              <a:rPr lang="ru-RU" b="1" dirty="0" err="1" smtClean="0"/>
              <a:t>Блэка</a:t>
            </a:r>
            <a:r>
              <a:rPr lang="ru-RU" b="1" dirty="0" smtClean="0"/>
              <a:t> был огромный сундук, в этом сундуке он хранил злобные вирусы, каждый был размером примерно с килобайт. Во время представления в цирке, </a:t>
            </a:r>
            <a:r>
              <a:rPr lang="ru-RU" b="1" dirty="0" err="1" smtClean="0"/>
              <a:t>Блэк</a:t>
            </a:r>
            <a:r>
              <a:rPr lang="ru-RU" b="1" dirty="0" smtClean="0"/>
              <a:t> выпускал вирусов в зрительный зал, где они забирались на одежду зрителей и прятались в ней. Файлы конечно об этом не догадывались, и вирусы попадали в их дома.</a:t>
            </a:r>
          </a:p>
          <a:p>
            <a:endParaRPr lang="ru-RU" dirty="0"/>
          </a:p>
        </p:txBody>
      </p:sp>
      <p:pic>
        <p:nvPicPr>
          <p:cNvPr id="11" name="Рисунок 10" descr="image1922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86446" y="3643314"/>
            <a:ext cx="3071834" cy="2968160"/>
          </a:xfrm>
          <a:prstGeom prst="rect">
            <a:avLst/>
          </a:prstGeom>
        </p:spPr>
      </p:pic>
      <p:pic>
        <p:nvPicPr>
          <p:cNvPr id="12" name="Рисунок 11" descr="b0691659fcd2dc80ad111c9a4cae6dbd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00892" y="4214818"/>
            <a:ext cx="1359408" cy="1371600"/>
          </a:xfrm>
          <a:prstGeom prst="rect">
            <a:avLst/>
          </a:prstGeom>
        </p:spPr>
      </p:pic>
      <p:pic>
        <p:nvPicPr>
          <p:cNvPr id="13" name="Рисунок 12" descr="b0691659fcd2dc80ad111c9a4cae6dbd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84592" y="5486400"/>
            <a:ext cx="1359408" cy="1371600"/>
          </a:xfrm>
          <a:prstGeom prst="rect">
            <a:avLst/>
          </a:prstGeom>
        </p:spPr>
      </p:pic>
      <p:pic>
        <p:nvPicPr>
          <p:cNvPr id="14" name="Рисунок 13" descr="b0691659fcd2dc80ad111c9a4cae6dbd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72396" y="2714620"/>
            <a:ext cx="1359408" cy="1371600"/>
          </a:xfrm>
          <a:prstGeom prst="rect">
            <a:avLst/>
          </a:prstGeom>
        </p:spPr>
      </p:pic>
      <p:pic>
        <p:nvPicPr>
          <p:cNvPr id="15" name="Рисунок 14" descr="b0691659fcd2dc80ad111c9a4cae6dbd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43504" y="3786190"/>
            <a:ext cx="1359408" cy="1371600"/>
          </a:xfrm>
          <a:prstGeom prst="rect">
            <a:avLst/>
          </a:prstGeom>
        </p:spPr>
      </p:pic>
      <p:pic>
        <p:nvPicPr>
          <p:cNvPr id="16" name="Рисунок 15" descr="b0691659fcd2dc80ad111c9a4cae6dbd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29124" y="5286388"/>
            <a:ext cx="1359408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14282" y="214290"/>
            <a:ext cx="3429024" cy="6476853"/>
            <a:chOff x="214282" y="214290"/>
            <a:chExt cx="3429024" cy="6476853"/>
          </a:xfrm>
        </p:grpSpPr>
        <p:pic>
          <p:nvPicPr>
            <p:cNvPr id="5" name="Рисунок 4" descr="93401e58a8d1t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214282" y="4786322"/>
              <a:ext cx="2071702" cy="1904821"/>
            </a:xfrm>
            <a:prstGeom prst="rect">
              <a:avLst/>
            </a:prstGeom>
          </p:spPr>
        </p:pic>
        <p:sp>
          <p:nvSpPr>
            <p:cNvPr id="6" name="Скругленная прямоугольная выноска 5"/>
            <p:cNvSpPr/>
            <p:nvPr/>
          </p:nvSpPr>
          <p:spPr>
            <a:xfrm>
              <a:off x="214282" y="214290"/>
              <a:ext cx="3429024" cy="4357718"/>
            </a:xfrm>
            <a:prstGeom prst="wedgeRoundRectCallout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14282" y="214290"/>
            <a:ext cx="34290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Ночью, когда все спали, вирусы впивались в головы файлов, проникали в мозг, и получали полную власть над файлами. Файлы стали конфликтовать между собой и устраивать драки. Драки перерастали в побоища и приводили к гибели файлов. Погибло много ни в чем не повинных файлов. Королева Вин пыталась усмирить непокорных, но с каждым часом теряла своих верных слуг. Она оказалась беззащитной и погибла от рук предателей, а в компьютерной стране начался хаос.</a:t>
            </a:r>
          </a:p>
          <a:p>
            <a:endParaRPr lang="ru-RU" dirty="0"/>
          </a:p>
        </p:txBody>
      </p:sp>
      <p:pic>
        <p:nvPicPr>
          <p:cNvPr id="8" name="Рисунок 7" descr="2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43504" y="3357562"/>
            <a:ext cx="3476648" cy="2739599"/>
          </a:xfrm>
          <a:prstGeom prst="rect">
            <a:avLst/>
          </a:prstGeom>
        </p:spPr>
      </p:pic>
      <p:pic>
        <p:nvPicPr>
          <p:cNvPr id="9" name="Рисунок 8" descr="1012760.gif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57884" y="357166"/>
            <a:ext cx="2698057" cy="2495554"/>
          </a:xfrm>
          <a:prstGeom prst="rect">
            <a:avLst/>
          </a:prstGeom>
        </p:spPr>
      </p:pic>
      <p:pic>
        <p:nvPicPr>
          <p:cNvPr id="10" name="Рисунок 9" descr="post-106642-1252781036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357950" y="1571612"/>
            <a:ext cx="1442084" cy="359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14282" y="214290"/>
            <a:ext cx="3429024" cy="6476853"/>
            <a:chOff x="214282" y="214290"/>
            <a:chExt cx="3429024" cy="6476853"/>
          </a:xfrm>
        </p:grpSpPr>
        <p:pic>
          <p:nvPicPr>
            <p:cNvPr id="5" name="Рисунок 4" descr="93401e58a8d1t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214282" y="4786322"/>
              <a:ext cx="2071702" cy="1904821"/>
            </a:xfrm>
            <a:prstGeom prst="rect">
              <a:avLst/>
            </a:prstGeom>
          </p:spPr>
        </p:pic>
        <p:sp>
          <p:nvSpPr>
            <p:cNvPr id="6" name="Скругленная прямоугольная выноска 5"/>
            <p:cNvSpPr/>
            <p:nvPr/>
          </p:nvSpPr>
          <p:spPr>
            <a:xfrm>
              <a:off x="214282" y="214290"/>
              <a:ext cx="3429024" cy="4357718"/>
            </a:xfrm>
            <a:prstGeom prst="wedgeRoundRectCallout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14282" y="214290"/>
            <a:ext cx="34290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Когда работоспособных файлов осталось не много, вирусы стали нападать и на своего хозяина </a:t>
            </a:r>
            <a:r>
              <a:rPr lang="ru-RU" b="1" dirty="0" err="1" smtClean="0"/>
              <a:t>Блэка</a:t>
            </a:r>
            <a:r>
              <a:rPr lang="ru-RU" b="1" dirty="0" smtClean="0"/>
              <a:t>. Он сопротивлялся и проклинал тот день, когда стащил их у колдуна Хакера. </a:t>
            </a:r>
            <a:r>
              <a:rPr lang="ru-RU" b="1" dirty="0" err="1" smtClean="0"/>
              <a:t>Блэк</a:t>
            </a:r>
            <a:r>
              <a:rPr lang="ru-RU" b="1" dirty="0" smtClean="0"/>
              <a:t> целиком осознал свои ошибки. Но было поздно, и вирусы одолевали его. Он был последним из оставшийся в живых и потому решил закончить свою жизнь, прыгнув в глубокую пропасть. Так пал процветающий высоко информационный компьютерный город. На месте чудного города остались развалины.</a:t>
            </a:r>
            <a:endParaRPr lang="ru-RU" b="1" dirty="0"/>
          </a:p>
        </p:txBody>
      </p:sp>
      <p:pic>
        <p:nvPicPr>
          <p:cNvPr id="12" name="Рисунок 11" descr="1209020090RomanRuinsAtVolubilis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4E72CA"/>
              </a:clrFrom>
              <a:clrTo>
                <a:srgbClr val="4E72CA">
                  <a:alpha val="0"/>
                </a:srgbClr>
              </a:clrTo>
            </a:clrChange>
            <a:biLevel thresh="50000"/>
          </a:blip>
          <a:stretch>
            <a:fillRect/>
          </a:stretch>
        </p:blipFill>
        <p:spPr>
          <a:xfrm>
            <a:off x="4786314" y="0"/>
            <a:ext cx="4357686" cy="6858000"/>
          </a:xfrm>
          <a:prstGeom prst="rect">
            <a:avLst/>
          </a:prstGeom>
        </p:spPr>
      </p:pic>
      <p:pic>
        <p:nvPicPr>
          <p:cNvPr id="13" name="Рисунок 12" descr="Halloween-Templates---Templates-for-Halloween-Rubber-Stamping-Projects---Cobweb-Background-Paper-1-normal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86314" y="2071678"/>
            <a:ext cx="4143404" cy="4143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14282" y="214290"/>
            <a:ext cx="3429024" cy="6476853"/>
            <a:chOff x="214282" y="214290"/>
            <a:chExt cx="3429024" cy="6476853"/>
          </a:xfrm>
        </p:grpSpPr>
        <p:pic>
          <p:nvPicPr>
            <p:cNvPr id="5" name="Рисунок 4" descr="93401e58a8d1t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214282" y="4786322"/>
              <a:ext cx="2071702" cy="1904821"/>
            </a:xfrm>
            <a:prstGeom prst="rect">
              <a:avLst/>
            </a:prstGeom>
          </p:spPr>
        </p:pic>
        <p:sp>
          <p:nvSpPr>
            <p:cNvPr id="6" name="Скругленная прямоугольная выноска 5"/>
            <p:cNvSpPr/>
            <p:nvPr/>
          </p:nvSpPr>
          <p:spPr>
            <a:xfrm>
              <a:off x="214282" y="214290"/>
              <a:ext cx="3429024" cy="4357718"/>
            </a:xfrm>
            <a:prstGeom prst="wedgeRoundRectCallout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14282" y="500042"/>
            <a:ext cx="32861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Много веков прошло со времени краха чудного города, и нашлись смельчаки, чтобы отправиться к развалинам. Среди них был доктор Касперский, он догадался о вирусах, причине гибели города, и нашел способ с ними бороться. На месте старого появился новый город. Он был красивее и богаче прежнего.</a:t>
            </a:r>
            <a:endParaRPr lang="ru-RU" b="1" dirty="0"/>
          </a:p>
        </p:txBody>
      </p:sp>
      <p:pic>
        <p:nvPicPr>
          <p:cNvPr id="9" name="Рисунок 8" descr="Kaspersky-np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6216" y="2000216"/>
            <a:ext cx="4857784" cy="4857784"/>
          </a:xfrm>
          <a:prstGeom prst="rect">
            <a:avLst/>
          </a:prstGeom>
        </p:spPr>
      </p:pic>
      <p:grpSp>
        <p:nvGrpSpPr>
          <p:cNvPr id="10" name="Группа 9"/>
          <p:cNvGrpSpPr/>
          <p:nvPr/>
        </p:nvGrpSpPr>
        <p:grpSpPr>
          <a:xfrm>
            <a:off x="214282" y="214290"/>
            <a:ext cx="3429024" cy="6476853"/>
            <a:chOff x="214282" y="214290"/>
            <a:chExt cx="3429024" cy="6476853"/>
          </a:xfrm>
        </p:grpSpPr>
        <p:pic>
          <p:nvPicPr>
            <p:cNvPr id="11" name="Рисунок 10" descr="93401e58a8d1t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214282" y="4786322"/>
              <a:ext cx="2071702" cy="1904821"/>
            </a:xfrm>
            <a:prstGeom prst="rect">
              <a:avLst/>
            </a:prstGeom>
          </p:spPr>
        </p:pic>
        <p:sp>
          <p:nvSpPr>
            <p:cNvPr id="12" name="Скругленная прямоугольная выноска 11"/>
            <p:cNvSpPr/>
            <p:nvPr/>
          </p:nvSpPr>
          <p:spPr>
            <a:xfrm>
              <a:off x="214282" y="214290"/>
              <a:ext cx="3429024" cy="4357718"/>
            </a:xfrm>
            <a:prstGeom prst="wedgeRoundRectCallout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4282" y="500042"/>
              <a:ext cx="3429024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В память о случившихся событиях далеких лет, жители нового города никогда не посещают сомнительные и неизвестно откуда прибывающие представления, а при дворе новой королевы живет Доктор Касперский, который  днем и ночью охраняет город от вирусов и лечит заразившиеся в чужих краях файлы. </a:t>
              </a:r>
              <a:endParaRPr lang="ru-RU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14282" y="214290"/>
            <a:ext cx="3429024" cy="6476853"/>
            <a:chOff x="214282" y="214290"/>
            <a:chExt cx="3429024" cy="6476853"/>
          </a:xfrm>
        </p:grpSpPr>
        <p:pic>
          <p:nvPicPr>
            <p:cNvPr id="5" name="Рисунок 4" descr="93401e58a8d1t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214282" y="4786322"/>
              <a:ext cx="2071702" cy="1904821"/>
            </a:xfrm>
            <a:prstGeom prst="rect">
              <a:avLst/>
            </a:prstGeom>
          </p:spPr>
        </p:pic>
        <p:sp>
          <p:nvSpPr>
            <p:cNvPr id="6" name="Скругленная прямоугольная выноска 5"/>
            <p:cNvSpPr/>
            <p:nvPr/>
          </p:nvSpPr>
          <p:spPr>
            <a:xfrm>
              <a:off x="214282" y="214290"/>
              <a:ext cx="3429024" cy="4357718"/>
            </a:xfrm>
            <a:prstGeom prst="wedgeRoundRectCallout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00034" y="642918"/>
            <a:ext cx="27146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Вот и вся сказка.</a:t>
            </a:r>
          </a:p>
          <a:p>
            <a:pPr algn="ctr"/>
            <a:r>
              <a:rPr lang="ru-RU" b="1" dirty="0" smtClean="0"/>
              <a:t>А знаете ли вы, что сказка ложь, да в ней намёк, добрым молодцам урок.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292893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А теперь о серьёзном.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14810" y="285728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Что такое вирус?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214810" y="1428736"/>
            <a:ext cx="4429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Компьютерная программа, вызывающая нарушение работы других программ, порчу информации, невозможность прочитать файлы, замедление либо нестабильность работы компьютера.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143372" y="5286388"/>
            <a:ext cx="3955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Как защитить компьютер от вирусов?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43372" y="3714752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Кто такой доктор Касперский?</a:t>
            </a:r>
            <a:endParaRPr lang="ru-RU" b="1" dirty="0"/>
          </a:p>
        </p:txBody>
      </p:sp>
      <p:sp>
        <p:nvSpPr>
          <p:cNvPr id="16" name="Стрелка вправо 15">
            <a:hlinkClick r:id="rId3" action="ppaction://hlinksldjump"/>
          </p:cNvPr>
          <p:cNvSpPr/>
          <p:nvPr/>
        </p:nvSpPr>
        <p:spPr>
          <a:xfrm>
            <a:off x="8286776" y="3786190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>
            <a:hlinkClick r:id="rId4" action="ppaction://hlinksldjump"/>
          </p:cNvPr>
          <p:cNvSpPr/>
          <p:nvPr/>
        </p:nvSpPr>
        <p:spPr>
          <a:xfrm>
            <a:off x="8286776" y="5357826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853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User</cp:lastModifiedBy>
  <cp:revision>58</cp:revision>
  <dcterms:created xsi:type="dcterms:W3CDTF">2011-02-21T18:57:08Z</dcterms:created>
  <dcterms:modified xsi:type="dcterms:W3CDTF">2023-08-29T18:55:18Z</dcterms:modified>
</cp:coreProperties>
</file>