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63" r:id="rId2"/>
    <p:sldId id="256" r:id="rId3"/>
    <p:sldId id="261" r:id="rId4"/>
    <p:sldId id="262" r:id="rId5"/>
    <p:sldId id="264" r:id="rId6"/>
    <p:sldId id="265" r:id="rId7"/>
    <p:sldId id="266" r:id="rId8"/>
    <p:sldId id="273" r:id="rId9"/>
    <p:sldId id="267" r:id="rId10"/>
    <p:sldId id="277" r:id="rId11"/>
    <p:sldId id="268" r:id="rId12"/>
    <p:sldId id="269" r:id="rId13"/>
    <p:sldId id="272" r:id="rId14"/>
    <p:sldId id="270" r:id="rId15"/>
    <p:sldId id="271" r:id="rId16"/>
    <p:sldId id="275" r:id="rId17"/>
    <p:sldId id="276" r:id="rId18"/>
    <p:sldId id="278" r:id="rId19"/>
    <p:sldId id="274" r:id="rId20"/>
    <p:sldId id="281" r:id="rId21"/>
    <p:sldId id="279" r:id="rId22"/>
    <p:sldId id="280" r:id="rId23"/>
    <p:sldId id="282" r:id="rId24"/>
    <p:sldId id="283" r:id="rId25"/>
    <p:sldId id="284" r:id="rId26"/>
    <p:sldId id="285" r:id="rId27"/>
    <p:sldId id="288" r:id="rId28"/>
    <p:sldId id="289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363E2-CBD5-4FF6-8DBF-A08241AE2E86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26D0-8AC1-43BB-B306-1F6C214F1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57D1-1EA8-4CF1-9AA7-8FF8BB365AD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46BA-8AE5-4C88-9D90-0C2A4C599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detlit.ru/index.php/%D0%A7%D0%B8%D0%B6%D0%B8%D0%BA%D0%BE%D0%B2_%D0%92%D0%B8%D0%BA%D1%82%D0%BE%D1%80_%D0%90%D0%BB%D0%B5%D0%BA%D1%81%D0%B0%D0%BD%D0%B4%D1%80%D0%BE%D0%B2%D0%B8%D1%8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detlit.ru/index.php/%D0%A7%D0%B8%D0%B6%D0%B8%D0%BA%D0%BE%D0%B2_%D0%92%D0%B8%D0%BA%D1%82%D0%BE%D1%80_%D0%90%D0%BB%D0%B5%D0%BA%D1%81%D0%B0%D0%BD%D0%B4%D1%80%D0%BE%D0%B2%D0%B8%D1%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udioskazki.net/archives/5317" TargetMode="External"/><Relationship Id="rId13" Type="http://schemas.openxmlformats.org/officeDocument/2006/relationships/hyperlink" Target="http://www.fairyroom.ru/?p=8543" TargetMode="External"/><Relationship Id="rId18" Type="http://schemas.openxmlformats.org/officeDocument/2006/relationships/hyperlink" Target="https://ru.wikipedia.org/wiki/%D0%A7%D0%B8%D0%B6%D0%B8%D0%BA%D0%BE%D0%B2,_%D0%92%D0%B8%D0%BA%D1%82%D0%BE%D1%80_%D0%90%D0%BB%D0%B5%D0%BA%D1%81%D0%B0%D0%BD%D0%B4%D1%80%D0%BE%D0%B2%D0%B8%D1%87" TargetMode="External"/><Relationship Id="rId3" Type="http://schemas.openxmlformats.org/officeDocument/2006/relationships/hyperlink" Target="https://kartinkin.net/26218-fon-dobrye-dela.html" TargetMode="External"/><Relationship Id="rId21" Type="http://schemas.openxmlformats.org/officeDocument/2006/relationships/hyperlink" Target="https://stuki-druki.com/authors/Chukovskiy.php" TargetMode="External"/><Relationship Id="rId7" Type="http://schemas.openxmlformats.org/officeDocument/2006/relationships/hyperlink" Target="https://www.chukfamily.ru/kornei/tales/ajbolit" TargetMode="External"/><Relationship Id="rId12" Type="http://schemas.openxmlformats.org/officeDocument/2006/relationships/hyperlink" Target="https://obrazovaka.ru/alpha/c/chukovskij-kornej-chukovsky-korney" TargetMode="External"/><Relationship Id="rId17" Type="http://schemas.openxmlformats.org/officeDocument/2006/relationships/hyperlink" Target="https://lavkahudozhnika76.ru/product/nabor-guash-master-klass-1240ml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freepik.com/premium-vector/art-palette-with-paint-brush-for-painting_5945030.htm" TargetMode="External"/><Relationship Id="rId20" Type="http://schemas.openxmlformats.org/officeDocument/2006/relationships/hyperlink" Target="https://chukovskij.livejournal.com/70929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uza.io/feature/2020/07/30/grustnaya-knizhka-dayte-chizhikovu-on-usmeshnit" TargetMode="External"/><Relationship Id="rId11" Type="http://schemas.openxmlformats.org/officeDocument/2006/relationships/hyperlink" Target="https://obrazovaka.ru/test/biografiya-chukovskogo-s-otvetami.html" TargetMode="External"/><Relationship Id="rId5" Type="http://schemas.openxmlformats.org/officeDocument/2006/relationships/hyperlink" Target="https://rgdb.ru/vystavki/virtualnye/vystavka-chizhikov" TargetMode="External"/><Relationship Id="rId15" Type="http://schemas.openxmlformats.org/officeDocument/2006/relationships/hyperlink" Target="http://hingan.ru/prostoy-karandash-koh-i-noor/" TargetMode="External"/><Relationship Id="rId10" Type="http://schemas.openxmlformats.org/officeDocument/2006/relationships/hyperlink" Target="https://www.chukfamily.ru/kornei/about" TargetMode="External"/><Relationship Id="rId19" Type="http://schemas.openxmlformats.org/officeDocument/2006/relationships/hyperlink" Target="https://autogear.ru/article/216/455/viktor-chijikov-rossiyskiy-detskiy-illyustrator-avtor-olimpiyskogo-mishki/" TargetMode="External"/><Relationship Id="rId4" Type="http://schemas.openxmlformats.org/officeDocument/2006/relationships/hyperlink" Target="https://www.pinterest.fr/pin/548242954633882827/" TargetMode="External"/><Relationship Id="rId9" Type="http://schemas.openxmlformats.org/officeDocument/2006/relationships/hyperlink" Target="https://www.labirint.ru/authors/14721/" TargetMode="External"/><Relationship Id="rId14" Type="http://schemas.openxmlformats.org/officeDocument/2006/relationships/hyperlink" Target="https://sublimaticos.com.br/item/100-folhas-papel-cartao-350grs-sublimaca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utogear.ru/market/article.php?post=/article/291624/olimpiyskie-igryi-v-moskve-goda-tseremonii-otkryitiya-i-zakryitiya-itogi-olimpiady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952328" cy="37951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Arial Black" pitchFamily="34" charset="0"/>
              </a:rPr>
              <a:t>          Муниципальное учреждение дополнительного образования </a:t>
            </a:r>
            <a:br>
              <a:rPr lang="ru-RU" b="1" i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i="1" dirty="0">
                <a:solidFill>
                  <a:srgbClr val="7030A0"/>
                </a:solidFill>
                <a:latin typeface="Arial Black" pitchFamily="34" charset="0"/>
              </a:rPr>
              <a:t>«Центр эстетического воспитания детей»</a:t>
            </a:r>
            <a:br>
              <a:rPr lang="ru-RU" b="1" i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i="1" dirty="0">
                <a:solidFill>
                  <a:srgbClr val="7030A0"/>
                </a:solidFill>
                <a:latin typeface="Arial Black" pitchFamily="34" charset="0"/>
              </a:rPr>
              <a:t>Республика Мордовия, город Саранск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7096" y="1628800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Методическая разработка урока по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ru-RU" b="1" dirty="0">
                <a:latin typeface="Arial Black" pitchFamily="34" charset="0"/>
              </a:rPr>
              <a:t>изобразительному искусству: «Сказки Корнея Чуковского. </a:t>
            </a:r>
          </a:p>
          <a:p>
            <a:pPr algn="ctr"/>
            <a:r>
              <a:rPr lang="ru-RU" b="1" dirty="0">
                <a:latin typeface="Arial Black" pitchFamily="34" charset="0"/>
              </a:rPr>
              <a:t>Добрый доктор Айболит »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ru-RU" b="1" dirty="0">
                <a:latin typeface="Arial Black" pitchFamily="34" charset="0"/>
              </a:rPr>
              <a:t>(для детей 7  - 1</a:t>
            </a:r>
            <a:r>
              <a:rPr lang="en-US" b="1" dirty="0">
                <a:latin typeface="Arial Black" pitchFamily="34" charset="0"/>
              </a:rPr>
              <a:t>2</a:t>
            </a:r>
            <a:r>
              <a:rPr lang="ru-RU" b="1" dirty="0">
                <a:latin typeface="Arial Black" pitchFamily="34" charset="0"/>
              </a:rPr>
              <a:t> лет).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педагог дополнительного образования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студии изобразительного искусства                              Павельева Елена Федоровна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Саранск 2023 г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1400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Я часто встречаю людей, которые мне говорят: мы выросли на ваших книжках, спасибо, что вы нас веселили! Это для меня звучит как награда. … Детство должно быть беззаботным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» – </a:t>
            </a:r>
            <a:r>
              <a:rPr lang="ru-RU" sz="3200" b="1" dirty="0">
                <a:latin typeface="Arial Black" pitchFamily="34" charset="0"/>
              </a:rPr>
              <a:t>говорил художник.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836712"/>
            <a:ext cx="7380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Arial Black" pitchFamily="34" charset="0"/>
              </a:rPr>
              <a:t>	В наше время детские книжки содержат жестокие рисунки, а Виктор Чижиков старался сделать свои иллюстрации нестрашными, и у него, без сомнения, получилось. </a:t>
            </a:r>
          </a:p>
          <a:p>
            <a:pPr fontAlgn="base"/>
            <a:r>
              <a:rPr lang="ru-RU" sz="2400" dirty="0">
                <a:latin typeface="Arial Black" pitchFamily="34" charset="0"/>
              </a:rPr>
              <a:t>	Мир, который он создавал, был полон добра и гармонии, в нем можно находиться без страха. </a:t>
            </a:r>
          </a:p>
          <a:p>
            <a:pPr fontAlgn="base"/>
            <a:r>
              <a:rPr lang="ru-RU" sz="2400" dirty="0">
                <a:latin typeface="Arial Black" pitchFamily="34" charset="0"/>
              </a:rPr>
              <a:t>	Виктор Чижиков, художник с добрым сердцем, часто говорил, что встреча с жестоким миром вредит детям, по его словам, детская психика должна окрепнуть перед тем, как узнать о страшилках и ужастиках. Он старался сделать даже отрицательных героев смешными. 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692697"/>
            <a:ext cx="6840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Виктор Чижиков, биография которого полна удивительных историй, часто читал Корнея Чуковского, повести которого сильно повлияли на его творчество. Один из примеров — «Доктор Айболит». В книжке, которая досталась художнику, было множество страшных картинок, особенно те моменты, где мальчик потерял отца, и сцены с пиратами. Чижиков до сих пор хранит ту самую книжку и признается, что читать ее было страшно. Своей дочери он читал книжку с собственными иллюстрациями, и она совсем не боялась!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6" name="Picture 3" descr="C:\Users\Дом\Desktop\Чижиков. Чук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71052"/>
            <a:ext cx="4464496" cy="58869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1886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Иллюстрации Виктора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Чижикова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к сказке </a:t>
            </a:r>
          </a:p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Корнея Ивановича Чуковского «Доктор Айболит»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8541" y="3244334"/>
            <a:ext cx="469551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                                         (Фото  8)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Иллюстрации Виктора </a:t>
            </a:r>
            <a:r>
              <a:rPr lang="ru-RU" sz="2000" dirty="0" err="1">
                <a:solidFill>
                  <a:srgbClr val="FF0000"/>
                </a:solidFill>
                <a:latin typeface="Arial Black" pitchFamily="34" charset="0"/>
              </a:rPr>
              <a:t>Чижикова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 к сказке </a:t>
            </a:r>
          </a:p>
          <a:p>
            <a:pPr algn="ctr" fontAlgn="base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Корнея Ивановича Чуковского «Доктор Айболит»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http://img-fotki.yandex.ru/get/6507/157060903.6a/0_9c09b_56c82557_X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25289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6606/157060903.6a/0_9c0a0_2ed1b2c8_XX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3127096" cy="39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6505/157060903.6a/0_9c0a3_839754a4_XX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6598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3105835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(Фото  9)                               (Фото  10)                    (Фото 11)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Иллюстрации Виктора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Чижикова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к сказке </a:t>
            </a:r>
          </a:p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Корнея Ивановича Чуковского «Доктор Айболит»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http://img-fotki.yandex.ru/get/6605/157060903.6a/0_9c09d_4fdd68a1_X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6509/157060903.6a/0_9c0a2_bee43301_XX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746149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6406/157060903.6b/0_9c0ca_af28fc82_XX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980728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06/157060903.6a/0_9c09f_729e0b0e_X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365104"/>
            <a:ext cx="532859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3105835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(Фото  12)                               (Фото 13)                    (Фото 14)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425" y="3244334"/>
            <a:ext cx="284885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 Black" pitchFamily="34" charset="0"/>
              </a:rPr>
              <a:t>                          </a:t>
            </a: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                 (Фото 15)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18864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Иллюстрации Виктора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Чижикова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к сказке </a:t>
            </a:r>
          </a:p>
          <a:p>
            <a:pPr algn="ctr" fontAlgn="base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Корнея Ивановича Чуковского «Доктор Айболит»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http://img-fotki.yandex.ru/get/6509/157060903.6b/0_9c0a6_2c3ea0f_X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487118" cy="30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airyroom.ru/wp-content/uploads/2012/11/kn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08720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6608/157060903.6b/0_9c0c8_e6f167be_XX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836712"/>
            <a:ext cx="21805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508/157060903.6b/0_9c0cd_551358b5_XX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933056"/>
            <a:ext cx="237626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508/157060903.6b/0_9c0ba_9ce200a_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77072"/>
            <a:ext cx="29523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3105835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(Фото  16)                               (Фото 17)                    (Фото 18)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244334"/>
            <a:ext cx="23496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  </a:t>
            </a:r>
          </a:p>
          <a:p>
            <a:r>
              <a:rPr lang="ru-RU" i="1" dirty="0">
                <a:latin typeface="Arial Black" pitchFamily="34" charset="0"/>
              </a:rPr>
              <a:t>    (Фото 19)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425" y="3244334"/>
            <a:ext cx="515718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                                               (Фото 20)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88640"/>
            <a:ext cx="69847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Arial Black" pitchFamily="34" charset="0"/>
                <a:hlinkClick r:id="rId4"/>
              </a:rPr>
              <a:t>Виктор Александрович Чижиков</a:t>
            </a:r>
            <a:r>
              <a:rPr lang="ru-RU" sz="2400" dirty="0">
                <a:latin typeface="Arial Black" pitchFamily="34" charset="0"/>
              </a:rPr>
              <a:t> – Народный художник России, один из выдающихся мастеров российской детской книги. Из книг с его иллюстрациями можно составить «Золотую коллекцию» лучших произведений мировой детской литературы. За свою долгую творческую жизнь Виктор Чижиков проиллюстрировал около двухсот детских книг.</a:t>
            </a:r>
          </a:p>
          <a:p>
            <a:r>
              <a:rPr lang="ru-RU" sz="2400" dirty="0">
                <a:latin typeface="Arial Black" pitchFamily="34" charset="0"/>
              </a:rPr>
              <a:t>	Но точно можно сказать, что несколько миллионов маленьких читателей открывали для себя «Айболита», «</a:t>
            </a:r>
            <a:r>
              <a:rPr lang="ru-RU" sz="2400" dirty="0" err="1">
                <a:latin typeface="Arial Black" pitchFamily="34" charset="0"/>
              </a:rPr>
              <a:t>Винни</a:t>
            </a:r>
            <a:r>
              <a:rPr lang="ru-RU" sz="2400" dirty="0">
                <a:latin typeface="Arial Black" pitchFamily="34" charset="0"/>
              </a:rPr>
              <a:t> Пуха» и «Волшебника изумрудного города», глядя на героев этих книг глазами художника </a:t>
            </a:r>
            <a:r>
              <a:rPr lang="ru-RU" sz="2400" dirty="0" err="1">
                <a:latin typeface="Arial Black" pitchFamily="34" charset="0"/>
              </a:rPr>
              <a:t>Чижикова</a:t>
            </a:r>
            <a:r>
              <a:rPr lang="ru-RU" sz="2400" dirty="0">
                <a:latin typeface="Arial Black" pitchFamily="34" charset="0"/>
              </a:rPr>
              <a:t>.</a:t>
            </a:r>
          </a:p>
          <a:p>
            <a:pPr fontAlgn="base"/>
            <a:r>
              <a:rPr lang="ru-RU" sz="2400" dirty="0">
                <a:latin typeface="Arial Black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9632"/>
            <a:ext cx="9144000" cy="9300513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2082025"/>
            <a:ext cx="1800200" cy="2314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-2115615"/>
            <a:ext cx="86409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algn="ctr" fontAlgn="base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Именно за иллюстрации к </a:t>
            </a:r>
          </a:p>
          <a:p>
            <a:pPr algn="ctr" fontAlgn="base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«Доктору Айболиту» Виктору </a:t>
            </a:r>
            <a:r>
              <a:rPr lang="ru-RU" sz="2800" dirty="0" err="1">
                <a:solidFill>
                  <a:srgbClr val="FF0000"/>
                </a:solidFill>
                <a:latin typeface="Arial Black" pitchFamily="34" charset="0"/>
              </a:rPr>
              <a:t>Чижикову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 позднее присудили </a:t>
            </a:r>
          </a:p>
          <a:p>
            <a:pPr algn="ctr" fontAlgn="base"/>
            <a:r>
              <a:rPr lang="ru-RU" sz="2800" b="1" u="sng" dirty="0">
                <a:latin typeface="Arial Black" pitchFamily="34" charset="0"/>
                <a:hlinkClick r:id="rId4"/>
              </a:rPr>
              <a:t>Диплом имени Андерсена.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 fontAlgn="base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Художник вспоминает, что на вручении ему отдали диплом и гвоздику, так полагалось по правилам. И он вспомнил, как в детстве встретил </a:t>
            </a:r>
          </a:p>
          <a:p>
            <a:pPr algn="ctr" fontAlgn="base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Корнея Чуковского, и тот подарил ему свой букет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836712"/>
            <a:ext cx="7740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Согласно легенде, царь Соломон мог понимать язык животных. Художник </a:t>
            </a:r>
          </a:p>
          <a:p>
            <a:pPr algn="ctr" fontAlgn="base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Виктор Чижиков </a:t>
            </a:r>
          </a:p>
          <a:p>
            <a:pPr algn="ctr" fontAlgn="base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 этим даром не родился, но последовательно занимался тем, что в течение всей своей жизни сам изобретал такой волшебный язык.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548681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выполнить иллюстрацию к сказке Корнея Чуковского «Доктор Айболит».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843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Задачи: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познакомиться учащихся с понятием иллюстрация;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научить составлять композицию в работе;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воспитывать любовь к сказкам, к положительным героям сказок; 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способствовать воспитанию доброты и отзывчивости;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развивать способности к творческому самовыражению;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развивать воображение и умение передавать в рисунке простые сюжеты;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 воспитывать бережное отношение к книгам, любовь к чтению; 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- передача плановости в работе.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pic>
        <p:nvPicPr>
          <p:cNvPr id="6" name="Рисунок 5" descr="https://www.labirint.ru/images/upl/descripts/pic_153242483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1886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Чуковский Корней Иванович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92896"/>
            <a:ext cx="76328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2000" dirty="0">
                <a:latin typeface="Arial Black" pitchFamily="34" charset="0"/>
              </a:rPr>
              <a:t>Русский и советский поэт, писатель, критик, литературовед, переводчик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Корней Иванович Чуковский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(настоящее имя Николай Иванович Корнейчуков) родился 31 (19 по старому стилю) марта 1882 года в Санкт-Петербурге. 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996952"/>
            <a:ext cx="341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 Black" pitchFamily="34" charset="0"/>
              </a:rPr>
              <a:t>        </a:t>
            </a:r>
          </a:p>
          <a:p>
            <a:endParaRPr lang="ru-RU" i="1" dirty="0">
              <a:latin typeface="Arial Black" pitchFamily="34" charset="0"/>
            </a:endParaRPr>
          </a:p>
          <a:p>
            <a:endParaRPr lang="ru-RU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              (Фото 21)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124745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	Главным в творческой судьбе писателя становятся не переводы и не литературная критика, а детская литература. Чуковский начал писать для детей довольно поздно, уже когда был знаменитым литературоведом и критиком. </a:t>
            </a:r>
          </a:p>
          <a:p>
            <a:r>
              <a:rPr lang="ru-RU" sz="2400" dirty="0">
                <a:latin typeface="Arial Black" pitchFamily="34" charset="0"/>
              </a:rPr>
              <a:t>	В 1916 он издал первый сборник для маленьких читателей под названием “Елка”. </a:t>
            </a:r>
          </a:p>
          <a:p>
            <a:r>
              <a:rPr lang="ru-RU" sz="2400" dirty="0">
                <a:latin typeface="Arial Black" pitchFamily="34" charset="0"/>
              </a:rPr>
              <a:t>	В 1923 – из-под его пера появляются на свет “</a:t>
            </a:r>
            <a:r>
              <a:rPr lang="ru-RU" sz="2400" dirty="0" err="1">
                <a:latin typeface="Arial Black" pitchFamily="34" charset="0"/>
              </a:rPr>
              <a:t>Мойдодыр</a:t>
            </a:r>
            <a:r>
              <a:rPr lang="ru-RU" sz="2400" dirty="0">
                <a:latin typeface="Arial Black" pitchFamily="34" charset="0"/>
              </a:rPr>
              <a:t>” и “</a:t>
            </a:r>
            <a:r>
              <a:rPr lang="ru-RU" sz="2400" dirty="0" err="1">
                <a:latin typeface="Arial Black" pitchFamily="34" charset="0"/>
              </a:rPr>
              <a:t>Тараканище</a:t>
            </a:r>
            <a:r>
              <a:rPr lang="ru-RU" sz="2400" dirty="0">
                <a:latin typeface="Arial Black" pitchFamily="34" charset="0"/>
              </a:rPr>
              <a:t>”, “Айболит”, “Муха-Цокотуха”, с кратким содержанием которых знакомы все дети. Творчество Чуковского изучается и в современной школе.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6579" y="332656"/>
            <a:ext cx="307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Айболит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8072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Добрый доктор Айболит!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Он под деревом сидит.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Приходи к нему лечиться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И корова, и волчица,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И жучок, и червячок,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И медведица!</a:t>
            </a: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Всех излечит, исцелит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Добрый доктор Айболит!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Больше всего на свете доктор любил зверей.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В комнате у него жили зайцы. В шкафу у него жила белка. В буфете жила ворона. На диване жил колючий еж. В сундуке жили белые мыши. Но из всех своих зверей доктор Айболит любил больше всего утку Кику, собаку </a:t>
            </a:r>
            <a:r>
              <a:rPr lang="ru-RU" sz="2000" dirty="0" err="1">
                <a:latin typeface="Arial Black" pitchFamily="34" charset="0"/>
              </a:rPr>
              <a:t>Авву</a:t>
            </a:r>
            <a:r>
              <a:rPr lang="ru-RU" sz="2000" dirty="0">
                <a:latin typeface="Arial Black" pitchFamily="34" charset="0"/>
              </a:rPr>
              <a:t>, маленькую свинку Хрю-Хрю, попугая </a:t>
            </a:r>
            <a:r>
              <a:rPr lang="ru-RU" sz="2000" dirty="0" err="1">
                <a:latin typeface="Arial Black" pitchFamily="34" charset="0"/>
              </a:rPr>
              <a:t>Карудо</a:t>
            </a:r>
            <a:r>
              <a:rPr lang="ru-RU" sz="2000" dirty="0">
                <a:latin typeface="Arial Black" pitchFamily="34" charset="0"/>
              </a:rPr>
              <a:t> и сову </a:t>
            </a:r>
            <a:r>
              <a:rPr lang="ru-RU" sz="2000" dirty="0" err="1">
                <a:latin typeface="Arial Black" pitchFamily="34" charset="0"/>
              </a:rPr>
              <a:t>Бумбу</a:t>
            </a:r>
            <a:r>
              <a:rPr lang="ru-RU" sz="20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980729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dirty="0">
                <a:latin typeface="Arial Black" pitchFamily="34" charset="0"/>
              </a:rPr>
              <a:t>Со всех сторон к доктору приходили лечиться больные пастухи, больные рыбаки, дровосеки, крестьяне, и каждому давал он лекарство и каждый сразу становился здоров. Если какой-нибудь деревенский мальчишка ушибет себе руку или поцарапает нос, он сейчас же бежит к Айболиту – и, смотришь, через десять минут он как ни в чем не бывало, здоровый, веселый, играет в пятнашки с попугаем </a:t>
            </a:r>
            <a:r>
              <a:rPr lang="ru-RU" sz="2400" dirty="0" err="1">
                <a:latin typeface="Arial Black" pitchFamily="34" charset="0"/>
              </a:rPr>
              <a:t>Карудо</a:t>
            </a:r>
            <a:r>
              <a:rPr lang="ru-RU" sz="2400" dirty="0">
                <a:latin typeface="Arial Black" pitchFamily="34" charset="0"/>
              </a:rPr>
              <a:t>, а сова </a:t>
            </a:r>
            <a:r>
              <a:rPr lang="ru-RU" sz="2400" dirty="0" err="1">
                <a:latin typeface="Arial Black" pitchFamily="34" charset="0"/>
              </a:rPr>
              <a:t>Бумба</a:t>
            </a:r>
            <a:r>
              <a:rPr lang="ru-RU" sz="2400" dirty="0">
                <a:latin typeface="Arial Black" pitchFamily="34" charset="0"/>
              </a:rPr>
              <a:t> угощает его леденцами и яблоками.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76470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itchFamily="34" charset="0"/>
              </a:rPr>
              <a:t>Скоро в лесу на деревьях были расклеены такие объявления:</a:t>
            </a:r>
            <a:endParaRPr lang="en-US" sz="2400" b="1" dirty="0">
              <a:latin typeface="Arial Black" pitchFamily="34" charset="0"/>
            </a:endParaRPr>
          </a:p>
          <a:p>
            <a:pPr algn="ctr"/>
            <a:endParaRPr lang="en-US" sz="2400" b="1" dirty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089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endParaRPr lang="en-US" b="1" dirty="0">
              <a:latin typeface="Arial Black" pitchFamily="34" charset="0"/>
            </a:endParaRPr>
          </a:p>
          <a:p>
            <a:r>
              <a:rPr lang="ru-RU" sz="2400" b="1" dirty="0">
                <a:latin typeface="Arial Black" pitchFamily="34" charset="0"/>
              </a:rPr>
              <a:t>Расклеивали эти объявления Ваня и Таня, соседские дети, которых доктор вылечил</a:t>
            </a:r>
            <a:endParaRPr lang="en-US" sz="2400" b="1" dirty="0">
              <a:latin typeface="Arial Black" pitchFamily="34" charset="0"/>
            </a:endParaRPr>
          </a:p>
          <a:p>
            <a:r>
              <a:rPr lang="ru-RU" sz="2400" b="1" dirty="0">
                <a:latin typeface="Arial Black" pitchFamily="34" charset="0"/>
              </a:rPr>
              <a:t>когда-то от скарлатины и кори. Они очень любили доктора и охотно помогали ему.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1800" y="1916832"/>
            <a:ext cx="5400600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ОТКРЫТА БОЛЬНИЦА</a:t>
            </a:r>
            <a:b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ДЛЯ ПТИЦ И ЗВЕРЕЙ.</a:t>
            </a:r>
            <a:b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ИДИТЕ ЛЕЧИТЬСЯ</a:t>
            </a:r>
            <a:b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ТУДА ПОСКОРЕЙ!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6" name="Рисунок 5" descr="Корней Чуковский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16835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675" y="4365105"/>
            <a:ext cx="1939301" cy="24928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3244334"/>
            <a:ext cx="40058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endParaRPr lang="en-US" i="1" dirty="0"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(Фото 2</a:t>
            </a:r>
            <a:r>
              <a:rPr lang="en-US" i="1" dirty="0">
                <a:latin typeface="Arial Black" pitchFamily="34" charset="0"/>
              </a:rPr>
              <a:t>2</a:t>
            </a:r>
            <a:r>
              <a:rPr lang="ru-RU" i="1" dirty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0"/>
            <a:ext cx="5724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                    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b="1" dirty="0">
                <a:latin typeface="Arial Black" pitchFamily="34" charset="0"/>
              </a:rPr>
              <a:t>  «Чуковский - критик, поэт, историк и теоретик литературы, мемуарист, прозаик, переводчик, лингвист. Но иной раз кажется, что он все время пишет не в многих жанрах, а в одном. Не в мемуарном или критическом, </a:t>
            </a:r>
          </a:p>
          <a:p>
            <a:r>
              <a:rPr lang="ru-RU" sz="2400" b="1" dirty="0">
                <a:latin typeface="Arial Black" pitchFamily="34" charset="0"/>
              </a:rPr>
              <a:t>а в "</a:t>
            </a:r>
            <a:r>
              <a:rPr lang="ru-RU" sz="2400" b="1" dirty="0" err="1">
                <a:latin typeface="Arial Black" pitchFamily="34" charset="0"/>
              </a:rPr>
              <a:t>чуковском</a:t>
            </a:r>
            <a:r>
              <a:rPr lang="ru-RU" sz="2400" b="1" dirty="0">
                <a:latin typeface="Arial Black" pitchFamily="34" charset="0"/>
              </a:rPr>
              <a:t>"»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Стариковское спасибо, — пока я не умер,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За здоровье, за полуденное солнце, за этот неосязаемый воздух,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За жизнь, просто за жизнь…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За любовь, за дела и слова, за книги, за краски и формы,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Как солдат, что воротился домой по окончании войны,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Как путник, из тысяч, что озирается на пройденный путь,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На длинную процессию идущих за ним, —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Спасибо, …: говорю я, — веселое спасибо! — от путника,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от солдата спасибо!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Но когда я беру в руки перо, меня до сих пор не покидает иллюзия, что я все еще молод и что тем, для кого я пишу, еще очень недавно исполнилось двадцать. И что у меня с ними общий язык.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Наивная иллюзия, но без нее я не мог бы ни жить, ни писать, так как (нынче я чувствую это особенно ясно) быть с молодыми — наш радостный долг.</a:t>
            </a:r>
          </a:p>
          <a:p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32656"/>
            <a:ext cx="709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Жизнь моя подходит к концу.</a:t>
            </a:r>
          </a:p>
          <a:p>
            <a:r>
              <a:rPr lang="ru-RU" sz="2000" b="1" dirty="0">
                <a:latin typeface="Arial Black" pitchFamily="34" charset="0"/>
              </a:rPr>
              <a:t>«И утро, и полдень, и вечер мои позади».</a:t>
            </a:r>
          </a:p>
          <a:p>
            <a:r>
              <a:rPr lang="ru-RU" sz="2000" b="1" dirty="0">
                <a:latin typeface="Arial Black" pitchFamily="34" charset="0"/>
              </a:rPr>
              <a:t>И мне все чаще вспоминаются строки </a:t>
            </a:r>
          </a:p>
          <a:p>
            <a:r>
              <a:rPr lang="ru-RU" sz="2000" b="1" dirty="0">
                <a:latin typeface="Arial Black" pitchFamily="34" charset="0"/>
              </a:rPr>
              <a:t>любимого моего Уолта Уитмена: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340768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9644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В каком году родился Корней Чуковский?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1882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1889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1895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1903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 Какая настоящая фамилия знаменитого детского писателя?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Чуковидзе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Корнейчуков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Корнилов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Чукович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Где прошло все детство будущего писателя?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Украина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Кавказ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Франция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Финляндия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 По какой причине Корнея Чуковского отчислили из школы?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Плохое поведение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Низкая успеваемость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Кража школьных денег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Низкое происхождение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Какой была первая профессия Корнея Чуковского?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Молочник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 типографии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Журналист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8640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Тест по биографии Корнея Чуковского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26876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b="1" dirty="0"/>
              <a:t>6. Кто убедил Чуковского заняться литературой?</a:t>
            </a:r>
          </a:p>
          <a:p>
            <a:pPr lvl="0"/>
            <a:r>
              <a:rPr lang="ru-RU" sz="1600" dirty="0"/>
              <a:t>Михаил Булгаков</a:t>
            </a:r>
          </a:p>
          <a:p>
            <a:pPr lvl="0"/>
            <a:r>
              <a:rPr lang="ru-RU" sz="1600" b="1" dirty="0"/>
              <a:t>Илья Репин</a:t>
            </a:r>
            <a:endParaRPr lang="ru-RU" sz="1600" dirty="0"/>
          </a:p>
          <a:p>
            <a:pPr lvl="0"/>
            <a:r>
              <a:rPr lang="ru-RU" sz="1600" dirty="0"/>
              <a:t>Иван Бунин</a:t>
            </a:r>
          </a:p>
          <a:p>
            <a:pPr lvl="0"/>
            <a:r>
              <a:rPr lang="ru-RU" sz="1600" dirty="0"/>
              <a:t>Жена</a:t>
            </a:r>
          </a:p>
          <a:p>
            <a:r>
              <a:rPr lang="ru-RU" sz="1600" b="1" dirty="0"/>
              <a:t>7. Чем увлекся Чуковский во время своего пребывания в Лондоне?</a:t>
            </a:r>
          </a:p>
          <a:p>
            <a:pPr lvl="0"/>
            <a:r>
              <a:rPr lang="ru-RU" sz="1600" b="1" dirty="0"/>
              <a:t>Английской литературой</a:t>
            </a:r>
            <a:endParaRPr lang="ru-RU" sz="1600" dirty="0"/>
          </a:p>
          <a:p>
            <a:pPr lvl="0"/>
            <a:r>
              <a:rPr lang="ru-RU" sz="1600" dirty="0"/>
              <a:t>Скачками</a:t>
            </a:r>
          </a:p>
          <a:p>
            <a:pPr lvl="0"/>
            <a:r>
              <a:rPr lang="ru-RU" sz="1600" dirty="0"/>
              <a:t>Крикетом</a:t>
            </a:r>
          </a:p>
          <a:p>
            <a:pPr lvl="0"/>
            <a:r>
              <a:rPr lang="ru-RU" sz="1600" dirty="0"/>
              <a:t>Бильярдом</a:t>
            </a:r>
          </a:p>
          <a:p>
            <a:r>
              <a:rPr lang="ru-RU" sz="1600" b="1" dirty="0"/>
              <a:t>8. Как назывался альманах, который Чуковский издавал всю свою жизнь?</a:t>
            </a:r>
          </a:p>
          <a:p>
            <a:pPr lvl="0"/>
            <a:r>
              <a:rPr lang="ru-RU" sz="1600" b="1" dirty="0"/>
              <a:t>«</a:t>
            </a:r>
            <a:r>
              <a:rPr lang="ru-RU" sz="1600" b="1" dirty="0" err="1"/>
              <a:t>Чукоккала</a:t>
            </a:r>
            <a:r>
              <a:rPr lang="ru-RU" sz="1600" b="1" dirty="0"/>
              <a:t>»</a:t>
            </a:r>
            <a:endParaRPr lang="ru-RU" sz="1600" dirty="0"/>
          </a:p>
          <a:p>
            <a:pPr lvl="0"/>
            <a:r>
              <a:rPr lang="ru-RU" sz="1600" dirty="0"/>
              <a:t>«</a:t>
            </a:r>
            <a:r>
              <a:rPr lang="ru-RU" sz="1600" dirty="0" err="1"/>
              <a:t>Мухочука</a:t>
            </a:r>
            <a:r>
              <a:rPr lang="ru-RU" sz="1600" dirty="0"/>
              <a:t>»</a:t>
            </a:r>
          </a:p>
          <a:p>
            <a:pPr lvl="0"/>
            <a:r>
              <a:rPr lang="ru-RU" sz="1600" dirty="0"/>
              <a:t>«</a:t>
            </a:r>
            <a:r>
              <a:rPr lang="ru-RU" sz="1600" dirty="0" err="1"/>
              <a:t>Чуколон</a:t>
            </a:r>
            <a:r>
              <a:rPr lang="ru-RU" sz="1600" dirty="0"/>
              <a:t>»</a:t>
            </a:r>
          </a:p>
          <a:p>
            <a:pPr lvl="0"/>
            <a:r>
              <a:rPr lang="ru-RU" sz="1600" dirty="0"/>
              <a:t>«</a:t>
            </a:r>
            <a:r>
              <a:rPr lang="ru-RU" sz="1600" dirty="0" err="1"/>
              <a:t>Чихучка</a:t>
            </a:r>
            <a:r>
              <a:rPr lang="ru-RU" sz="1600" dirty="0"/>
              <a:t>»</a:t>
            </a:r>
          </a:p>
          <a:p>
            <a:r>
              <a:rPr lang="ru-RU" sz="1600" b="1" dirty="0"/>
              <a:t>9. Какая литературная деятельность стала основной в творческой биографии Чуковского?</a:t>
            </a:r>
          </a:p>
          <a:p>
            <a:pPr lvl="0"/>
            <a:r>
              <a:rPr lang="ru-RU" sz="1600" dirty="0"/>
              <a:t>Переводы</a:t>
            </a:r>
          </a:p>
          <a:p>
            <a:pPr lvl="0"/>
            <a:r>
              <a:rPr lang="ru-RU" sz="1600" dirty="0"/>
              <a:t>Литературная критика</a:t>
            </a:r>
          </a:p>
          <a:p>
            <a:pPr lvl="0"/>
            <a:r>
              <a:rPr lang="ru-RU" sz="1600" dirty="0"/>
              <a:t>Пьесы</a:t>
            </a:r>
          </a:p>
          <a:p>
            <a:pPr lvl="0"/>
            <a:r>
              <a:rPr lang="ru-RU" sz="1600" b="1" dirty="0"/>
              <a:t>Детская литература</a:t>
            </a:r>
            <a:endParaRPr lang="ru-RU" sz="1600" dirty="0"/>
          </a:p>
          <a:p>
            <a:r>
              <a:rPr lang="ru-RU" sz="1600" b="1" dirty="0"/>
              <a:t>10. Что стало причиной смерти Корнея Чуковского?</a:t>
            </a:r>
          </a:p>
          <a:p>
            <a:pPr lvl="0"/>
            <a:r>
              <a:rPr lang="ru-RU" sz="1600" b="1" dirty="0"/>
              <a:t>Гепатит</a:t>
            </a:r>
            <a:endParaRPr lang="ru-RU" sz="1600" dirty="0"/>
          </a:p>
          <a:p>
            <a:pPr lvl="0"/>
            <a:r>
              <a:rPr lang="ru-RU" sz="1600" dirty="0"/>
              <a:t>Пневмония</a:t>
            </a:r>
          </a:p>
          <a:p>
            <a:pPr lvl="0"/>
            <a:r>
              <a:rPr lang="ru-RU" sz="1600" dirty="0"/>
              <a:t>Сердечный приступ</a:t>
            </a:r>
          </a:p>
          <a:p>
            <a:pPr lvl="0"/>
            <a:r>
              <a:rPr lang="ru-RU" sz="1600" dirty="0"/>
              <a:t>Самоубийство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88640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Тест по биографии Корнея Чуковского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700808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pPr algn="ctr"/>
            <a:r>
              <a:rPr lang="ru-RU" sz="2800" dirty="0">
                <a:latin typeface="Arial Black" pitchFamily="34" charset="0"/>
              </a:rPr>
              <a:t>Попробуйте создать свои иллюстрации к сказке Корнея Чуковского 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«Доктор Айболит»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Желаю вам успехов в работе.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6948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itchFamily="34" charset="0"/>
              </a:rPr>
              <a:t>Задание: </a:t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>выполнить рисунок-иллюстрацию к сказке</a:t>
            </a:r>
            <a:r>
              <a:rPr lang="en-US" sz="3600" dirty="0">
                <a:latin typeface="Arial Black" pitchFamily="34" charset="0"/>
              </a:rPr>
              <a:t> </a:t>
            </a:r>
            <a:r>
              <a:rPr lang="ru-RU" sz="3600" dirty="0">
                <a:latin typeface="Arial Black" pitchFamily="34" charset="0"/>
              </a:rPr>
              <a:t>Корнея Чуковского</a:t>
            </a:r>
            <a:r>
              <a:rPr lang="en-US" sz="3600" dirty="0">
                <a:latin typeface="Arial Black" pitchFamily="34" charset="0"/>
              </a:rPr>
              <a:t>  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«Доктор Айболит» </a:t>
            </a:r>
            <a:br>
              <a:rPr lang="ru-RU" sz="3600" dirty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7" name="Рисунок 6" descr="http://img-fotki.yandex.ru/get/6504/157060903.6a/0_9c09a_6689d952_X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0243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82599" y="3244334"/>
            <a:ext cx="12330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i="1" dirty="0">
                <a:latin typeface="Arial Black" pitchFamily="34" charset="0"/>
              </a:rPr>
              <a:t>(Фото 1)</a:t>
            </a:r>
            <a:endParaRPr lang="ru-RU" i="1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78497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Фон для презентации: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3"/>
              </a:rPr>
              <a:t>https://kartinkin.net/26218-fon-dobrye-dela.html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Вставка рисунка на фоне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презентации доктор  Айболит: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4"/>
              </a:rPr>
              <a:t>https://www.pinterest.fr/pin/548242954633882827/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https://rgdb.ru/vystavki/virtualnye/vystavka-chizhikov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meduza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io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feature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/2020/07/30/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grustnaya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knizhka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dayte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chizhikovu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on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6"/>
              </a:rPr>
              <a:t>usmeshnit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https://www.chukfamily.ru/kornei/tales/ajbolit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8"/>
              </a:rPr>
              <a:t>http://audioskazki.net/archives/5317</a:t>
            </a:r>
            <a:br>
              <a:rPr lang="en-US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9"/>
              </a:rPr>
              <a:t>https://www.labirint.ru/authors/14721/</a:t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https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www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10"/>
              </a:rPr>
              <a:t>chukfamily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  <a:hlinkClick r:id="rId10"/>
              </a:rPr>
              <a:t>kornei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0"/>
              </a:rPr>
              <a:t>about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1"/>
              </a:rPr>
              <a:t>https://obrazovaka.ru/test/biografiya-chukovskogo-s-otvetami.html#a788508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12"/>
              </a:rPr>
              <a:t>https://obrazovaka.ru/alpha/c/chukovskij-kornej-chukovsky-korney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(Фото 1)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3"/>
              </a:rPr>
              <a:t> http://www.fairyroom.ru/?p=8543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2)</a:t>
            </a:r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sublimaticos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com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br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item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/100-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folhas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papel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cartao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-350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grs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en-US" sz="1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sublimacao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html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3)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http://hingan.ru/prostoy-karandash-koh-i-noor/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4)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https://ru.freepik.com/premium-vector/art-palette-with-paint-brush-for-painting_5945030.htm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5)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https://lavkahudozhnika76.ru/product/nabor-guash-master-klass-1240ml/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6)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8"/>
              </a:rPr>
              <a:t> https://ru.wikipedia.org/wiki/%D0%A7%D0%B8%D0%B6%D0%B8%D0%BA%D0%BE%D0%B2,_%D0%92%D0%B8%D0%BA%D1%82%D0%BE%D1%80_%D0%90%D0%BB%D0%B5%D0%BA%D1%81%D0%B0%D0%BD%D0%B4%D1%80%D0%BE%D0%B2%D0%B8%D1%87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7)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9"/>
              </a:rPr>
              <a:t> https://autogear.ru/article/216/455/viktor-chijikov-rossiyskiy-detskiy-illyustrator-avtor-olimpiyskogo-mishki/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(Фото 8)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0"/>
              </a:rPr>
              <a:t> https://chukovskij.livejournal.com/70929.html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(Фото 9,10,11,12,13,14,15,16,17,18,19,20)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13"/>
              </a:rPr>
              <a:t> http://www.fairyroom.ru/?p=8543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(Фото 21,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21"/>
              </a:rPr>
              <a:t> https://stuki-druki.com/authors/Chukovskiy.php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716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Оборудование:  лист бумаги, карандаш, кисти, гуашь, непроливайка, палитра. Репродукции художников - иллюстраторов к данной сказке.</a:t>
            </a:r>
            <a:br>
              <a:rPr lang="ru-RU" sz="2000" dirty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Рисунок 6" descr="Картинки по запросу &quot;картинка листы  акварельной бумаг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1800200" cy="19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85801493_4195696_kr_2.jpg"/>
          <p:cNvPicPr/>
          <p:nvPr/>
        </p:nvPicPr>
        <p:blipFill>
          <a:blip r:embed="rId5" cstate="print"/>
          <a:srcRect l="4893" t="4290" r="4281" b="6271"/>
          <a:stretch>
            <a:fillRect/>
          </a:stretch>
        </p:blipFill>
        <p:spPr bwMode="auto">
          <a:xfrm>
            <a:off x="2267744" y="2564904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esktop\_149267-22.jpg"/>
          <p:cNvPicPr/>
          <p:nvPr/>
        </p:nvPicPr>
        <p:blipFill>
          <a:blip r:embed="rId6" cstate="print"/>
          <a:srcRect l="11659" t="5430" r="9417" b="8597"/>
          <a:stretch>
            <a:fillRect/>
          </a:stretch>
        </p:blipFill>
        <p:spPr bwMode="auto">
          <a:xfrm>
            <a:off x="4427984" y="2492896"/>
            <a:ext cx="1656184" cy="20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787.970.jpg"/>
          <p:cNvPicPr/>
          <p:nvPr/>
        </p:nvPicPr>
        <p:blipFill>
          <a:blip r:embed="rId7" cstate="print"/>
          <a:srcRect l="3333" t="2392" r="3667" b="2871"/>
          <a:stretch>
            <a:fillRect/>
          </a:stretch>
        </p:blipFill>
        <p:spPr bwMode="auto">
          <a:xfrm>
            <a:off x="6300192" y="2492896"/>
            <a:ext cx="26574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3105835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latin typeface="Arial Black" pitchFamily="34" charset="0"/>
              </a:rPr>
              <a:t>(Фото 2)              (Фото 3)                (Фото 4)                 (Фото 5)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05835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Лист бумаги     Простой карандаш         Палитра и гуашь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48681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План занятия:</a:t>
            </a:r>
          </a:p>
          <a:p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2068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latin typeface="Arial Black" pitchFamily="34" charset="0"/>
              </a:rPr>
              <a:t>I. Организационный момент.</a:t>
            </a:r>
            <a:endParaRPr lang="ru-RU" dirty="0">
              <a:latin typeface="Arial Black" pitchFamily="34" charset="0"/>
            </a:endParaRPr>
          </a:p>
          <a:p>
            <a:r>
              <a:rPr lang="ru-RU" b="1" dirty="0">
                <a:latin typeface="Arial Black" pitchFamily="34" charset="0"/>
              </a:rPr>
              <a:t>II. Проверка готовности рабочего места к уроку.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Необходимо подготовить  принадлежности к занятию.</a:t>
            </a:r>
          </a:p>
          <a:p>
            <a:r>
              <a:rPr lang="ru-RU" b="1" dirty="0">
                <a:latin typeface="Arial Black" pitchFamily="34" charset="0"/>
              </a:rPr>
              <a:t>III. Изучение нового материала.</a:t>
            </a:r>
          </a:p>
          <a:p>
            <a:r>
              <a:rPr lang="ru-RU" b="1" dirty="0">
                <a:latin typeface="Arial Black" pitchFamily="34" charset="0"/>
              </a:rPr>
              <a:t>Что такое иллюстрация?</a:t>
            </a:r>
          </a:p>
          <a:p>
            <a:r>
              <a:rPr lang="ru-RU" b="1" dirty="0">
                <a:latin typeface="Arial Black" pitchFamily="34" charset="0"/>
              </a:rPr>
              <a:t>Рассказ о художнике -  иллюстраторе </a:t>
            </a:r>
            <a:r>
              <a:rPr lang="ru-RU" dirty="0">
                <a:latin typeface="Arial Black" pitchFamily="34" charset="0"/>
              </a:rPr>
              <a:t>Чижиков Виктор Александрович </a:t>
            </a:r>
            <a:r>
              <a:rPr lang="ru-RU" b="1" dirty="0">
                <a:latin typeface="Arial Black" pitchFamily="34" charset="0"/>
              </a:rPr>
              <a:t>.</a:t>
            </a:r>
          </a:p>
          <a:p>
            <a:r>
              <a:rPr lang="ru-RU" b="1" dirty="0">
                <a:latin typeface="Arial Black" pitchFamily="34" charset="0"/>
              </a:rPr>
              <a:t>Беседа по произведению Корнея Ивановича Чуковского «Доктор Айболит. 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Объяснение последовательности выполнения работы.</a:t>
            </a:r>
          </a:p>
          <a:p>
            <a:r>
              <a:rPr lang="en-US" b="1" dirty="0">
                <a:latin typeface="Arial Black" pitchFamily="34" charset="0"/>
              </a:rPr>
              <a:t>IV</a:t>
            </a:r>
            <a:r>
              <a:rPr lang="ru-RU" b="1" dirty="0">
                <a:latin typeface="Arial Black" pitchFamily="34" charset="0"/>
              </a:rPr>
              <a:t>. Самостоятельная работа учащихся.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Руководство процессом изобразительной деятельности.</a:t>
            </a:r>
          </a:p>
          <a:p>
            <a:r>
              <a:rPr lang="en-US" b="1" dirty="0">
                <a:latin typeface="Arial Black" pitchFamily="34" charset="0"/>
              </a:rPr>
              <a:t>V</a:t>
            </a:r>
            <a:r>
              <a:rPr lang="ru-RU" b="1" dirty="0">
                <a:latin typeface="Arial Black" pitchFamily="34" charset="0"/>
              </a:rPr>
              <a:t>. Выставка работ учащихся.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Просмотр и анализ работ учащихся.</a:t>
            </a:r>
          </a:p>
          <a:p>
            <a:r>
              <a:rPr lang="en-US" b="1" dirty="0">
                <a:latin typeface="Arial Black" pitchFamily="34" charset="0"/>
              </a:rPr>
              <a:t>VI</a:t>
            </a:r>
            <a:r>
              <a:rPr lang="ru-RU" b="1" dirty="0">
                <a:latin typeface="Arial Black" pitchFamily="34" charset="0"/>
              </a:rPr>
              <a:t>. Итог занятия.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Выставка работ.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8031753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243408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-1467544"/>
            <a:ext cx="770485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algn="ctr" fontAlgn="base"/>
            <a:r>
              <a:rPr lang="ru-RU" sz="2400" b="1" dirty="0">
                <a:latin typeface="Arial Black" pitchFamily="34" charset="0"/>
              </a:rPr>
              <a:t>Так что такое иллюстрация?</a:t>
            </a:r>
          </a:p>
          <a:p>
            <a:pPr algn="ctr" fontAlgn="base"/>
            <a:r>
              <a:rPr lang="ru-RU" sz="2400" b="1" dirty="0">
                <a:latin typeface="Arial Black" pitchFamily="34" charset="0"/>
              </a:rPr>
              <a:t> </a:t>
            </a:r>
          </a:p>
          <a:p>
            <a:pPr fontAlgn="base"/>
            <a:r>
              <a:rPr lang="ru-RU" sz="2400" dirty="0">
                <a:latin typeface="Arial Black" pitchFamily="34" charset="0"/>
              </a:rPr>
              <a:t>Это любой рисунок или изображение, поясняющее или дополняющее текст произведения. Книги с картинками уже давно стали привычны всем. Они лучше воспринимаются и более интересны, особенно для детей. Эти картинки к произведениям называются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иллюстрациями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sz="2400" dirty="0">
                <a:latin typeface="Arial Black" pitchFamily="34" charset="0"/>
              </a:rPr>
              <a:t>Когда книги были рукописными, рисунки тоже создавались от руки. Это было очень дорого и не всем доступно.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Виктор Александрович Чижиков — самый добрый художник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628801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По мнению Виктора, в наше время дети, избалованные множеством игрушек и </a:t>
            </a:r>
            <a:r>
              <a:rPr lang="ru-RU" sz="2800" b="1" dirty="0" err="1"/>
              <a:t>гаджетов</a:t>
            </a:r>
            <a:r>
              <a:rPr lang="ru-RU" sz="2800" b="1" dirty="0"/>
              <a:t>, ценят искренность и добро. Хочется верить, что он прав и его дело продолжат новые художники, которые будут дарить детям новые добрые сказки.</a:t>
            </a:r>
          </a:p>
        </p:txBody>
      </p:sp>
      <p:pic>
        <p:nvPicPr>
          <p:cNvPr id="11" name="Рисунок 10" descr="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75656" y="3244334"/>
            <a:ext cx="4197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b="1" i="1" dirty="0">
                <a:latin typeface="Arial Black" pitchFamily="34" charset="0"/>
              </a:rPr>
              <a:t>(Фото 6) </a:t>
            </a:r>
            <a:endParaRPr lang="ru-RU" i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8031753"/>
          </a:xfrm>
          <a:prstGeom prst="rect">
            <a:avLst/>
          </a:prstGeom>
          <a:noFill/>
        </p:spPr>
      </p:pic>
      <p:pic>
        <p:nvPicPr>
          <p:cNvPr id="1028" name="Picture 4" descr="https://i.pinimg.com/564x/4a/a9/e3/4aa9e3ad183c72d402411921ca8df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243408"/>
            <a:ext cx="1619672" cy="208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-1467544"/>
            <a:ext cx="85689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sz="2400" b="1" dirty="0"/>
          </a:p>
          <a:p>
            <a:pPr fontAlgn="base"/>
            <a:endParaRPr lang="ru-RU" sz="2400" b="1" dirty="0"/>
          </a:p>
          <a:p>
            <a:pPr algn="ctr" fontAlgn="base"/>
            <a:r>
              <a:rPr lang="ru-RU" sz="2800" b="1" dirty="0"/>
              <a:t>Чижиков Виктор Александрович — народный художник, рисовал иллюстрации в «Мурзилке», «Вокруг света», «Веселых картинках», работал над книгами и в различных периодических изданиях. Автор знаменитого Олимпийского Мишки — талисмана летних </a:t>
            </a:r>
            <a:r>
              <a:rPr lang="ru-RU" sz="2800" b="1" u="sng" dirty="0">
                <a:hlinkClick r:id="rId4"/>
              </a:rPr>
              <a:t>Олимпийских игр в Москве</a:t>
            </a:r>
            <a:r>
              <a:rPr lang="ru-RU" sz="2800" b="1" dirty="0"/>
              <a:t> </a:t>
            </a:r>
          </a:p>
          <a:p>
            <a:pPr algn="ctr" fontAlgn="base"/>
            <a:r>
              <a:rPr lang="ru-RU" sz="2800" b="1" dirty="0"/>
              <a:t>1980 года.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81"/>
          </a:xfrm>
          <a:prstGeom prst="rect">
            <a:avLst/>
          </a:prstGeom>
          <a:noFill/>
        </p:spPr>
      </p:pic>
      <p:pic>
        <p:nvPicPr>
          <p:cNvPr id="6" name="Рисунок 5" descr="Виктор Чижиков — российский детский иллюстратор, автор Олимпийского Миш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63001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1"/>
            <a:ext cx="8820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Виктор Чижиков — российский детский иллюстратор, автор Олимпийского Мишки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7013" y="3244334"/>
            <a:ext cx="13099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endParaRPr lang="ru-RU" b="1" i="1" dirty="0">
              <a:latin typeface="Arial Black" pitchFamily="34" charset="0"/>
            </a:endParaRPr>
          </a:p>
          <a:p>
            <a:r>
              <a:rPr lang="ru-RU" b="1" i="1" dirty="0">
                <a:latin typeface="Arial Black" pitchFamily="34" charset="0"/>
              </a:rPr>
              <a:t>(Фото 7) </a:t>
            </a:r>
            <a:endParaRPr lang="ru-RU" i="1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2195</Words>
  <Application>Microsoft Office PowerPoint</Application>
  <PresentationFormat>Экран (4:3)</PresentationFormat>
  <Paragraphs>403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Елена</cp:lastModifiedBy>
  <cp:revision>33</cp:revision>
  <dcterms:created xsi:type="dcterms:W3CDTF">2022-02-10T18:07:01Z</dcterms:created>
  <dcterms:modified xsi:type="dcterms:W3CDTF">2023-09-25T05:48:32Z</dcterms:modified>
</cp:coreProperties>
</file>