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3300"/>
    <a:srgbClr val="FFFF00"/>
    <a:srgbClr val="006600"/>
    <a:srgbClr val="66FF33"/>
    <a:srgbClr val="FF99CC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48638-FE5D-4AB4-8C73-98C63D56D0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1149D-FCCC-48FF-812B-ADD02B1AC5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6BC36-6B4B-430C-95F3-045A59988F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98971-3502-4C49-9DD4-C110929857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FD670-4283-412A-ADCE-2A01641D59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C4F4C-945A-4651-AFD7-650A874597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693AD-7376-4812-8339-EBF8FB0037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8A37B-D8BC-4643-81A3-F29F1F21D9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97611-ABFE-4B1A-BA94-D279764A6C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854B4-E595-47BB-BE5D-9A1907E716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310F0-EBF4-4AD8-AC90-DD4D032B78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D55D17-1874-43C6-89EA-63BFE0AAD3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 noTextEdit="1"/>
          </p:cNvSpPr>
          <p:nvPr/>
        </p:nvSpPr>
        <p:spPr bwMode="auto">
          <a:xfrm>
            <a:off x="611188" y="754063"/>
            <a:ext cx="8066087" cy="2201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Лесная  и деревообрабатывающая </a:t>
            </a:r>
          </a:p>
          <a:p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промышленность.</a:t>
            </a:r>
          </a:p>
          <a:p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50825" y="1268413"/>
            <a:ext cx="8748713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accent2"/>
                </a:solidFill>
              </a:rPr>
              <a:t>Цель:</a:t>
            </a:r>
          </a:p>
          <a:p>
            <a:pPr algn="l">
              <a:spcBef>
                <a:spcPct val="50000"/>
              </a:spcBef>
            </a:pPr>
            <a:r>
              <a:rPr lang="ru-RU" sz="3600" b="1" i="1"/>
              <a:t> </a:t>
            </a:r>
            <a:r>
              <a:rPr lang="ru-RU" sz="3600" b="1" i="1">
                <a:solidFill>
                  <a:schemeClr val="accent2"/>
                </a:solidFill>
              </a:rPr>
              <a:t>познакомиться со структурой лесной и деревообрабатывающей промышленностью о способами заготовки древесины; научиться определять объём заготовленной древесины.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8569325" cy="500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ru-RU" sz="1400" b="1"/>
              <a:t>В нашей стране проблема рационального использования лесных ресурсов, научным основам лесного хозяйства отводится большое значение. </a:t>
            </a:r>
          </a:p>
          <a:p>
            <a:pPr marL="342900" indent="-342900" algn="l">
              <a:spcBef>
                <a:spcPct val="50000"/>
              </a:spcBef>
            </a:pPr>
            <a:r>
              <a:rPr lang="ru-RU" sz="1400" b="1">
                <a:solidFill>
                  <a:srgbClr val="CC3300"/>
                </a:solidFill>
              </a:rPr>
              <a:t>ЛЕСНОЕ ХОЗЯЙСТВО</a:t>
            </a:r>
            <a:r>
              <a:rPr lang="ru-RU" sz="1400" b="1"/>
              <a:t> как отрасль народного хозяйства занимается изучение, учётом и воспроизводством лесов, охраной их от пожаров, болезней и вредителей, лесовозобновлением и лесоразведением, регулированием лесопользованием, повышением продуктивности лесов.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b="1" i="1">
                <a:solidFill>
                  <a:srgbClr val="800000"/>
                </a:solidFill>
              </a:rPr>
              <a:t>Лесная промышленность сосредоточена в лесхозах (леспромхозах), лесничествах и других предприятиях.</a:t>
            </a:r>
          </a:p>
          <a:p>
            <a:pPr marL="342900" indent="-342900" algn="l">
              <a:spcBef>
                <a:spcPct val="50000"/>
              </a:spcBef>
            </a:pPr>
            <a:r>
              <a:rPr lang="ru-RU" sz="1400" b="1">
                <a:solidFill>
                  <a:srgbClr val="CC3300"/>
                </a:solidFill>
              </a:rPr>
              <a:t>1. ЛЕСХОЗЫ: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Организуют и осуществляют рубку леса;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Производят новые посадки;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Выращивают молодые саженцы;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Охраняют лес от пожаров;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Организуют заготовку (грибов, ягод и др.);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Занимаются заготовкой, вывозкой, разделкой по сортам и отгрузкой древесины.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Первичным сплавом леса, переработкой низкосортной древесины, коры, ветвей, хвои  и Осуществляют  получение дёгтя, скипидара, технологической щепы, канифоли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684213" y="404813"/>
            <a:ext cx="80645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ru-RU" sz="1400" b="1">
                <a:solidFill>
                  <a:srgbClr val="CC3300"/>
                </a:solidFill>
              </a:rPr>
              <a:t>2.  ЛЕСНИЧЕСТВА</a:t>
            </a:r>
            <a:r>
              <a:rPr lang="ru-RU" sz="1400" b="1"/>
              <a:t> ведают: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Охраной лесов и их использованием;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Выращиванием леса, лесовосстановлением и лесоразведением;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Уходом за лесными культурами и лесом, отводом лесосек.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endParaRPr lang="ru-RU" sz="1400" b="1"/>
          </a:p>
          <a:p>
            <a:pPr marL="342900" indent="-342900" algn="l">
              <a:buFontTx/>
              <a:buAutoNum type="arabicPeriod" startAt="3"/>
            </a:pPr>
            <a:r>
              <a:rPr lang="ru-RU" sz="1400" b="1">
                <a:solidFill>
                  <a:srgbClr val="CC3300"/>
                </a:solidFill>
              </a:rPr>
              <a:t>  ДЕРЕВООБРАБАТЫВАЮЩАЯ </a:t>
            </a:r>
            <a:r>
              <a:rPr lang="ru-RU" sz="1400" b="1"/>
              <a:t>промышленность занимается:</a:t>
            </a:r>
          </a:p>
          <a:p>
            <a:pPr marL="342900" indent="-342900" algn="l">
              <a:buFontTx/>
              <a:buAutoNum type="arabicPeriod" startAt="3"/>
            </a:pPr>
            <a:endParaRPr lang="ru-RU" sz="1400" b="1"/>
          </a:p>
          <a:p>
            <a:pPr marL="342900" indent="-342900" algn="l">
              <a:lnSpc>
                <a:spcPct val="150000"/>
              </a:lnSpc>
              <a:buFontTx/>
              <a:buAutoNum type="arabicPeriod"/>
            </a:pPr>
            <a:r>
              <a:rPr lang="ru-RU" sz="1400" b="1"/>
              <a:t>      Производством пиломатериалов;</a:t>
            </a:r>
          </a:p>
          <a:p>
            <a:pPr marL="342900" indent="-342900" algn="l">
              <a:lnSpc>
                <a:spcPct val="150000"/>
              </a:lnSpc>
              <a:buFontTx/>
              <a:buAutoNum type="arabicPeriod"/>
            </a:pPr>
            <a:r>
              <a:rPr lang="ru-RU" sz="1400" b="1"/>
              <a:t>     Изготовлением изделий из древесины (шпал, фанеры, строительного   оборудования, спичек, мебели, деревянной тары и другой продукции)</a:t>
            </a:r>
          </a:p>
          <a:p>
            <a:pPr marL="342900" indent="-342900" algn="l">
              <a:lnSpc>
                <a:spcPct val="150000"/>
              </a:lnSpc>
            </a:pPr>
            <a:endParaRPr lang="ru-RU" sz="1400" b="1"/>
          </a:p>
          <a:p>
            <a:pPr marL="342900" indent="-342900" algn="l">
              <a:lnSpc>
                <a:spcPct val="170000"/>
              </a:lnSpc>
              <a:buFontTx/>
              <a:buAutoNum type="arabicPeriod"/>
            </a:pPr>
            <a:endParaRPr lang="ru-RU" sz="1400" b="1"/>
          </a:p>
          <a:p>
            <a:pPr marL="342900" indent="-342900" algn="l">
              <a:buFontTx/>
              <a:buAutoNum type="arabicPeriod"/>
            </a:pPr>
            <a:endParaRPr lang="ru-RU" sz="1400" b="1"/>
          </a:p>
        </p:txBody>
      </p:sp>
      <p:pic>
        <p:nvPicPr>
          <p:cNvPr id="5123" name="Picture 6" descr="BD2000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429000"/>
            <a:ext cx="424815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23850" y="765175"/>
            <a:ext cx="8820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 sz="1400" b="1"/>
          </a:p>
        </p:txBody>
      </p:sp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>
            <a:off x="250825" y="404813"/>
            <a:ext cx="85439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Виды продукции из древесины </a:t>
            </a:r>
          </a:p>
          <a:p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 зависимости от способа её обработки</a:t>
            </a:r>
          </a:p>
        </p:txBody>
      </p:sp>
      <p:graphicFrame>
        <p:nvGraphicFramePr>
          <p:cNvPr id="5160" name="Group 40"/>
          <p:cNvGraphicFramePr>
            <a:graphicFrameLocks noGrp="1"/>
          </p:cNvGraphicFramePr>
          <p:nvPr/>
        </p:nvGraphicFramePr>
        <p:xfrm>
          <a:off x="395288" y="1989138"/>
          <a:ext cx="8353425" cy="3926409"/>
        </p:xfrm>
        <a:graphic>
          <a:graphicData uri="http://schemas.openxmlformats.org/drawingml/2006/table">
            <a:tbl>
              <a:tblPr/>
              <a:tblGrid>
                <a:gridCol w="2784475"/>
                <a:gridCol w="2784475"/>
                <a:gridCol w="2784475"/>
              </a:tblGrid>
              <a:tr h="360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Вид обработки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Продукция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Рабочие профессии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Механическая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(резание)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Пиломатериалы, двери, окна, мебель, паркет, тара, бочки, фанера, плиты, игрушки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Станочник-распиловщик, станочник токарных станков, оператор по деревообработке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Химическая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(разложение)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Бумага, картон, целлюлоза, фотоплёнка, киноплёнка, покрышки, резиновая обувь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Варщик целлюлозы, накатчик бумагоотделочной машины, оператор-прессовщик, вулканизаторщик и др.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Термическая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(разложение)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Скипидар, масло, спирт, канифоль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Аппаратчик гидролиза, аппаратчик разложения древесины, оператор лесохимической установки и др.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327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Школа 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одиннадцатыйб</dc:creator>
  <cp:lastModifiedBy>User</cp:lastModifiedBy>
  <cp:revision>14</cp:revision>
  <dcterms:created xsi:type="dcterms:W3CDTF">2007-04-24T04:30:41Z</dcterms:created>
  <dcterms:modified xsi:type="dcterms:W3CDTF">2018-11-11T12:36:49Z</dcterms:modified>
</cp:coreProperties>
</file>