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20"/>
  </p:notesMasterIdLst>
  <p:sldIdLst>
    <p:sldId id="256" r:id="rId2"/>
    <p:sldId id="259" r:id="rId3"/>
    <p:sldId id="260" r:id="rId4"/>
    <p:sldId id="261" r:id="rId5"/>
    <p:sldId id="265" r:id="rId6"/>
    <p:sldId id="262" r:id="rId7"/>
    <p:sldId id="263" r:id="rId8"/>
    <p:sldId id="264" r:id="rId9"/>
    <p:sldId id="272" r:id="rId10"/>
    <p:sldId id="266" r:id="rId11"/>
    <p:sldId id="273" r:id="rId12"/>
    <p:sldId id="267" r:id="rId13"/>
    <p:sldId id="268" r:id="rId14"/>
    <p:sldId id="269" r:id="rId15"/>
    <p:sldId id="270" r:id="rId16"/>
    <p:sldId id="274" r:id="rId17"/>
    <p:sldId id="275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C013-8D9B-4B8A-9088-5DC1D2171937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2E168-4351-4854-9648-B55AB00B58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51F0E4-A2CD-4698-809E-A1881FC8FA42}" type="slidenum">
              <a:rPr lang="es-ES" smtClean="0"/>
              <a:pPr>
                <a:defRPr/>
              </a:pPr>
              <a:t>17</a:t>
            </a:fld>
            <a:endParaRPr lang="es-E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1703"/>
            <a:ext cx="8229600" cy="13846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132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3600" y="1905000"/>
            <a:ext cx="40132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4829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4829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4829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448DA1-51FA-4C43-BD81-AC597E42AB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</p:sldLayoutIdLst>
  <p:transition>
    <p:cover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21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3000364" y="785794"/>
            <a:ext cx="3143272" cy="7143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285852" y="2071678"/>
            <a:ext cx="5929354" cy="235745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Глобус </a:t>
            </a:r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 модель Земли"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0"/>
            <a:ext cx="8229600" cy="700066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Немного истории</a:t>
            </a:r>
            <a:r>
              <a:rPr lang="ru-RU" sz="4800" b="1" dirty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786182" y="857232"/>
            <a:ext cx="5154618" cy="121444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800" b="1" dirty="0">
                <a:solidFill>
                  <a:srgbClr val="0000FF"/>
                </a:solidFill>
              </a:rPr>
              <a:t>МАРТИН БЕХАЙМ (1459 – 1507)</a:t>
            </a:r>
          </a:p>
          <a:p>
            <a:pPr algn="ctr">
              <a:buFontTx/>
              <a:buNone/>
            </a:pPr>
            <a:r>
              <a:rPr lang="ru-RU" sz="2400" b="1" dirty="0" smtClean="0">
                <a:solidFill>
                  <a:srgbClr val="0000FF"/>
                </a:solidFill>
              </a:rPr>
              <a:t>НЕМЕЦКИЙ </a:t>
            </a:r>
            <a:r>
              <a:rPr lang="ru-RU" sz="2400" b="1" dirty="0">
                <a:solidFill>
                  <a:srgbClr val="0000FF"/>
                </a:solidFill>
              </a:rPr>
              <a:t>ГЕОГРАФ, СОЗДАТЕЛЬ </a:t>
            </a:r>
            <a:r>
              <a:rPr lang="ru-RU" sz="2400" b="1" dirty="0" smtClean="0">
                <a:solidFill>
                  <a:srgbClr val="0000FF"/>
                </a:solidFill>
              </a:rPr>
              <a:t>ПЕРВОГО В МИРЕ </a:t>
            </a:r>
            <a:r>
              <a:rPr lang="ru-RU" sz="2400" b="1" dirty="0">
                <a:solidFill>
                  <a:srgbClr val="0000FF"/>
                </a:solidFill>
              </a:rPr>
              <a:t>ГЛОБУСА.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8DA1-51FA-4C43-BD81-AC597E42ABB5}" type="slidenum">
              <a:rPr lang="ru-RU" smtClean="0"/>
              <a:pPr/>
              <a:t>10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5720" y="714356"/>
            <a:ext cx="3500462" cy="3286148"/>
            <a:chOff x="249" y="1389"/>
            <a:chExt cx="1815" cy="1814"/>
          </a:xfrm>
        </p:grpSpPr>
        <p:sp>
          <p:nvSpPr>
            <p:cNvPr id="188421" name="AutoShape 5"/>
            <p:cNvSpPr>
              <a:spLocks noChangeArrowheads="1"/>
            </p:cNvSpPr>
            <p:nvPr/>
          </p:nvSpPr>
          <p:spPr bwMode="auto">
            <a:xfrm>
              <a:off x="249" y="1389"/>
              <a:ext cx="1815" cy="1814"/>
            </a:xfrm>
            <a:prstGeom prst="bevel">
              <a:avLst>
                <a:gd name="adj" fmla="val 6944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8422" name="Oval 6"/>
            <p:cNvSpPr>
              <a:spLocks noChangeArrowheads="1"/>
            </p:cNvSpPr>
            <p:nvPr/>
          </p:nvSpPr>
          <p:spPr bwMode="auto">
            <a:xfrm>
              <a:off x="522" y="1616"/>
              <a:ext cx="1315" cy="1406"/>
            </a:xfrm>
            <a:prstGeom prst="ellipse">
              <a:avLst/>
            </a:prstGeom>
            <a:blipFill dpi="0" rotWithShape="1">
              <a:blip r:embed="rId3"/>
              <a:srcRect/>
              <a:stretch>
                <a:fillRect b="-1010"/>
              </a:stretch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8842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214554"/>
            <a:ext cx="1857388" cy="3767143"/>
          </a:xfrm>
          <a:prstGeom prst="rect">
            <a:avLst/>
          </a:prstGeom>
          <a:noFill/>
        </p:spPr>
      </p:pic>
      <p:sp>
        <p:nvSpPr>
          <p:cNvPr id="188424" name="Rectangle 8"/>
          <p:cNvSpPr>
            <a:spLocks noChangeArrowheads="1"/>
          </p:cNvSpPr>
          <p:nvPr/>
        </p:nvSpPr>
        <p:spPr bwMode="auto">
          <a:xfrm>
            <a:off x="2786050" y="4214818"/>
            <a:ext cx="393065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FF"/>
                </a:solidFill>
              </a:rPr>
              <a:t>Эта копия глобуса </a:t>
            </a:r>
            <a:r>
              <a:rPr lang="ru-RU" sz="2800" b="1" dirty="0" err="1">
                <a:solidFill>
                  <a:srgbClr val="0000FF"/>
                </a:solidFill>
              </a:rPr>
              <a:t>Бехайма</a:t>
            </a:r>
            <a:r>
              <a:rPr lang="ru-RU" sz="2800" b="1" dirty="0">
                <a:solidFill>
                  <a:srgbClr val="0000FF"/>
                </a:solidFill>
              </a:rPr>
              <a:t> хранится в национальной библиотеке в Париже.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8DA1-51FA-4C43-BD81-AC597E42ABB5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2050" name="Рисунок 4" descr="Земной шар в твоих рука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785926"/>
            <a:ext cx="5572164" cy="390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14282" y="214290"/>
            <a:ext cx="89297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00FF"/>
                </a:solidFill>
              </a:rPr>
              <a:t>Самый большой вращающийся глобус был создан в 1998 году в США, его диаметр - 12, 5м, а вес - 25тонн.</a:t>
            </a:r>
            <a:endParaRPr lang="ru-RU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cover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8DA1-51FA-4C43-BD81-AC597E42ABB5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92100"/>
            <a:ext cx="8229600" cy="779463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Академический глобус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074" name="Рисунок 1" descr="Земной шар в твоих рука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643050"/>
            <a:ext cx="32099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Рисунок 2" descr="Земной шар в твоих рука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214422"/>
            <a:ext cx="428625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1142976" y="1785926"/>
            <a:ext cx="5143536" cy="3143272"/>
          </a:xfrm>
        </p:spPr>
        <p:txBody>
          <a:bodyPr>
            <a:normAutofit fontScale="92500" lnSpcReduction="10000"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ЭКВАТОР</a:t>
            </a:r>
          </a:p>
          <a:p>
            <a:r>
              <a:rPr lang="ru-RU" sz="6600" b="1" dirty="0" smtClean="0">
                <a:solidFill>
                  <a:srgbClr val="C00000"/>
                </a:solidFill>
              </a:rPr>
              <a:t>ПАРАЛЛЕЛИ</a:t>
            </a:r>
          </a:p>
          <a:p>
            <a:r>
              <a:rPr lang="ru-RU" sz="6600" b="1" dirty="0" smtClean="0">
                <a:solidFill>
                  <a:srgbClr val="C00000"/>
                </a:solidFill>
              </a:rPr>
              <a:t>МЕРИДИАНЫ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8DA1-51FA-4C43-BD81-AC597E42ABB5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 bright="-14000" contrast="22000"/>
          </a:blip>
          <a:srcRect r="34"/>
          <a:stretch>
            <a:fillRect/>
          </a:stretch>
        </p:blipFill>
        <p:spPr bwMode="auto">
          <a:xfrm>
            <a:off x="6000760" y="214290"/>
            <a:ext cx="2928936" cy="2854550"/>
          </a:xfrm>
          <a:prstGeom prst="rect">
            <a:avLst/>
          </a:prstGeom>
          <a:noFill/>
          <a:ln w="12700">
            <a:solidFill>
              <a:schemeClr val="bg1">
                <a:lumMod val="1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Глобусы по масштабу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214942" y="1285860"/>
            <a:ext cx="1000132" cy="9286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>
            <a:off x="3394067" y="2392355"/>
            <a:ext cx="221457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2857488" y="1285860"/>
            <a:ext cx="1000132" cy="9286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034" y="2214554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Крупномасштабные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14612" y="3500438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Среднемасштабные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86380" y="2214554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Мелкомасштабные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4348" y="2714620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1:30 000 000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43240" y="4000504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1:50 000 000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72132" y="2714620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1:83 000 000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Задание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С помощью масштабной линейки определить расстояние в километрах:</a:t>
            </a:r>
          </a:p>
          <a:p>
            <a:pPr lvl="1"/>
            <a:r>
              <a:rPr lang="ru-RU" sz="4000" dirty="0" smtClean="0"/>
              <a:t>От Москвы до Санкт-Петербурга</a:t>
            </a:r>
          </a:p>
          <a:p>
            <a:pPr lvl="1"/>
            <a:r>
              <a:rPr lang="ru-RU" sz="4000" dirty="0" smtClean="0"/>
              <a:t>От Москвы до Новосибирска</a:t>
            </a:r>
          </a:p>
          <a:p>
            <a:pPr lvl="1"/>
            <a:r>
              <a:rPr lang="ru-RU" sz="4000" dirty="0" smtClean="0"/>
              <a:t>От Москвы до экватора.</a:t>
            </a:r>
            <a:endParaRPr lang="ru-RU" sz="4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5" name="Picture 9" descr="glob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89"/>
            <a:ext cx="4286280" cy="453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glob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06716" y="2357430"/>
            <a:ext cx="4375312" cy="3937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earth2_cassini 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2447925"/>
            <a:ext cx="7350089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Все мы находимся в этой маленькой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голубой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 точке</a:t>
            </a: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.</a:t>
            </a:r>
          </a:p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Все наши войны</a:t>
            </a: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…</a:t>
            </a:r>
          </a:p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Все наши проблемы</a:t>
            </a: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…</a:t>
            </a:r>
          </a:p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Все наше величие и наши страдания</a:t>
            </a: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…</a:t>
            </a:r>
          </a:p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Вся наша техника</a:t>
            </a: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,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наше искусство</a:t>
            </a: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,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наши успехи</a:t>
            </a: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…</a:t>
            </a:r>
          </a:p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Все цивилизации</a:t>
            </a: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,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вся фауна и вся флора</a:t>
            </a: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…</a:t>
            </a:r>
          </a:p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Все расы</a:t>
            </a: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,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все религии</a:t>
            </a: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…</a:t>
            </a:r>
          </a:p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Все правительства, страны, государства</a:t>
            </a: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…</a:t>
            </a:r>
          </a:p>
          <a:p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Verdana" pitchFamily="34" charset="0"/>
            </a:endParaRPr>
          </a:p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Вся наша любовь и</a:t>
            </a: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...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вся наша ненависть</a:t>
            </a: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rPr>
              <a:t>…</a:t>
            </a:r>
          </a:p>
          <a:p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Verdana" pitchFamily="34" charset="0"/>
            </a:endParaRPr>
          </a:p>
          <a:p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14600" y="452438"/>
            <a:ext cx="3986226" cy="1833554"/>
            <a:chOff x="1584" y="285"/>
            <a:chExt cx="2064" cy="1107"/>
          </a:xfrm>
        </p:grpSpPr>
        <p:sp>
          <p:nvSpPr>
            <p:cNvPr id="29701" name="Text Box 5"/>
            <p:cNvSpPr txBox="1">
              <a:spLocks noChangeArrowheads="1"/>
            </p:cNvSpPr>
            <p:nvPr/>
          </p:nvSpPr>
          <p:spPr bwMode="auto">
            <a:xfrm>
              <a:off x="1584" y="285"/>
              <a:ext cx="15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Verdana" pitchFamily="34" charset="0"/>
                </a:rPr>
                <a:t>Вот твоя планета</a:t>
              </a:r>
              <a:endParaRPr lang="es-AR" sz="20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>
              <a:off x="3120" y="528"/>
              <a:ext cx="528" cy="864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Закрепление материала.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ru-RU" dirty="0" smtClean="0"/>
              <a:t>Как называется модель Земли?</a:t>
            </a:r>
          </a:p>
          <a:p>
            <a:r>
              <a:rPr lang="ru-RU" dirty="0" smtClean="0"/>
              <a:t>Кто создал первый глобус?</a:t>
            </a:r>
          </a:p>
          <a:p>
            <a:r>
              <a:rPr lang="ru-RU" dirty="0" smtClean="0"/>
              <a:t>Какие глобусы бывают по масштабу?</a:t>
            </a:r>
          </a:p>
          <a:p>
            <a:r>
              <a:rPr lang="ru-RU" dirty="0" smtClean="0"/>
              <a:t>Как называется условная линия, которая делит  земной шар на 2 равных полушария?</a:t>
            </a:r>
          </a:p>
          <a:p>
            <a:r>
              <a:rPr lang="ru-RU" dirty="0" smtClean="0"/>
              <a:t>Как называются условные линии, проходящие через полюса?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 dirty="0"/>
          </a:p>
        </p:txBody>
      </p:sp>
      <p:pic>
        <p:nvPicPr>
          <p:cNvPr id="5" name="Picture 3" descr="D:\КАРТИНКИ\Космос\Коллекция картинок2\PH01046J.JPG"/>
          <p:cNvPicPr>
            <a:picLocks noChangeAspect="1" noChangeArrowheads="1"/>
          </p:cNvPicPr>
          <p:nvPr/>
        </p:nvPicPr>
        <p:blipFill>
          <a:blip r:embed="rId2" cstate="print"/>
          <a:srcRect r="84" b="94"/>
          <a:stretch>
            <a:fillRect/>
          </a:stretch>
        </p:blipFill>
        <p:spPr bwMode="auto">
          <a:xfrm>
            <a:off x="6929454" y="214290"/>
            <a:ext cx="1143007" cy="146304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7500958" y="1428736"/>
            <a:ext cx="1428792" cy="1571636"/>
            <a:chOff x="249" y="1389"/>
            <a:chExt cx="1815" cy="1814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49" y="1389"/>
              <a:ext cx="1815" cy="1814"/>
            </a:xfrm>
            <a:prstGeom prst="bevel">
              <a:avLst>
                <a:gd name="adj" fmla="val 6944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522" y="1616"/>
              <a:ext cx="1315" cy="1406"/>
            </a:xfrm>
            <a:prstGeom prst="ellipse">
              <a:avLst/>
            </a:prstGeom>
            <a:blipFill dpi="0" rotWithShape="1">
              <a:blip r:embed="rId4"/>
              <a:srcRect/>
              <a:stretch>
                <a:fillRect b="-1010"/>
              </a:stretch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9" name="Picture 4" descr="glob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34" y="3929066"/>
            <a:ext cx="1643066" cy="1643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lum bright="-14000" contrast="22000"/>
          </a:blip>
          <a:srcRect r="34"/>
          <a:stretch>
            <a:fillRect/>
          </a:stretch>
        </p:blipFill>
        <p:spPr bwMode="auto">
          <a:xfrm>
            <a:off x="5715008" y="4786322"/>
            <a:ext cx="1785950" cy="1740592"/>
          </a:xfrm>
          <a:prstGeom prst="rect">
            <a:avLst/>
          </a:prstGeom>
          <a:noFill/>
          <a:ln w="12700">
            <a:solidFill>
              <a:schemeClr val="bg1">
                <a:lumMod val="1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Планеты солнечной системы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283715" y="530225"/>
            <a:ext cx="6622607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2571744"/>
            <a:ext cx="5715040" cy="71438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Земля</a:t>
            </a:r>
            <a:endParaRPr lang="ru-RU" sz="5400" b="1" dirty="0"/>
          </a:p>
        </p:txBody>
      </p:sp>
      <p:sp>
        <p:nvSpPr>
          <p:cNvPr id="44" name="Номер слайда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cxnSp>
        <p:nvCxnSpPr>
          <p:cNvPr id="6" name="Прямая со стрелкой 5"/>
          <p:cNvCxnSpPr>
            <a:stCxn id="4" idx="0"/>
          </p:cNvCxnSpPr>
          <p:nvPr/>
        </p:nvCxnSpPr>
        <p:spPr>
          <a:xfrm rot="5400000" flipH="1" flipV="1">
            <a:off x="4071934" y="1928802"/>
            <a:ext cx="1285884" cy="1588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786446" y="3071810"/>
            <a:ext cx="857256" cy="1588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3571868" y="3429000"/>
            <a:ext cx="928694" cy="857256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>
            <a:off x="2786050" y="3071810"/>
            <a:ext cx="928694" cy="1588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5572132" y="1857364"/>
            <a:ext cx="928694" cy="857256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>
            <a:off x="3143240" y="1857364"/>
            <a:ext cx="1000132" cy="785818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929190" y="3429000"/>
            <a:ext cx="1000132" cy="857256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85720" y="1000108"/>
            <a:ext cx="285752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Шарообразная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571868" y="714356"/>
            <a:ext cx="221457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Вращается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500826" y="1000108"/>
            <a:ext cx="235745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Жизнь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643702" y="2500306"/>
            <a:ext cx="221457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Спутник - Луна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71472" y="2714620"/>
            <a:ext cx="221457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 полюса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357290" y="4286256"/>
            <a:ext cx="221457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Возраст</a:t>
            </a:r>
            <a:endParaRPr lang="ru-RU" sz="3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929322" y="4357694"/>
            <a:ext cx="221457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Материки</a:t>
            </a:r>
            <a:r>
              <a:rPr lang="ru-RU" dirty="0" smtClean="0"/>
              <a:t>, </a:t>
            </a:r>
            <a:r>
              <a:rPr lang="ru-RU" sz="3200" dirty="0" smtClean="0"/>
              <a:t>океаны</a:t>
            </a:r>
            <a:endParaRPr lang="ru-RU" sz="32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57686" y="274638"/>
            <a:ext cx="4329114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C00000"/>
                </a:solidFill>
              </a:rPr>
              <a:t>Фернан</a:t>
            </a:r>
            <a:r>
              <a:rPr lang="ru-RU" b="1" dirty="0" smtClean="0">
                <a:solidFill>
                  <a:srgbClr val="C00000"/>
                </a:solidFill>
              </a:rPr>
              <a:t> Магеллан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Documents and Settings\Заворотынская\Рабочий стол\Pm01134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3265870" cy="3634597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2051" name="Picture 3" descr="C:\Documents and Settings\Заворотынская\Рабочий стол\mageli.bmp"/>
          <p:cNvPicPr>
            <a:picLocks noChangeAspect="1" noChangeArrowheads="1"/>
          </p:cNvPicPr>
          <p:nvPr/>
        </p:nvPicPr>
        <p:blipFill>
          <a:blip r:embed="rId3"/>
          <a:srcRect b="178"/>
          <a:stretch>
            <a:fillRect/>
          </a:stretch>
        </p:blipFill>
        <p:spPr bwMode="auto">
          <a:xfrm>
            <a:off x="3786182" y="2928934"/>
            <a:ext cx="4983391" cy="307183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00430" y="1571612"/>
            <a:ext cx="5643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Руководитель первой кругосветной экспедиции</a:t>
            </a:r>
            <a:endParaRPr lang="ru-RU" sz="2000" b="1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274638"/>
            <a:ext cx="485778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Юрий Алексеевич Гагарин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Documents and Settings\Заворотынская\Рабочий стол\pg_004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785926"/>
            <a:ext cx="3714776" cy="4134186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3075" name="Picture 3" descr="C:\Documents and Settings\Заворотынская\Рабочий стол\COSMOSi.bmp"/>
          <p:cNvPicPr>
            <a:picLocks noChangeAspect="1" noChangeArrowheads="1"/>
          </p:cNvPicPr>
          <p:nvPr/>
        </p:nvPicPr>
        <p:blipFill>
          <a:blip r:embed="rId3"/>
          <a:srcRect b="151"/>
          <a:stretch>
            <a:fillRect/>
          </a:stretch>
        </p:blipFill>
        <p:spPr bwMode="auto">
          <a:xfrm>
            <a:off x="214282" y="214290"/>
            <a:ext cx="3843352" cy="3920089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928670"/>
            <a:ext cx="8543956" cy="5197493"/>
          </a:xfrm>
        </p:spPr>
        <p:txBody>
          <a:bodyPr>
            <a:normAutofit lnSpcReduction="10000"/>
          </a:bodyPr>
          <a:lstStyle/>
          <a:p>
            <a:r>
              <a:rPr lang="ru-RU" sz="4400" dirty="0" smtClean="0"/>
              <a:t>Возраст Земли  - </a:t>
            </a:r>
          </a:p>
          <a:p>
            <a:pPr>
              <a:buNone/>
            </a:pPr>
            <a:r>
              <a:rPr lang="ru-RU" sz="4400" dirty="0" smtClean="0">
                <a:solidFill>
                  <a:srgbClr val="0000FF"/>
                </a:solidFill>
              </a:rPr>
              <a:t>                4,5 млрд. лет</a:t>
            </a:r>
          </a:p>
          <a:p>
            <a:r>
              <a:rPr lang="ru-RU" sz="4400" dirty="0" smtClean="0"/>
              <a:t>Расстояние от Земли до Солнца – </a:t>
            </a:r>
          </a:p>
          <a:p>
            <a:pPr>
              <a:buNone/>
            </a:pPr>
            <a:r>
              <a:rPr lang="ru-RU" sz="4400" dirty="0" smtClean="0">
                <a:solidFill>
                  <a:srgbClr val="0000FF"/>
                </a:solidFill>
              </a:rPr>
              <a:t>                150 млн. км</a:t>
            </a:r>
          </a:p>
          <a:p>
            <a:r>
              <a:rPr lang="ru-RU" sz="4400" dirty="0" smtClean="0"/>
              <a:t>Площадь поверхности Земли – </a:t>
            </a:r>
          </a:p>
          <a:p>
            <a:pPr>
              <a:buNone/>
            </a:pPr>
            <a:r>
              <a:rPr lang="ru-RU" sz="4400" dirty="0" smtClean="0">
                <a:solidFill>
                  <a:srgbClr val="0000FF"/>
                </a:solidFill>
              </a:rPr>
              <a:t>                510 млн. кв. км</a:t>
            </a:r>
            <a:endParaRPr lang="ru-RU" sz="4400" dirty="0">
              <a:solidFill>
                <a:srgbClr val="0000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5" name="Picture 2" descr="D:\КАРТИНКИ\Космос\Галактика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929322" y="184874"/>
            <a:ext cx="3000396" cy="220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Что обозначают эти числа?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829048" cy="4525963"/>
          </a:xfrm>
        </p:spPr>
        <p:txBody>
          <a:bodyPr/>
          <a:lstStyle/>
          <a:p>
            <a:pPr algn="ctr"/>
            <a:r>
              <a:rPr lang="ru-RU" sz="6600" dirty="0" smtClean="0"/>
              <a:t>6 357</a:t>
            </a:r>
          </a:p>
          <a:p>
            <a:pPr algn="ctr"/>
            <a:r>
              <a:rPr lang="ru-RU" sz="6600" dirty="0" smtClean="0"/>
              <a:t>6 378</a:t>
            </a:r>
          </a:p>
          <a:p>
            <a:pPr algn="ctr"/>
            <a:r>
              <a:rPr lang="ru-RU" sz="6600" dirty="0" smtClean="0"/>
              <a:t>40 000</a:t>
            </a:r>
            <a:endParaRPr lang="ru-RU" sz="6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lum bright="-14000" contrast="16000"/>
          </a:blip>
          <a:srcRect b="79"/>
          <a:stretch>
            <a:fillRect/>
          </a:stretch>
        </p:blipFill>
        <p:spPr bwMode="auto">
          <a:xfrm>
            <a:off x="4286248" y="1428736"/>
            <a:ext cx="4390662" cy="4286280"/>
          </a:xfrm>
          <a:prstGeom prst="rect">
            <a:avLst/>
          </a:prstGeom>
          <a:noFill/>
          <a:ln w="12700">
            <a:solidFill>
              <a:schemeClr val="bg1">
                <a:lumMod val="1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642918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Г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642918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О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642918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Р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642918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И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86116" y="642918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З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29058" y="642918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О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642918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Н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14942" y="642918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Т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57884" y="642918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А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00826" y="642918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Л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43768" y="642918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И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1285860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Л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357290" y="1285860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У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00232" y="1285860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Н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643174" y="1285860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А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14348" y="1928802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О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57290" y="1928802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Р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000232" y="1928802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Б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43174" y="1928802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И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86116" y="1928802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Т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929058" y="1928802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А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348" y="2571744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Б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357290" y="2571744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Е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000232" y="2571744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Р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643174" y="2571744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Г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29058" y="2571744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Т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572000" y="2571744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Р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214942" y="2571744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И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857884" y="2571744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Х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14348" y="3214686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У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357290" y="3214686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Г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000232" y="3214686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О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643174" y="3214686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Л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14348" y="3857628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С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357290" y="3857628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О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3857628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Л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643174" y="3857628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Н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286116" y="3857628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Ц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929058" y="3857628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Е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86116" y="2571744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Ш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500826" y="2571744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И</a:t>
            </a:r>
            <a:endParaRPr lang="ru-RU" sz="2800" dirty="0">
              <a:solidFill>
                <a:srgbClr val="0000FF"/>
              </a:solidFill>
            </a:endParaRPr>
          </a:p>
        </p:txBody>
      </p:sp>
      <p:pic>
        <p:nvPicPr>
          <p:cNvPr id="44" name="Picture 9" descr="glob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357562"/>
            <a:ext cx="2286016" cy="242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1026" name="Рисунок 3" descr="глобу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1928802"/>
            <a:ext cx="3571900" cy="381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85786" y="571480"/>
            <a:ext cx="79296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Один из первых глобусов создан греческим учёным </a:t>
            </a:r>
            <a:r>
              <a:rPr lang="ru-RU" sz="2800" dirty="0" err="1" smtClean="0"/>
              <a:t>Кратесом</a:t>
            </a:r>
            <a:r>
              <a:rPr lang="ru-RU" sz="2800" dirty="0" smtClean="0"/>
              <a:t> во </a:t>
            </a:r>
            <a:r>
              <a:rPr lang="en-US" sz="2800" dirty="0" smtClean="0"/>
              <a:t>II</a:t>
            </a:r>
            <a:r>
              <a:rPr lang="ru-RU" sz="2800" dirty="0" smtClean="0"/>
              <a:t> веке до н.э. Сам глобус не сохранился, но остался рисунком.</a:t>
            </a:r>
            <a:endParaRPr lang="ru-RU" sz="2800" dirty="0"/>
          </a:p>
        </p:txBody>
      </p:sp>
    </p:spTree>
  </p:cSld>
  <p:clrMapOvr>
    <a:masterClrMapping/>
  </p:clrMapOvr>
  <p:transition>
    <p:cover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188</TotalTime>
  <Words>361</Words>
  <PresentationFormat>Экран (4:3)</PresentationFormat>
  <Paragraphs>122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Слайд 1</vt:lpstr>
      <vt:lpstr>Планеты солнечной системы</vt:lpstr>
      <vt:lpstr>Земля</vt:lpstr>
      <vt:lpstr>Фернан Магеллан</vt:lpstr>
      <vt:lpstr>Юрий Алексеевич Гагарин</vt:lpstr>
      <vt:lpstr>Слайд 6</vt:lpstr>
      <vt:lpstr>Что обозначают эти числа?</vt:lpstr>
      <vt:lpstr>Слайд 8</vt:lpstr>
      <vt:lpstr>Слайд 9</vt:lpstr>
      <vt:lpstr>Немного истории.</vt:lpstr>
      <vt:lpstr>Слайд 11</vt:lpstr>
      <vt:lpstr>Академический глобус</vt:lpstr>
      <vt:lpstr>Слайд 13</vt:lpstr>
      <vt:lpstr>Глобусы по масштабу</vt:lpstr>
      <vt:lpstr>Задание </vt:lpstr>
      <vt:lpstr>Слайд 16</vt:lpstr>
      <vt:lpstr>Слайд 17</vt:lpstr>
      <vt:lpstr>Закрепление материала.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кабинет3</cp:lastModifiedBy>
  <cp:revision>26</cp:revision>
  <dcterms:modified xsi:type="dcterms:W3CDTF">2018-10-26T01:18:49Z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606993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