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4" r:id="rId1"/>
  </p:sldMasterIdLst>
  <p:notesMasterIdLst>
    <p:notesMasterId r:id="rId22"/>
  </p:notesMasterIdLst>
  <p:sldIdLst>
    <p:sldId id="256" r:id="rId2"/>
    <p:sldId id="278" r:id="rId3"/>
    <p:sldId id="281" r:id="rId4"/>
    <p:sldId id="279" r:id="rId5"/>
    <p:sldId id="280" r:id="rId6"/>
    <p:sldId id="285" r:id="rId7"/>
    <p:sldId id="284" r:id="rId8"/>
    <p:sldId id="286" r:id="rId9"/>
    <p:sldId id="287" r:id="rId10"/>
    <p:sldId id="290" r:id="rId11"/>
    <p:sldId id="291" r:id="rId12"/>
    <p:sldId id="292" r:id="rId13"/>
    <p:sldId id="289" r:id="rId14"/>
    <p:sldId id="293" r:id="rId15"/>
    <p:sldId id="294" r:id="rId16"/>
    <p:sldId id="295" r:id="rId17"/>
    <p:sldId id="296" r:id="rId18"/>
    <p:sldId id="297" r:id="rId19"/>
    <p:sldId id="298" r:id="rId20"/>
    <p:sldId id="2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1DA93-3B26-F145-A9A5-F677C2EB03A5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B3AAA-15BF-2C4F-B40E-260D6D7492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9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B3AAA-15BF-2C4F-B40E-260D6D7492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03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35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3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68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3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243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61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0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1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6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69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0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20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000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2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34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521AB-E069-344B-87F9-581E4E5342E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37C47D-9A0C-7049-BE41-9A9F97F50E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77C4F-0CB9-4D4F-B580-88B73B17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9837-6CAD-BE41-958E-223FFE45B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3" y="259491"/>
            <a:ext cx="3851123" cy="17793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учреждение дополнительного образования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эстетического воспитания детей»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Мордовия, город Саранск</a:t>
            </a:r>
            <a:br>
              <a:rPr lang="ru-RU" dirty="0"/>
            </a:br>
            <a:br>
              <a:rPr lang="en-US" sz="1600" i="1" dirty="0">
                <a:solidFill>
                  <a:srgbClr val="002060"/>
                </a:solidFill>
              </a:rPr>
            </a:b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11327C-C096-DC42-99F5-B4C0B36C4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4" y="2160589"/>
            <a:ext cx="3851122" cy="460807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</a:p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«Натюрморт в графике»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l">
              <a:lnSpc>
                <a:spcPct val="90000"/>
              </a:lnSpc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algn="l">
              <a:lnSpc>
                <a:spcPct val="90000"/>
              </a:lnSpc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algn="l">
              <a:lnSpc>
                <a:spcPct val="90000"/>
              </a:lnSpc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algn="l">
              <a:lnSpc>
                <a:spcPct val="90000"/>
              </a:lnSpc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педагог изобразительного искусства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Калиниченко Татьяна Александровна</a:t>
            </a:r>
            <a:b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2022 г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993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E5A480-7F37-6743-94E4-376F9810F7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3269" y="383059"/>
            <a:ext cx="6053959" cy="63435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рисунка мы должны стремиться передать: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предметов натюрморта 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(штриховать по форме)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фактуру предметов (их материальность);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плановость натюрморта (передний, средний и дальний планы).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понятия: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самое освещенное место в рисунке.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оптический эффект отражённого света, изменение тона или увеличение силы окраски предмета, возникающие при отражении света, падающего от окружающих его предметов.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Падающая тень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самое тёмное пятно - выполняется мягким карандашом.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Собственная тень 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темное пятно - плоскость стола.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20399-2E99-6F4A-B382-8A306BE1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023" y="240271"/>
            <a:ext cx="2535761" cy="30873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E1E2A-19DD-CB47-B503-334B00D39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28" y="3129394"/>
            <a:ext cx="5788335" cy="34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F77F4-5D1A-1C4E-BB34-B1261BED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555" y="234696"/>
            <a:ext cx="8596668" cy="6516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выполнение натюрморта</a:t>
            </a:r>
          </a:p>
        </p:txBody>
      </p:sp>
      <p:pic>
        <p:nvPicPr>
          <p:cNvPr id="5" name="Picture 2" descr="C:\Users\Дом\Desktop\unnamed (2).jpg">
            <a:extLst>
              <a:ext uri="{FF2B5EF4-FFF2-40B4-BE49-F238E27FC236}">
                <a16:creationId xmlns:a16="http://schemas.microsoft.com/office/drawing/2014/main" id="{4018A3A5-E7A1-3749-BEBD-449D3A8A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482" y="877329"/>
            <a:ext cx="5222518" cy="2797929"/>
          </a:xfrm>
          <a:prstGeom prst="rect">
            <a:avLst/>
          </a:prstGeom>
          <a:noFill/>
        </p:spPr>
      </p:pic>
      <p:pic>
        <p:nvPicPr>
          <p:cNvPr id="6" name="Picture 3" descr="C:\Users\Дом\Desktop\unnamed (2).jpg">
            <a:extLst>
              <a:ext uri="{FF2B5EF4-FFF2-40B4-BE49-F238E27FC236}">
                <a16:creationId xmlns:a16="http://schemas.microsoft.com/office/drawing/2014/main" id="{CA3AE33F-1DBE-3E46-97FF-9DCD4FFAF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97" y="3869161"/>
            <a:ext cx="5337187" cy="2932584"/>
          </a:xfrm>
          <a:prstGeom prst="rect">
            <a:avLst/>
          </a:prstGeom>
          <a:noFill/>
        </p:spPr>
      </p:pic>
      <p:pic>
        <p:nvPicPr>
          <p:cNvPr id="7" name="Picture 2" descr="C:\Users\Дом\Desktop\unnamed (1).jpg">
            <a:extLst>
              <a:ext uri="{FF2B5EF4-FFF2-40B4-BE49-F238E27FC236}">
                <a16:creationId xmlns:a16="http://schemas.microsoft.com/office/drawing/2014/main" id="{FEC4C132-7161-054E-A1A5-36B45ECB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889" y="754945"/>
            <a:ext cx="5044114" cy="2989251"/>
          </a:xfrm>
          <a:prstGeom prst="rect">
            <a:avLst/>
          </a:prstGeom>
          <a:noFill/>
        </p:spPr>
      </p:pic>
      <p:pic>
        <p:nvPicPr>
          <p:cNvPr id="8" name="Picture 3" descr="C:\Users\Дом\Desktop\unnamed (1).jpg">
            <a:extLst>
              <a:ext uri="{FF2B5EF4-FFF2-40B4-BE49-F238E27FC236}">
                <a16:creationId xmlns:a16="http://schemas.microsoft.com/office/drawing/2014/main" id="{0372A91F-D732-5249-94B8-73D79B1A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151" y="3812494"/>
            <a:ext cx="4362255" cy="2989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83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6A993-57C8-2144-AF0B-A0512C79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1228"/>
            <a:ext cx="8763228" cy="8198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выполнение кувшина</a:t>
            </a:r>
            <a:endParaRPr lang="ru-RU" sz="2000" dirty="0"/>
          </a:p>
        </p:txBody>
      </p:sp>
      <p:pic>
        <p:nvPicPr>
          <p:cNvPr id="11" name="Рисунок 10" descr="Изображение выглядит как сидит, фотография, стол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C1B7C7E-5D6C-8D42-8556-F88892C4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" y="896198"/>
            <a:ext cx="6636436" cy="26933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AC4833-2111-2D4C-AA8D-88C152A9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273" y="525517"/>
            <a:ext cx="3871311" cy="58069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E743F1-DD3F-1D42-9650-863C159D3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26" y="3694104"/>
            <a:ext cx="4930174" cy="29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9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079681-12B4-8848-9E21-338CA50D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532" y="177800"/>
            <a:ext cx="2603500" cy="65024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, реже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5F69FC86-BB0A-704B-A77C-47D6F3358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51" y="972273"/>
            <a:ext cx="3160087" cy="46113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сидит, фотография, стол&#10;&#10;Автоматически созданное описание">
            <a:extLst>
              <a:ext uri="{FF2B5EF4-FFF2-40B4-BE49-F238E27FC236}">
                <a16:creationId xmlns:a16="http://schemas.microsoft.com/office/drawing/2014/main" id="{E5A05D60-5B19-7D43-8834-E9034AFEF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50" y="1035050"/>
            <a:ext cx="2882900" cy="478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801A32-AB61-2344-9343-90A878B9EA59}"/>
              </a:ext>
            </a:extLst>
          </p:cNvPr>
          <p:cNvSpPr txBox="1"/>
          <p:nvPr/>
        </p:nvSpPr>
        <p:spPr>
          <a:xfrm>
            <a:off x="902826" y="335666"/>
            <a:ext cx="300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Плоское решение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E8330-18F7-2449-BEE1-670199A000C2}"/>
              </a:ext>
            </a:extLst>
          </p:cNvPr>
          <p:cNvSpPr txBox="1"/>
          <p:nvPr/>
        </p:nvSpPr>
        <p:spPr>
          <a:xfrm>
            <a:off x="4864951" y="335666"/>
            <a:ext cx="28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Объемное решение</a:t>
            </a:r>
          </a:p>
        </p:txBody>
      </p:sp>
    </p:spTree>
    <p:extLst>
      <p:ext uri="{BB962C8B-B14F-4D97-AF65-F5344CB8AC3E}">
        <p14:creationId xmlns:p14="http://schemas.microsoft.com/office/powerpoint/2010/main" val="248124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2FB9C-A932-E64B-B206-4B823F6F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70" y="208344"/>
            <a:ext cx="6334032" cy="48533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натюрморта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B0B02-CCAD-3B4B-BFBE-786A256D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58" y="208344"/>
            <a:ext cx="3444432" cy="32789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CC7A37-978F-2443-ADF9-B3B07E9F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261" y="208343"/>
            <a:ext cx="3734046" cy="2800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72D0F-A2E5-504A-AD89-FF7E2D8FE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6" y="3631895"/>
            <a:ext cx="4162866" cy="301776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стол, сидит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DB1BA499-4E33-A64F-8E58-3477217BA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843" y="1169381"/>
            <a:ext cx="3734046" cy="492502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EA98C36-D1E2-874E-AD4F-E9C86BF1A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234" y="3105312"/>
            <a:ext cx="2667208" cy="35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3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21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DB2FA-EC45-F94C-8914-A424BD53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37" y="1131994"/>
            <a:ext cx="4556454" cy="460247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61B9FD-00C2-F44A-9251-817C95B38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1689481"/>
            <a:ext cx="4650004" cy="34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6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маленький, стол, сид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698D2FC-83A1-D34A-ADEE-7897D0BC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92" y="1131994"/>
            <a:ext cx="3242343" cy="460247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стол, сидит, кот, ваза&#10;&#10;Автоматически созданное описание">
            <a:extLst>
              <a:ext uri="{FF2B5EF4-FFF2-40B4-BE49-F238E27FC236}">
                <a16:creationId xmlns:a16="http://schemas.microsoft.com/office/drawing/2014/main" id="{2844F856-4A5C-FD44-8537-F6601BCB5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205" y="1131993"/>
            <a:ext cx="3394328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5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стол, сид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D79EE52E-832A-7B44-88EA-FFE5908D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30" y="1131994"/>
            <a:ext cx="2911067" cy="460247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внутренний, сидит, чашка, ваза&#10;&#10;Автоматически созданное описание">
            <a:extLst>
              <a:ext uri="{FF2B5EF4-FFF2-40B4-BE49-F238E27FC236}">
                <a16:creationId xmlns:a16="http://schemas.microsoft.com/office/drawing/2014/main" id="{4EC3BC07-F20D-1544-A804-F8791CED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06" y="1131993"/>
            <a:ext cx="3762526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3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сидит, фрук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1225923-2A90-2845-AB26-93429749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55" y="1131994"/>
            <a:ext cx="4487417" cy="460247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сидит, белый, снег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3F4C74D5-5012-4C4F-8880-104DCF594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1781257"/>
            <a:ext cx="4650004" cy="33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0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нутренний, сидит, ваз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A18C77D8-3277-FA45-B04B-2542850A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69" y="1131994"/>
            <a:ext cx="3509390" cy="4602479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сидит, стол, внутренний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9278ED61-9D90-1649-8B1E-899F0141D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1311668"/>
            <a:ext cx="4650004" cy="42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28D7130-CE67-B449-B81C-6A6730F6E2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6703" y="481915"/>
            <a:ext cx="4932335" cy="620309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«Натюрморт в графике»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изобразительных навыков в процессе рисования графического натюрморта.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историей появления натюрморта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понятие о натюрморте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последовательности в работе над натюрмортом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находить тональные отношения различных форм и предметов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использовать различные выразительные средства графики (штрих, линия, пятно)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компоновать предметы на плоскости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наблюдательность учащихся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sz="13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619EBE-510D-E648-9ABB-5B2038FE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9950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чашка, стол, кофе&#10;&#10;Автоматически созданное описание">
            <a:extLst>
              <a:ext uri="{FF2B5EF4-FFF2-40B4-BE49-F238E27FC236}">
                <a16:creationId xmlns:a16="http://schemas.microsoft.com/office/drawing/2014/main" id="{6143EA63-A6B1-C24C-9F66-9DC7BA5F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34" y="1131994"/>
            <a:ext cx="3451859" cy="460247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D0D7EF-97DA-F941-9ABF-CA97BB24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1555793"/>
            <a:ext cx="4650004" cy="37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35B26-811D-344A-9B7A-2EAE2E91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257504"/>
            <a:ext cx="4512989" cy="761999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C39EA-F762-D442-9A0E-8B989F85ED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81724" y="1488200"/>
            <a:ext cx="4623233" cy="511229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самостоятельно организовывать рабочее место в соответствии с особенностями используемого материала и поддерживать порядок на нем во время работы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формата листа:  горизонтально или вертикально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композиции или правильно расположить  рисунок (тонкими линиями)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работы графическими материалами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занятия  составляет 3 занятия по 2 часа</a:t>
            </a:r>
            <a:b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Äåêàíó ÑÔ">
            <a:extLst>
              <a:ext uri="{FF2B5EF4-FFF2-40B4-BE49-F238E27FC236}">
                <a16:creationId xmlns:a16="http://schemas.microsoft.com/office/drawing/2014/main" id="{9480C841-6F54-7248-8F7B-FC5A4194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400" y="1176750"/>
            <a:ext cx="2748554" cy="40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29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0B45-6C61-0347-B660-21387B53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8676"/>
            <a:ext cx="8046252" cy="46245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часть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DC8DF-C82C-7446-A4B1-9F5770E09E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9187" y="809296"/>
            <a:ext cx="9448799" cy="5870027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Натюрморт, выполненный простым карандашом называется 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натюрморт в графике.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карандаш имеет графитовый грифель и «деревянную рубашку» из кедра, ольхи или липы. Карандаши бывают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Буква Т (или Н) означает твердый, буква М (или В) - мягкий карандаш. Лучше пользоваться твердо-мягким карандашом для нанесения набросков и мягким для нанесения теней.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 существованием простой карандаш обязан одной расколотой чашке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человек уронил глиняную чашку. Осколки чашки, пролетая, коснулись нечаянно бумаги и оставили на ней четкий, черный след. Уронивший чашку человек заинтересовался таким удивительным явлением. Он выяснил, что в глину для изготовления посуды был добавлен графит. Значит, если в графит добавить глины, стержень карандаша будет тверже, прочнее, не будет ломаться и крошиться, как это происходило с чисто графитовыми карандашами. Так появился простой карандаш. Это произошло двести лет назад.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Кстати, человека этого звали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Йозеф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Гартмут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Позднее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Гартмут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основал знаменитую фабрику, известную до сих пор великолепными чертежными карандашами.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9B0544-D8E2-AD44-AB10-38B41EE4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330" y="178676"/>
            <a:ext cx="1981482" cy="1721708"/>
          </a:xfrm>
          <a:prstGeom prst="rect">
            <a:avLst/>
          </a:prstGeom>
        </p:spPr>
      </p:pic>
      <p:pic>
        <p:nvPicPr>
          <p:cNvPr id="6" name="Рисунок 5" descr="Изображение выглядит как фотография, мужчина, черны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B92040F-496A-F743-9D2A-3D8FB31CD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330" y="4275438"/>
            <a:ext cx="1981482" cy="24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00F3C-3050-6640-B9C5-94410C9B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5104"/>
            <a:ext cx="8596668" cy="5990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BA71D-EBB7-B845-879B-623E5FEEA2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862" y="588580"/>
            <a:ext cx="3678621" cy="6038192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формат листа (вертикально или горизонтально)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набросков (составление композиции на листе)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пропорций предметов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Разметка светотени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самого светлого и самого темного места (блики, тень, светотень);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Окончательная доводка тонов</a:t>
            </a:r>
          </a:p>
          <a:p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76B101-0BA2-194D-868F-F23124EA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847" y="1742005"/>
            <a:ext cx="1486211" cy="10053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0BCE4-D0F3-BB48-90E1-454556A6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889" y="3785180"/>
            <a:ext cx="1186126" cy="16921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AAF55-B28F-234E-94BA-8FA583CA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20" y="890552"/>
            <a:ext cx="5451363" cy="48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578C96-EB99-7949-9DD9-0555ABFCC2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719" y="241737"/>
            <a:ext cx="5202620" cy="6495393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состоит в том, чтобы в процессе рисования не нарушать замысла, который у вас сложился. Поэтому нельзя рисовать, начиная с отдельного предмета, постепенно пририсовывая к нему остальную часть изображения. В этом случае неизбежно будут нарушены сравнительные размеры предметов, рисунок может не уложиться в лист или оказаться значительно меньше, чем нужно.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с наброска всей группы – ее нужно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закомпоновать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листе легкими беглыми линиями, очертить весь натюрморт, устанавливая на листе места, где располагаются предметы. В этой работе вы встретитесь с задачей установить правильные соотношения размеров предметов.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47A50-8918-F946-BCD3-C33602136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49" y="305323"/>
            <a:ext cx="4858514" cy="62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9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BC3FC8C-63BA-1F4C-B1C3-EF788D35BA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0066" y="409904"/>
            <a:ext cx="5885934" cy="608975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всего, надо понять, что основная задача –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изобразить форму предметов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многие этого не понимают и считают, что если срисовать только контур предмета, то рисунок передаст и форму. На самом деле это не так.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предмета: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Размечаем правую, левую, нижнюю и верхнюю границы рамки, в которую войдет кувшин.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кувшин симметричен (правая и лева часть одинаковые). Поэтому проводим линию по центру (центральную линию).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5E559-E0A6-A243-8C81-E4BDFE17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4462422"/>
            <a:ext cx="5327073" cy="2227413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, фотография, белы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AA3086B3-6676-D645-9892-E05D828A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481" y="262753"/>
            <a:ext cx="2398081" cy="307837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стол, рисунок, вино&#10;&#10;Автоматически созданное описание">
            <a:extLst>
              <a:ext uri="{FF2B5EF4-FFF2-40B4-BE49-F238E27FC236}">
                <a16:creationId xmlns:a16="http://schemas.microsoft.com/office/drawing/2014/main" id="{E948B05E-7924-D94D-93D6-FF88F81A7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539" y="3669394"/>
            <a:ext cx="3774241" cy="29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D1D973-AACC-3C45-A4BC-3C925298A3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884" y="441434"/>
            <a:ext cx="5707116" cy="633773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Разбиваем  кувшин (или другой любой предмет) на составные части. После того как мы наметили на листе положение и границы кувшина, внимательно анализируем из каких простых геометрических фигур можно составить кувшин. Кувшин состоит из трех основных частей: горлышко, тулово и донышко. В каждую часть можно вписать геометрическую фигуру.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A9889F-7D1C-5148-AD3B-6E418097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0" y="3429000"/>
            <a:ext cx="4490651" cy="3169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0AAC2-B26E-9247-9EEE-6B09E0CE1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32" y="724950"/>
            <a:ext cx="5068684" cy="573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3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1501-C4B5-3145-AFB6-7E96EBA4A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924" y="395416"/>
            <a:ext cx="5276193" cy="5931812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Дно кувшина представляет собой круг, горлышко тоже имеет его в своей основе. Легкими движениями, в пределах первоначального наброска, наносим эти круги (конечно, сокращая их в перспективе). Необходимо проверить, достаточно ли устойчиво на листе «стоит» кувшин, не «перекосился» ли он. Это легко проверить, сравнивая расположение частей, главным образом верха и низа.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надо торопиться, не надо «хвататься» за первое впечатление – сначала нужно построить основное, все предметы целиком, соблюдая пропорции, высоту, ширину предметов, их связь между собой. Лишь после этого переходят к более мелким деталям и уточнению формы предметов.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A4E7B1-F487-814F-9CCB-7B41C8F79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354" y="234778"/>
            <a:ext cx="3516854" cy="26814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617F4-6302-5848-964B-CA12F2D2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03464"/>
            <a:ext cx="5751384" cy="35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949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841</Words>
  <Application>Microsoft Macintosh PowerPoint</Application>
  <PresentationFormat>Широкоэкранный</PresentationFormat>
  <Paragraphs>67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Аспект</vt:lpstr>
      <vt:lpstr> Муниципальное учреждение дополнительного образования  «Центр эстетического воспитания детей» Республика Мордовия, город Саранск  </vt:lpstr>
      <vt:lpstr>Презентация PowerPoint</vt:lpstr>
      <vt:lpstr>План работы</vt:lpstr>
      <vt:lpstr>Теоретическая часть</vt:lpstr>
      <vt:lpstr>Практическая часть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Поэтапное выполнение натюрморта</vt:lpstr>
      <vt:lpstr>Поэтапное выполнение кувшина</vt:lpstr>
      <vt:lpstr>Презентация PowerPoint</vt:lpstr>
      <vt:lpstr>Варианты натюрморта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обучение по дополнительной общеобразовательной программе «Рисунок. Живопись. Композиция» (возраст с 9 – 14 лет)  </dc:title>
  <dc:creator>Microsoft Office User</dc:creator>
  <cp:lastModifiedBy>Microsoft Office User</cp:lastModifiedBy>
  <cp:revision>4</cp:revision>
  <dcterms:created xsi:type="dcterms:W3CDTF">2020-05-14T14:10:39Z</dcterms:created>
  <dcterms:modified xsi:type="dcterms:W3CDTF">2022-01-15T15:45:17Z</dcterms:modified>
</cp:coreProperties>
</file>