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3" r:id="rId6"/>
    <p:sldId id="268" r:id="rId7"/>
    <p:sldId id="265" r:id="rId8"/>
    <p:sldId id="270" r:id="rId9"/>
    <p:sldId id="269" r:id="rId10"/>
    <p:sldId id="260" r:id="rId11"/>
    <p:sldId id="264" r:id="rId12"/>
    <p:sldId id="261" r:id="rId13"/>
    <p:sldId id="274" r:id="rId14"/>
    <p:sldId id="272" r:id="rId15"/>
    <p:sldId id="262" r:id="rId16"/>
    <p:sldId id="267" r:id="rId17"/>
    <p:sldId id="271" r:id="rId18"/>
    <p:sldId id="275" r:id="rId19"/>
    <p:sldId id="263" r:id="rId20"/>
    <p:sldId id="26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CFBF084-4078-44FC-85F2-3CAD45E9A4DB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BF6DB21-049E-4294-956B-E69731E31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F084-4078-44FC-85F2-3CAD45E9A4DB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DB21-049E-4294-956B-E69731E31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F084-4078-44FC-85F2-3CAD45E9A4DB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DB21-049E-4294-956B-E69731E31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CFBF084-4078-44FC-85F2-3CAD45E9A4DB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BF6DB21-049E-4294-956B-E69731E318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CFBF084-4078-44FC-85F2-3CAD45E9A4DB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BF6DB21-049E-4294-956B-E69731E31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F084-4078-44FC-85F2-3CAD45E9A4DB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DB21-049E-4294-956B-E69731E318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F084-4078-44FC-85F2-3CAD45E9A4DB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DB21-049E-4294-956B-E69731E318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CFBF084-4078-44FC-85F2-3CAD45E9A4DB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BF6DB21-049E-4294-956B-E69731E318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F084-4078-44FC-85F2-3CAD45E9A4DB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DB21-049E-4294-956B-E69731E31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CFBF084-4078-44FC-85F2-3CAD45E9A4DB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BF6DB21-049E-4294-956B-E69731E318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CFBF084-4078-44FC-85F2-3CAD45E9A4DB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BF6DB21-049E-4294-956B-E69731E318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CFBF084-4078-44FC-85F2-3CAD45E9A4DB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BF6DB21-049E-4294-956B-E69731E31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opisanie-kartin.com/opisanie-kartiny-borisa-kustodieva-kupchixa-za-chaem-2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muzei-mira.com/kartini_russkih_hudojnikov/1395-balagany-kustodiev-1917.html" TargetMode="External"/><Relationship Id="rId3" Type="http://schemas.openxmlformats.org/officeDocument/2006/relationships/hyperlink" Target="https://allpainters.ru/kustodiev-boris.html" TargetMode="External"/><Relationship Id="rId7" Type="http://schemas.openxmlformats.org/officeDocument/2006/relationships/hyperlink" Target="https://tass.ru/spec/kustodiev_140" TargetMode="External"/><Relationship Id="rId12" Type="http://schemas.openxmlformats.org/officeDocument/2006/relationships/hyperlink" Target="http://stoicka.ru/Joomla_3.2.0_Full_Package_Russian/images/boris-kustodiev/russkaya-venera.jpg" TargetMode="External"/><Relationship Id="rId2" Type="http://schemas.openxmlformats.org/officeDocument/2006/relationships/hyperlink" Target="https://www.culture.ru/persons/8241/boris-kustodiev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uzei-mira.com/kartini_russkih_hudojnikov/305-maslenica-boris-mihaylovich-kustodiev.html" TargetMode="External"/><Relationship Id="rId11" Type="http://schemas.openxmlformats.org/officeDocument/2006/relationships/hyperlink" Target="https://paintingplanet.ru/kupchixa-boris-kustodiev/" TargetMode="External"/><Relationship Id="rId5" Type="http://schemas.openxmlformats.org/officeDocument/2006/relationships/hyperlink" Target="https://dergachev-va.livejournal.com/121651.html" TargetMode="External"/><Relationship Id="rId10" Type="http://schemas.openxmlformats.org/officeDocument/2006/relationships/hyperlink" Target="https://opisanie-kartin.com/opisanie-kartiny-borisa-kustodieva-kupchixa-za-chaem-2/" TargetMode="External"/><Relationship Id="rId4" Type="http://schemas.openxmlformats.org/officeDocument/2006/relationships/hyperlink" Target="https://artinvestment.ru/auctions/1448" TargetMode="External"/><Relationship Id="rId9" Type="http://schemas.openxmlformats.org/officeDocument/2006/relationships/hyperlink" Target="https://muzei-mira.com/kartini_russkih_hudojnikov/1398-derevenskiy-prazdnik-kustodiev-1910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260648"/>
            <a:ext cx="7344816" cy="100811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Муниципальное учреждение дополнительного образования</a:t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«Центр эстетического воспитания детей»        </a:t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Республика Мордовия, город Саранск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5003322"/>
            <a:ext cx="7128792" cy="1371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ru-RU" dirty="0" smtClean="0"/>
              <a:t> Подготовила:                                                                   (Фото 1)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педагог дополнительного образования</a:t>
            </a:r>
          </a:p>
          <a:p>
            <a:r>
              <a:rPr lang="ru-RU" dirty="0" smtClean="0"/>
              <a:t>студии изобразительного искусства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Павельева Елена Федоровна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Саранск 2021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700808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Методическая разработка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по изобразительному искусству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на тему: </a:t>
            </a:r>
            <a:r>
              <a:rPr lang="ru-RU" b="1" dirty="0"/>
              <a:t>«</a:t>
            </a:r>
            <a:r>
              <a:rPr lang="ru-RU" b="1" dirty="0" smtClean="0"/>
              <a:t>Вот</a:t>
            </a:r>
            <a:r>
              <a:rPr lang="en-US" b="1" dirty="0" smtClean="0"/>
              <a:t> </a:t>
            </a:r>
            <a:r>
              <a:rPr lang="ru-RU" b="1" dirty="0" smtClean="0"/>
              <a:t>уж</a:t>
            </a:r>
            <a:r>
              <a:rPr lang="ru-RU" b="1" dirty="0"/>
              <a:t> кто чудит, так это </a:t>
            </a:r>
            <a:endParaRPr lang="ru-RU" b="1" dirty="0" smtClean="0"/>
          </a:p>
          <a:p>
            <a:r>
              <a:rPr lang="ru-RU" b="1" dirty="0" smtClean="0"/>
              <a:t>Борис  Михайлович Кустодиев</a:t>
            </a:r>
            <a:r>
              <a:rPr lang="ru-RU" b="1" dirty="0"/>
              <a:t>»</a:t>
            </a:r>
          </a:p>
        </p:txBody>
      </p:sp>
      <p:pic>
        <p:nvPicPr>
          <p:cNvPr id="30729" name="Picture 9" descr="https://artinvestment.ru/images/authors/1448=1449/p144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772816"/>
            <a:ext cx="3528667" cy="31052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32656"/>
            <a:ext cx="6172200" cy="33123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i="1" dirty="0" smtClean="0">
                <a:solidFill>
                  <a:srgbClr val="C00000"/>
                </a:solidFill>
              </a:rPr>
              <a:t>«Ярмарка была такая, что я стоял как обалделый. Ах, если бы я обладал сверхчеловеческой способностью все это запечатлеть. Затащил мужика с базара — и писал при народе. Чертовски трудно! Будто впервые. За 2–3 часа надо сделать приличный этюд… Пишу бабу покладистую — хоть неделю будет стоять! Только щеки да нос краснеют»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Борис Кустодиев</a:t>
            </a:r>
            <a:br>
              <a:rPr lang="ru-RU" sz="2000" dirty="0" smtClean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3645024"/>
            <a:ext cx="6172200" cy="2729898"/>
          </a:xfrm>
        </p:spPr>
        <p:txBody>
          <a:bodyPr/>
          <a:lstStyle/>
          <a:p>
            <a:r>
              <a:rPr lang="ru-RU" dirty="0" smtClean="0"/>
              <a:t>	В 1909 году Кустодиев получил звание Академика живописи. Его кандидатуру на Собрании Академии художеств представили Илья Репин,  Архип Куинджи и Василий </a:t>
            </a:r>
            <a:r>
              <a:rPr lang="ru-RU" dirty="0" err="1" smtClean="0"/>
              <a:t>Матэ</a:t>
            </a:r>
            <a:r>
              <a:rPr lang="ru-RU" dirty="0" smtClean="0"/>
              <a:t>. В этот период Кустодиев активно работал над картинами, посвященными русской провинциальной жизни, — написал серию </a:t>
            </a:r>
            <a:r>
              <a:rPr lang="ru-RU" dirty="0" smtClean="0">
                <a:solidFill>
                  <a:srgbClr val="C00000"/>
                </a:solidFill>
              </a:rPr>
              <a:t>«Ярмарки», картину «Деревенский праздник».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764704"/>
            <a:ext cx="6174432" cy="3600400"/>
          </a:xfrm>
        </p:spPr>
        <p:txBody>
          <a:bodyPr>
            <a:normAutofit/>
          </a:bodyPr>
          <a:lstStyle/>
          <a:p>
            <a:r>
              <a:rPr lang="ru-RU" sz="1300" b="0" dirty="0" smtClean="0"/>
              <a:t>	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4221088"/>
            <a:ext cx="6912768" cy="2153834"/>
          </a:xfrm>
        </p:spPr>
        <p:txBody>
          <a:bodyPr>
            <a:normAutofit fontScale="85000" lnSpcReduction="10000"/>
          </a:bodyPr>
          <a:lstStyle/>
          <a:p>
            <a:r>
              <a:rPr lang="ru-RU" b="0" dirty="0" smtClean="0"/>
              <a:t>	В отличие от других </a:t>
            </a:r>
            <a:r>
              <a:rPr lang="ru-RU" b="0" dirty="0" err="1" smtClean="0"/>
              <a:t>кустодиевских</a:t>
            </a:r>
            <a:r>
              <a:rPr lang="ru-RU" b="0" dirty="0" smtClean="0"/>
              <a:t> праздников, этот не выглядит разгульным и шумным. Скорее всего, перед нами деревенская свадьба или помолвка.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ru-RU" b="0" dirty="0" smtClean="0"/>
              <a:t>В центре, несомненно, почетные гости праздника на лавке. Среди почетных гостей легко угадывается фигура приходского священника.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0" dirty="0" smtClean="0"/>
              <a:t>   	Справа расположилась самая многочисленная группа - молодежь. Девушки в светлых платьях, нарядно одетые парни. Заиграла гармошка, танец начался. </a:t>
            </a:r>
            <a:endParaRPr lang="ru-RU" dirty="0"/>
          </a:p>
        </p:txBody>
      </p:sp>
      <p:pic>
        <p:nvPicPr>
          <p:cNvPr id="10242" name="Picture 2" descr="https://muzei-mira.com/templates/museum/images/paint/derevenskii-praznik-kustodiev-1910+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8244408" cy="253801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332656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«ДЕРЕВЕНСКИЙ ПРАЗДНИК» (1910)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64526" y="3244334"/>
            <a:ext cx="55559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                        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92767" y="3244334"/>
            <a:ext cx="52836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          (Фото 7)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404664"/>
            <a:ext cx="6172200" cy="5760640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	Прикованный к инвалидной коляске, он воплощал все идеи, которые накопились за время вынужденного творческого отпуска. 	В 1916 году он написал «Масленицу», которую высоко оценил Репин. Картину представили на выставке общества «Мир искусства». В это время Кустодиев писал так много, как не писал будучи абсолютно здоровым. </a:t>
            </a:r>
            <a:br>
              <a:rPr lang="ru-RU" sz="1600" dirty="0" smtClean="0"/>
            </a:br>
            <a:r>
              <a:rPr lang="ru-RU" sz="1600" dirty="0" smtClean="0"/>
              <a:t>	В 1915-м он закончил портрет Александра Анисимова, в 1922 — знаменитый портрет Федора Шаляпина. </a:t>
            </a:r>
            <a:br>
              <a:rPr lang="ru-RU" sz="1600" dirty="0" smtClean="0"/>
            </a:br>
            <a:r>
              <a:rPr lang="ru-RU" sz="1600" dirty="0" smtClean="0"/>
              <a:t>	Он по-прежнему занимался оформлением книг, начал рисовать плакаты, календари. Иллюстрировал и «сказки Пушкина», и сборники в духе «Ленин и юные ленинцы». </a:t>
            </a:r>
            <a:br>
              <a:rPr lang="ru-RU" sz="1600" dirty="0" smtClean="0"/>
            </a:br>
            <a:r>
              <a:rPr lang="ru-RU" sz="1600" dirty="0" smtClean="0"/>
              <a:t>	Продолжал сотрудничать с театрами: в 1918–1920 годах Кустодиев создал декорации к операм «Царская невеста» для Большого оперного театра Народного дома, «Снегурочка» для Большого театра, «Вражья сила» для </a:t>
            </a:r>
            <a:r>
              <a:rPr lang="ru-RU" sz="1600" dirty="0" err="1" smtClean="0"/>
              <a:t>Мариинского</a:t>
            </a:r>
            <a:r>
              <a:rPr lang="ru-RU" sz="1600" dirty="0" smtClean="0"/>
              <a:t> театра и др. В 1925 году во </a:t>
            </a:r>
            <a:r>
              <a:rPr lang="ru-RU" sz="1600" dirty="0" err="1" smtClean="0"/>
              <a:t>МХАТе</a:t>
            </a:r>
            <a:r>
              <a:rPr lang="ru-RU" sz="1600" dirty="0" smtClean="0"/>
              <a:t> поставили «Блоху» Евгения Замятина, декорации к которой рисовал Кустодиев.</a:t>
            </a:r>
            <a:br>
              <a:rPr lang="ru-RU" sz="1600" dirty="0" smtClean="0"/>
            </a:br>
            <a:r>
              <a:rPr lang="ru-RU" sz="1600" dirty="0" smtClean="0"/>
              <a:t>	 </a:t>
            </a:r>
            <a:r>
              <a:rPr lang="ru-RU" sz="1400" dirty="0" smtClean="0"/>
              <a:t>За год до смерти Кустодиев завершил работу над картиной «Русская Венера». Врачи разрешали ему работать всего несколько часов, так что на «Венеру» у художника ушел почти год.</a:t>
            </a:r>
            <a:br>
              <a:rPr lang="ru-RU" sz="1400" dirty="0" smtClean="0"/>
            </a:br>
            <a:endParaRPr lang="ru-RU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88640"/>
            <a:ext cx="6172200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«Чаепитие» (1921)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229200"/>
            <a:ext cx="6172200" cy="1368152"/>
          </a:xfrm>
        </p:spPr>
        <p:txBody>
          <a:bodyPr>
            <a:normAutofit fontScale="92500" lnSpcReduction="10000"/>
          </a:bodyPr>
          <a:lstStyle/>
          <a:p>
            <a:r>
              <a:rPr lang="ru-RU" b="0" dirty="0" smtClean="0"/>
              <a:t>На самом деле </a:t>
            </a:r>
            <a:r>
              <a:rPr lang="ru-RU" b="0" dirty="0" err="1" smtClean="0"/>
              <a:t>Кустодиеву</a:t>
            </a:r>
            <a:r>
              <a:rPr lang="ru-RU" b="0" dirty="0" smtClean="0"/>
              <a:t> довольно интересен был образ именно купчих. Он писал их портреты во всевозможных ракурсах, под самыми странными интерьерами и а различных позах, обнаженными и разодетыми.</a:t>
            </a:r>
            <a:r>
              <a:rPr lang="ru-RU" b="0" dirty="0" smtClean="0">
                <a:hlinkClick r:id="rId2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1746" name="Picture 2" descr="C:\Users\Дом\Desktop\image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052736"/>
            <a:ext cx="4176464" cy="40644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01972" y="3244334"/>
            <a:ext cx="4410182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</a:t>
            </a:r>
          </a:p>
          <a:p>
            <a:r>
              <a:rPr lang="ru-RU" dirty="0" smtClean="0"/>
              <a:t>                                                    (Фото 8)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88640"/>
            <a:ext cx="6766520" cy="648072"/>
          </a:xfrm>
        </p:spPr>
        <p:txBody>
          <a:bodyPr>
            <a:noAutofit/>
          </a:bodyPr>
          <a:lstStyle/>
          <a:p>
            <a:r>
              <a:rPr lang="ru-RU" sz="2800" dirty="0" smtClean="0"/>
              <a:t>«Портрет Ф. И. Шаляпина» (1921)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858000" cy="159403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       (Фото 9)</a:t>
            </a:r>
            <a:endParaRPr lang="ru-RU" dirty="0"/>
          </a:p>
        </p:txBody>
      </p:sp>
      <p:pic>
        <p:nvPicPr>
          <p:cNvPr id="2050" name="Picture 2" descr="https://upload.wikimedia.org/wikipedia/commons/thumb/f/f0/Kustodiyev_Shalyapin.JPG/800px-Kustodiyev_Shalyap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908720"/>
            <a:ext cx="4631669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60648"/>
            <a:ext cx="6172200" cy="720080"/>
          </a:xfrm>
        </p:spPr>
        <p:txBody>
          <a:bodyPr/>
          <a:lstStyle/>
          <a:p>
            <a:r>
              <a:rPr lang="ru-RU" dirty="0" smtClean="0"/>
              <a:t>«Русская Венера» (1926)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2290" name="Picture 2" descr="http://stoicka.ru/Joomla_3.2.0_Full_Package_Russian/images/boris-kustodiev/russkaya-ven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124744"/>
            <a:ext cx="5177017" cy="55446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01972" y="3244334"/>
            <a:ext cx="5179623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(Фото 10)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908720"/>
            <a:ext cx="6172200" cy="546620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Режиссер Алексей Дикий вспоминал: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sz="2400" i="1" dirty="0" smtClean="0">
                <a:solidFill>
                  <a:srgbClr val="C00000"/>
                </a:solidFill>
              </a:rPr>
              <a:t>«Никогда у меня не было такого полного, такого вдохновляющего единомыслия с художником, как при работе над спектаклем «Блоха». Я познал весь смысл этого содружества, когда на сцене стали балаганные, яркие декорации Кустодиева, появились сделанные по его эскизам бутафория и реквизит. Художник повел за собою весь спектакль, взял как бы первую партию в оркестре, послушно и чутко зазвучавшем в унисон».</a:t>
            </a:r>
            <a:endParaRPr lang="ru-RU" sz="2400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88640"/>
            <a:ext cx="6172200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«Купчиха» </a:t>
            </a:r>
            <a:r>
              <a:rPr lang="ru-RU" smtClean="0"/>
              <a:t>(1915)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5013176"/>
            <a:ext cx="7056784" cy="2448272"/>
          </a:xfrm>
        </p:spPr>
        <p:txBody>
          <a:bodyPr>
            <a:normAutofit/>
          </a:bodyPr>
          <a:lstStyle/>
          <a:p>
            <a:r>
              <a:rPr lang="ru-RU" b="0" dirty="0" smtClean="0"/>
              <a:t>	</a:t>
            </a:r>
          </a:p>
          <a:p>
            <a:endParaRPr lang="ru-RU" b="0" dirty="0" smtClean="0"/>
          </a:p>
          <a:p>
            <a:r>
              <a:rPr lang="ru-RU" b="0" dirty="0" smtClean="0"/>
              <a:t>	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01972" y="3244334"/>
            <a:ext cx="4987263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(Фото 11)</a:t>
            </a:r>
            <a:endParaRPr lang="ru-RU" dirty="0"/>
          </a:p>
        </p:txBody>
      </p:sp>
      <p:pic>
        <p:nvPicPr>
          <p:cNvPr id="1026" name="Picture 2" descr="C:\Users\Дом\Desktop\image028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764704"/>
            <a:ext cx="2676525" cy="52387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59632" y="2564903"/>
            <a:ext cx="45365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980729"/>
            <a:ext cx="4248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Однажды, гуляя по берегу Волги, Кустодиев увидел женщину, красота, стать и величие которой просто потрясли его, и художник написал эту картину. </a:t>
            </a:r>
          </a:p>
          <a:p>
            <a:r>
              <a:rPr lang="ru-RU" dirty="0" smtClean="0"/>
              <a:t>	А женщина красива и величава, как широкая Волга за ее спиной. Это — русская Елена прекрасная, знающая силу своей красоты, за которую ее и выбрал в жены какой-нибудь купец первой гильдии. Это спящая наяву красавица, стоящая высоко над рекой, как стройная белоствольная береза, олицетворение покоя и довольства.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88640"/>
            <a:ext cx="6172200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«Купчиха за чаем» (1918)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5013176"/>
            <a:ext cx="7056784" cy="2448272"/>
          </a:xfrm>
        </p:spPr>
        <p:txBody>
          <a:bodyPr>
            <a:normAutofit fontScale="32500" lnSpcReduction="20000"/>
          </a:bodyPr>
          <a:lstStyle/>
          <a:p>
            <a:r>
              <a:rPr lang="ru-RU" b="0" dirty="0" smtClean="0"/>
              <a:t>	</a:t>
            </a:r>
          </a:p>
          <a:p>
            <a:endParaRPr lang="ru-RU" b="0" dirty="0" smtClean="0"/>
          </a:p>
          <a:p>
            <a:r>
              <a:rPr lang="ru-RU" b="0" dirty="0" smtClean="0"/>
              <a:t>	</a:t>
            </a:r>
            <a:r>
              <a:rPr lang="ru-RU" sz="4000" b="0" dirty="0" smtClean="0"/>
              <a:t>Самый узнаваемый </a:t>
            </a:r>
            <a:r>
              <a:rPr lang="ru-RU" sz="4000" b="0" dirty="0" err="1" smtClean="0"/>
              <a:t>кустодиевский</a:t>
            </a:r>
            <a:r>
              <a:rPr lang="ru-RU" sz="4000" b="0" dirty="0" smtClean="0"/>
              <a:t> образ — изображение "русской красавицы". Свой идеал красоты художник нашел в родной среде купечества, к которой принадлежало большинство его родственников. Свои детские впечатления о прекрасном он сохранил на протяжении всей жизни и воплотил в серии женских портретов. Его купчихи — это светлые, радостные женщины с пышным станом и округлым румяным лицом. Они всегда безмятежны и бездейственны. Пожалуй, самой известной красавицей Кустодиева стала его </a:t>
            </a:r>
            <a:r>
              <a:rPr lang="ru-RU" sz="4000" dirty="0" smtClean="0"/>
              <a:t>"Купчиха за чаем" 1918 года</a:t>
            </a:r>
            <a:r>
              <a:rPr lang="ru-RU" sz="4000" b="0" dirty="0" smtClean="0"/>
              <a:t>.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3074" name="Picture 2" descr="https://phototass1.cdnvideo.ru/width/800_2289c446/tass/m2/longread/79c8b0e2d4a27c6d33b340505528d04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908720"/>
            <a:ext cx="4283553" cy="41764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01972" y="3244334"/>
            <a:ext cx="4602542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(Фото 11)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i="1" cap="all" dirty="0" smtClean="0">
                <a:solidFill>
                  <a:schemeClr val="bg1"/>
                </a:solidFill>
              </a:rPr>
              <a:t>Б</a:t>
            </a:r>
            <a:r>
              <a:rPr lang="ru-RU" sz="2000" i="1" dirty="0" smtClean="0">
                <a:solidFill>
                  <a:schemeClr val="bg1"/>
                </a:solidFill>
              </a:rPr>
              <a:t>орису </a:t>
            </a:r>
            <a:r>
              <a:rPr lang="ru-RU" sz="2000" i="1" dirty="0" err="1" smtClean="0">
                <a:solidFill>
                  <a:schemeClr val="bg1"/>
                </a:solidFill>
              </a:rPr>
              <a:t>Кустодиеву</a:t>
            </a:r>
            <a:r>
              <a:rPr lang="ru-RU" sz="2000" i="1" dirty="0" smtClean="0">
                <a:solidFill>
                  <a:schemeClr val="bg1"/>
                </a:solidFill>
              </a:rPr>
              <a:t> повезло стать учеником самого Ильи Репина, однако он отверг каноны, по которым работал его учитель, и начал искать собственное творческое направление. На этом пути </a:t>
            </a:r>
            <a:r>
              <a:rPr lang="ru-RU" sz="2000" i="1" dirty="0" err="1" smtClean="0">
                <a:solidFill>
                  <a:schemeClr val="bg1"/>
                </a:solidFill>
              </a:rPr>
              <a:t>Кустодиеву</a:t>
            </a:r>
            <a:r>
              <a:rPr lang="ru-RU" sz="2000" i="1" dirty="0" smtClean="0">
                <a:solidFill>
                  <a:schemeClr val="bg1"/>
                </a:solidFill>
              </a:rPr>
              <a:t> выпало множество жизненных испытаний — от неприятия его творчества публикой до тяжелой болезни. Но даже в самые сложные времена, будучи прикованным к инвалидному креслу, он продолжал писать картины.</a:t>
            </a:r>
            <a:br>
              <a:rPr lang="ru-RU" sz="2000" i="1" dirty="0" smtClean="0">
                <a:solidFill>
                  <a:schemeClr val="bg1"/>
                </a:solidFill>
              </a:rPr>
            </a:br>
            <a:endParaRPr lang="ru-RU" sz="2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332656"/>
            <a:ext cx="6696744" cy="5040560"/>
          </a:xfrm>
        </p:spPr>
        <p:txBody>
          <a:bodyPr>
            <a:noAutofit/>
          </a:bodyPr>
          <a:lstStyle/>
          <a:p>
            <a:r>
              <a:rPr lang="en-US" sz="2000" dirty="0" smtClean="0"/>
              <a:t>	</a:t>
            </a:r>
            <a:r>
              <a:rPr lang="ru-RU" sz="2000" dirty="0" smtClean="0"/>
              <a:t>Борис Кустодиев родился 7 марта 1878 года в Астрахани. Отца, преподавателя духовной семинарии, не стало, когда мальчику было чуть больше года. Мать осталась вдовой в 25 лет и содержала четверых детей. Борис сначала учился в церковно-приходской школе, потом в гимназии. Когда ему было девять лет, в город привезли выставку художников-передвижников. Мальчика настолько впечатлила живопись, что он твердо решил научиться рисовать так же искусно. Мать нашла деньги, чтобы Борис смог брать уроки у известного в Астрахани художника Павла Власова. </a:t>
            </a:r>
            <a:endParaRPr lang="ru-RU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60648"/>
            <a:ext cx="6172200" cy="2160240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hlinkClick r:id="rId2"/>
              </a:rPr>
              <a:t/>
            </a:r>
            <a:br>
              <a:rPr lang="ru-RU" u="sng" dirty="0" smtClean="0">
                <a:hlinkClick r:id="rId2"/>
              </a:rPr>
            </a:br>
            <a:r>
              <a:rPr lang="ru-RU" u="sng" dirty="0" smtClean="0">
                <a:solidFill>
                  <a:schemeClr val="bg1"/>
                </a:solidFill>
                <a:hlinkClick r:id="rId2"/>
              </a:rPr>
              <a:t>Интернет ресурсы:</a:t>
            </a:r>
            <a:r>
              <a:rPr lang="ru-RU" u="sng" dirty="0" smtClean="0">
                <a:hlinkClick r:id="rId2"/>
              </a:rPr>
              <a:t/>
            </a:r>
            <a:br>
              <a:rPr lang="ru-RU" u="sng" dirty="0" smtClean="0">
                <a:hlinkClick r:id="rId2"/>
              </a:rPr>
            </a:br>
            <a:r>
              <a:rPr lang="ru-RU" sz="1400" u="sng" dirty="0" smtClean="0">
                <a:hlinkClick r:id="rId2"/>
              </a:rPr>
              <a:t>https://www.culture.ru/persons/8241/boris-kustodiev</a:t>
            </a:r>
            <a:r>
              <a:rPr lang="ru-RU" sz="1400" u="sng" dirty="0" smtClean="0"/>
              <a:t/>
            </a:r>
            <a:br>
              <a:rPr lang="ru-RU" sz="1400" u="sng" dirty="0" smtClean="0"/>
            </a:br>
            <a:r>
              <a:rPr lang="ru-RU" sz="1400" u="sng" dirty="0" smtClean="0"/>
              <a:t/>
            </a:r>
            <a:br>
              <a:rPr lang="ru-RU" sz="1400" u="sng" dirty="0" smtClean="0"/>
            </a:br>
            <a:r>
              <a:rPr lang="en-US" sz="1400" u="sng" dirty="0" smtClean="0">
                <a:hlinkClick r:id="rId3"/>
              </a:rPr>
              <a:t>https://allpainters.ru/kustodiev-boris.html</a:t>
            </a: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1700808"/>
            <a:ext cx="7056784" cy="467411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(Фото 1)</a:t>
            </a:r>
            <a:r>
              <a:rPr lang="ru-RU" dirty="0" smtClean="0">
                <a:hlinkClick r:id="rId4"/>
              </a:rPr>
              <a:t> </a:t>
            </a:r>
            <a:r>
              <a:rPr lang="en-US" dirty="0" smtClean="0">
                <a:hlinkClick r:id="rId4"/>
              </a:rPr>
              <a:t>https://artinvestment.ru/auctions/1448</a:t>
            </a:r>
            <a:endParaRPr lang="ru-RU" dirty="0" smtClean="0"/>
          </a:p>
          <a:p>
            <a:r>
              <a:rPr lang="ru-RU" dirty="0" smtClean="0"/>
              <a:t>(Фото 2)</a:t>
            </a:r>
            <a:r>
              <a:rPr lang="en-US" dirty="0" smtClean="0">
                <a:hlinkClick r:id="rId5"/>
              </a:rPr>
              <a:t> https://dergachev-va.livejournal.com/121651.html</a:t>
            </a:r>
            <a:endParaRPr lang="ru-RU" dirty="0" smtClean="0"/>
          </a:p>
          <a:p>
            <a:r>
              <a:rPr lang="ru-RU" dirty="0" smtClean="0"/>
              <a:t>(Фото 3)</a:t>
            </a:r>
            <a:r>
              <a:rPr lang="en-US" dirty="0" smtClean="0">
                <a:hlinkClick r:id="rId6"/>
              </a:rPr>
              <a:t> https://muzei-mira.com/kartini_russkih_hudojnikov/305-maslenica-boris-mihaylovich-kustodiev.html</a:t>
            </a:r>
            <a:endParaRPr lang="ru-RU" dirty="0" smtClean="0"/>
          </a:p>
          <a:p>
            <a:r>
              <a:rPr lang="ru-RU" dirty="0" smtClean="0"/>
              <a:t>(Фото 4)</a:t>
            </a:r>
            <a:r>
              <a:rPr lang="ru-RU" b="0" dirty="0" smtClean="0"/>
              <a:t> </a:t>
            </a:r>
            <a:r>
              <a:rPr lang="ru-RU" b="0" dirty="0" smtClean="0">
                <a:hlinkClick r:id="rId7"/>
              </a:rPr>
              <a:t>https://tass.ru/spec/kustodiev_140</a:t>
            </a:r>
            <a:endParaRPr lang="ru-RU" b="0" dirty="0" smtClean="0"/>
          </a:p>
          <a:p>
            <a:r>
              <a:rPr lang="ru-RU" dirty="0" smtClean="0"/>
              <a:t>(Фото 5)</a:t>
            </a:r>
            <a:r>
              <a:rPr lang="en-US" dirty="0" smtClean="0">
                <a:hlinkClick r:id="rId8"/>
              </a:rPr>
              <a:t> https://muzei-mira.com/kartini_russkih_hudojnikov/1395-balagany-kustodiev-1917.html</a:t>
            </a:r>
            <a:endParaRPr lang="ru-RU" dirty="0" smtClean="0"/>
          </a:p>
          <a:p>
            <a:r>
              <a:rPr lang="ru-RU" dirty="0" smtClean="0"/>
              <a:t>(Фото 6)</a:t>
            </a:r>
            <a:r>
              <a:rPr lang="en-US" dirty="0" smtClean="0">
                <a:hlinkClick r:id="rId9"/>
              </a:rPr>
              <a:t> https://muzei-mira.com/kartini_russkih_hudojnikov/1398-derevenskiy-prazdnik-kustodiev-1910.html</a:t>
            </a:r>
            <a:endParaRPr lang="ru-RU" dirty="0" smtClean="0"/>
          </a:p>
          <a:p>
            <a:r>
              <a:rPr lang="ru-RU" dirty="0" smtClean="0"/>
              <a:t>(Фото 7)</a:t>
            </a:r>
            <a:r>
              <a:rPr lang="ru-RU" b="0" dirty="0" smtClean="0">
                <a:hlinkClick r:id="rId7"/>
              </a:rPr>
              <a:t> https://tass.ru/spec/kustodiev_140</a:t>
            </a:r>
            <a:endParaRPr lang="ru-RU" dirty="0" smtClean="0"/>
          </a:p>
          <a:p>
            <a:r>
              <a:rPr lang="ru-RU" dirty="0" smtClean="0"/>
              <a:t>(Фото 8)</a:t>
            </a:r>
            <a:r>
              <a:rPr lang="ru-RU" dirty="0" smtClean="0">
                <a:hlinkClick r:id="rId10"/>
              </a:rPr>
              <a:t> </a:t>
            </a:r>
            <a:r>
              <a:rPr lang="en-US" dirty="0" smtClean="0">
                <a:hlinkClick r:id="rId10"/>
              </a:rPr>
              <a:t>https://opisanie-kartin.com/opisanie-kartiny-borisa-kustodieva-kupchixa-za-chaem-2/</a:t>
            </a:r>
            <a:endParaRPr lang="ru-RU" dirty="0" smtClean="0"/>
          </a:p>
          <a:p>
            <a:r>
              <a:rPr lang="ru-RU" dirty="0" smtClean="0"/>
              <a:t>(Фото 9)</a:t>
            </a:r>
            <a:r>
              <a:rPr lang="ru-RU" b="0" dirty="0" smtClean="0">
                <a:hlinkClick r:id="rId7"/>
              </a:rPr>
              <a:t> https://tass.ru/spec/kustodiev_140</a:t>
            </a:r>
            <a:endParaRPr lang="ru-RU" dirty="0" smtClean="0"/>
          </a:p>
          <a:p>
            <a:r>
              <a:rPr lang="ru-RU" dirty="0" smtClean="0"/>
              <a:t>(Фото 10)</a:t>
            </a:r>
            <a:r>
              <a:rPr lang="en-US" dirty="0" smtClean="0"/>
              <a:t> </a:t>
            </a:r>
            <a:r>
              <a:rPr lang="en-US" dirty="0" smtClean="0">
                <a:hlinkClick r:id="rId11"/>
              </a:rPr>
              <a:t>https://paintingplanet.ru/kupchixa-boris-kustodiev/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en-US" dirty="0" smtClean="0">
                <a:hlinkClick r:id="rId12"/>
              </a:rPr>
              <a:t>http://stoicka.ru/Joomla_3.2.0_Full_Package_Russian/images/boris-kustodiev/russkaya-venera.jpg</a:t>
            </a:r>
            <a:endParaRPr lang="ru-RU" dirty="0" smtClean="0"/>
          </a:p>
          <a:p>
            <a:r>
              <a:rPr lang="ru-RU" dirty="0" smtClean="0"/>
              <a:t>(Фото 11)</a:t>
            </a:r>
            <a:r>
              <a:rPr lang="ru-RU" b="0" dirty="0" smtClean="0"/>
              <a:t> </a:t>
            </a:r>
            <a:r>
              <a:rPr lang="ru-RU" b="0" dirty="0" smtClean="0">
                <a:hlinkClick r:id="rId7"/>
              </a:rPr>
              <a:t>https://tass.ru/spec/kustodiev_140</a:t>
            </a:r>
            <a:endParaRPr lang="ru-RU" b="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404664"/>
            <a:ext cx="6478488" cy="4613898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«Научился немного рисовать — все равно, что ничему не научился. Искусство требует всей жизни. Анатомию человека не знаешь — не пытайся обнаженную натуру писать, не дастся она тебе. Репин говорит: «Глаз свой воспитывайте еще пуще руки».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Павел Власов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60648"/>
            <a:ext cx="6172200" cy="410445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	Окончив семинарию, в 1896 году Кустодиев отправился учиться в Москву, но в художественную школу его не приняли: Борису уже исполнилось 18 и он был слишком взрослым. Тогда Кустодиев поехал в Петербург, где подал документы в Высшее художественное училище при Академии художеств.</a:t>
            </a:r>
            <a:br>
              <a:rPr lang="ru-RU" sz="2400" dirty="0" smtClean="0"/>
            </a:br>
            <a:r>
              <a:rPr lang="ru-RU" sz="2400" dirty="0" smtClean="0"/>
              <a:t>	В училище Кустодиев много работал, писал с натуры, особенно увлекался портретами.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«На Кустодиева я возлагаю большие надежды. Он художник даровитый, любящий искусство, вдумчивый, серьезный; внимательно изучающий природу…»   </a:t>
            </a:r>
            <a:r>
              <a:rPr lang="ru-RU" i="1" dirty="0" smtClean="0">
                <a:solidFill>
                  <a:schemeClr val="bg1"/>
                </a:solidFill>
              </a:rPr>
              <a:t>Илья Репин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60648"/>
            <a:ext cx="6172200" cy="10081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«Купчиха, пьющая чай» (1923)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26" name="Picture 2" descr="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24744"/>
            <a:ext cx="6234838" cy="51125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34032" y="3244334"/>
            <a:ext cx="4987263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(Фото 2)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2996952"/>
            <a:ext cx="7056784" cy="3312368"/>
          </a:xfrm>
        </p:spPr>
        <p:txBody>
          <a:bodyPr>
            <a:noAutofit/>
          </a:bodyPr>
          <a:lstStyle/>
          <a:p>
            <a:r>
              <a:rPr lang="ru-RU" sz="1800" dirty="0" smtClean="0"/>
              <a:t>	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	Летом 1900 года Кустодиев отправился в Костромскую губернию на этюды. Во время поездки художник познакомился с Юлией </a:t>
            </a:r>
            <a:r>
              <a:rPr lang="ru-RU" sz="1800" dirty="0" err="1" smtClean="0"/>
              <a:t>Прошинской</a:t>
            </a:r>
            <a:r>
              <a:rPr lang="ru-RU" sz="1800" dirty="0" smtClean="0"/>
              <a:t>, с которой обвенчался спустя три года. А в ноябре 1903 года Кустодиев окончил Академию художеств с золотой медалью и отправился вместе с женой и трехмесячной дочерью в пенсионерскую поездку: сначала во Францию, потом в Испанию.</a:t>
            </a:r>
            <a:br>
              <a:rPr lang="ru-RU" sz="1800" dirty="0" smtClean="0"/>
            </a:br>
            <a:r>
              <a:rPr lang="ru-RU" sz="1800" dirty="0" smtClean="0"/>
              <a:t>	Вернувшись из заграничного турне, Кустодиев купил под Кинешмой землю и своими руками построил дом. Свою дачу-мастерскую он называл «Теремом». Именно в это время он начал поиск собственного неповторимого стиля в живописи. Он захотел уйти от репинского реализма, больше не подражать учителю, писать не с натуры, а исходя из собственных представлений о русской красоте. Он восторгался народными гуляньями, ярмарками, вдохновлялся лубочными изображениями.</a:t>
            </a:r>
            <a:endParaRPr lang="ru-RU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32656"/>
            <a:ext cx="6172200" cy="100811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«Масленица» (1916) 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606480" cy="13716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 </a:t>
            </a:r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(Фото 3)</a:t>
            </a:r>
            <a:endParaRPr lang="ru-RU" dirty="0"/>
          </a:p>
        </p:txBody>
      </p:sp>
      <p:pic>
        <p:nvPicPr>
          <p:cNvPr id="9218" name="Picture 2" descr="https://upload.wikimedia.org/wikipedia/commons/thumb/f/f4/Kustodiyev_maslenitsa.JPG/1024px-Kustodiyev_maslenit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8297277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0"/>
            <a:ext cx="6172200" cy="1196752"/>
          </a:xfrm>
        </p:spPr>
        <p:txBody>
          <a:bodyPr/>
          <a:lstStyle/>
          <a:p>
            <a:r>
              <a:rPr lang="ru-RU" dirty="0" smtClean="0"/>
              <a:t>«Масленица» (1919)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678488" cy="159403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dirty="0" smtClean="0"/>
              <a:t>(Фото 4)</a:t>
            </a:r>
          </a:p>
          <a:p>
            <a:endParaRPr lang="ru-RU" dirty="0"/>
          </a:p>
        </p:txBody>
      </p:sp>
      <p:pic>
        <p:nvPicPr>
          <p:cNvPr id="4098" name="Picture 2" descr="https://cdn1.tass.ru/width/1000_d6dd37db/tass/m2/longread/f728b05feea7e4b7ca9e6a1de735dd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836712"/>
            <a:ext cx="7109393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88640"/>
            <a:ext cx="6172200" cy="648072"/>
          </a:xfrm>
        </p:spPr>
        <p:txBody>
          <a:bodyPr/>
          <a:lstStyle/>
          <a:p>
            <a:r>
              <a:rPr lang="ru-RU" dirty="0" smtClean="0"/>
              <a:t>«Балаганы» (1917)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678488" cy="1666038"/>
          </a:xfrm>
        </p:spPr>
        <p:txBody>
          <a:bodyPr>
            <a:normAutofit lnSpcReduction="10000"/>
          </a:bodyPr>
          <a:lstStyle/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(Фото 5)</a:t>
            </a:r>
          </a:p>
          <a:p>
            <a:pPr algn="r"/>
            <a:endParaRPr lang="ru-RU" dirty="0"/>
          </a:p>
        </p:txBody>
      </p:sp>
      <p:pic>
        <p:nvPicPr>
          <p:cNvPr id="5122" name="Picture 2" descr="https://muzei-mira.com/templates/museum/images/paint/balagani-kustodiev+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908720"/>
            <a:ext cx="6165942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180</TotalTime>
  <Words>302</Words>
  <Application>Microsoft Office PowerPoint</Application>
  <PresentationFormat>Экран (4:3)</PresentationFormat>
  <Paragraphs>139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Муниципальное учреждение дополнительного образования «Центр эстетического воспитания детей»          Республика Мордовия, город Саранск </vt:lpstr>
      <vt:lpstr> Борис Кустодиев родился 7 марта 1878 года в Астрахани. Отца, преподавателя духовной семинарии, не стало, когда мальчику было чуть больше года. Мать осталась вдовой в 25 лет и содержала четверых детей. Борис сначала учился в церковно-приходской школе, потом в гимназии. Когда ему было девять лет, в город привезли выставку художников-передвижников. Мальчика настолько впечатлила живопись, что он твердо решил научиться рисовать так же искусно. Мать нашла деньги, чтобы Борис смог брать уроки у известного в Астрахани художника Павла Власова. </vt:lpstr>
      <vt:lpstr>«Научился немного рисовать — все равно, что ничему не научился. Искусство требует всей жизни. Анатомию человека не знаешь — не пытайся обнаженную натуру писать, не дастся она тебе. Репин говорит: «Глаз свой воспитывайте еще пуще руки». </vt:lpstr>
      <vt:lpstr> Окончив семинарию, в 1896 году Кустодиев отправился учиться в Москву, но в художественную школу его не приняли: Борису уже исполнилось 18 и он был слишком взрослым. Тогда Кустодиев поехал в Петербург, где подал документы в Высшее художественное училище при Академии художеств.  В училище Кустодиев много работал, писал с натуры, особенно увлекался портретами.</vt:lpstr>
      <vt:lpstr>«Купчиха, пьющая чай» (1923) </vt:lpstr>
      <vt:lpstr>     Летом 1900 года Кустодиев отправился в Костромскую губернию на этюды. Во время поездки художник познакомился с Юлией Прошинской, с которой обвенчался спустя три года. А в ноябре 1903 года Кустодиев окончил Академию художеств с золотой медалью и отправился вместе с женой и трехмесячной дочерью в пенсионерскую поездку: сначала во Францию, потом в Испанию.  Вернувшись из заграничного турне, Кустодиев купил под Кинешмой землю и своими руками построил дом. Свою дачу-мастерскую он называл «Теремом». Именно в это время он начал поиск собственного неповторимого стиля в живописи. Он захотел уйти от репинского реализма, больше не подражать учителю, писать не с натуры, а исходя из собственных представлений о русской красоте. Он восторгался народными гуляньями, ярмарками, вдохновлялся лубочными изображениями.</vt:lpstr>
      <vt:lpstr> «Масленица» (1916) </vt:lpstr>
      <vt:lpstr>«Масленица» (1919) </vt:lpstr>
      <vt:lpstr>«Балаганы» (1917)</vt:lpstr>
      <vt:lpstr>«Ярмарка была такая, что я стоял как обалделый. Ах, если бы я обладал сверхчеловеческой способностью все это запечатлеть. Затащил мужика с базара — и писал при народе. Чертовски трудно! Будто впервые. За 2–3 часа надо сделать приличный этюд… Пишу бабу покладистую — хоть неделю будет стоять! Только щеки да нос краснеют».  Борис Кустодиев </vt:lpstr>
      <vt:lpstr> </vt:lpstr>
      <vt:lpstr> Прикованный к инвалидной коляске, он воплощал все идеи, которые накопились за время вынужденного творческого отпуска.  В 1916 году он написал «Масленицу», которую высоко оценил Репин. Картину представили на выставке общества «Мир искусства». В это время Кустодиев писал так много, как не писал будучи абсолютно здоровым.   В 1915-м он закончил портрет Александра Анисимова, в 1922 — знаменитый портрет Федора Шаляпина.   Он по-прежнему занимался оформлением книг, начал рисовать плакаты, календари. Иллюстрировал и «сказки Пушкина», и сборники в духе «Ленин и юные ленинцы».   Продолжал сотрудничать с театрами: в 1918–1920 годах Кустодиев создал декорации к операм «Царская невеста» для Большого оперного театра Народного дома, «Снегурочка» для Большого театра, «Вражья сила» для Мариинского театра и др. В 1925 году во МХАТе поставили «Блоху» Евгения Замятина, декорации к которой рисовал Кустодиев.   За год до смерти Кустодиев завершил работу над картиной «Русская Венера». Врачи разрешали ему работать всего несколько часов, так что на «Венеру» у художника ушел почти год. </vt:lpstr>
      <vt:lpstr>«Чаепитие» (1921) </vt:lpstr>
      <vt:lpstr>«Портрет Ф. И. Шаляпина» (1921)</vt:lpstr>
      <vt:lpstr>«Русская Венера» (1926)</vt:lpstr>
      <vt:lpstr>Слайд 16</vt:lpstr>
      <vt:lpstr>«Купчиха» (1915)  </vt:lpstr>
      <vt:lpstr>«Купчиха за чаем» (1918)  </vt:lpstr>
      <vt:lpstr>Борису Кустодиеву повезло стать учеником самого Ильи Репина, однако он отверг каноны, по которым работал его учитель, и начал искать собственное творческое направление. На этом пути Кустодиеву выпало множество жизненных испытаний — от неприятия его творчества публикой до тяжелой болезни. Но даже в самые сложные времена, будучи прикованным к инвалидному креслу, он продолжал писать картины. </vt:lpstr>
      <vt:lpstr> Интернет ресурсы: https://www.culture.ru/persons/8241/boris-kustodiev  https://allpainters.ru/kustodiev-boris.html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учреждение дополнительного образования «Центр эстетического воспитания детей»          Республика Мордовия, город Саранск</dc:title>
  <dc:creator>Дом</dc:creator>
  <cp:lastModifiedBy>Дом</cp:lastModifiedBy>
  <cp:revision>20</cp:revision>
  <dcterms:created xsi:type="dcterms:W3CDTF">2021-11-08T17:34:05Z</dcterms:created>
  <dcterms:modified xsi:type="dcterms:W3CDTF">2021-11-12T20:10:21Z</dcterms:modified>
</cp:coreProperties>
</file>