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5" r:id="rId4"/>
    <p:sldId id="266" r:id="rId5"/>
    <p:sldId id="258" r:id="rId6"/>
    <p:sldId id="259" r:id="rId7"/>
    <p:sldId id="260" r:id="rId8"/>
    <p:sldId id="267" r:id="rId9"/>
    <p:sldId id="261" r:id="rId10"/>
    <p:sldId id="268" r:id="rId11"/>
    <p:sldId id="262" r:id="rId12"/>
    <p:sldId id="269" r:id="rId13"/>
    <p:sldId id="270" r:id="rId14"/>
    <p:sldId id="271" r:id="rId15"/>
    <p:sldId id="273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15" autoAdjust="0"/>
    <p:restoredTop sz="94660"/>
  </p:normalViewPr>
  <p:slideViewPr>
    <p:cSldViewPr snapToGrid="0">
      <p:cViewPr varScale="1">
        <p:scale>
          <a:sx n="74" d="100"/>
          <a:sy n="74" d="100"/>
        </p:scale>
        <p:origin x="45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DF2BC1-50D7-4B6C-AF58-FB0C8D3A51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19257E1-7376-4305-BCAF-6489D38355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90F631A-4914-4135-A416-9E373BF7AE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0A97F-1F9A-4237-923E-B88D9C632BB7}" type="datetimeFigureOut">
              <a:rPr lang="ru-RU" smtClean="0"/>
              <a:t>25.02.2022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638D458-4AAF-4964-AE87-9DD52784FF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CE8F4E7-F8C2-460E-947C-30A3F3B1A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AA040-B4C7-4D9E-8D24-BACB14120E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42076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B42D67-8E8E-46EF-A9A5-64E7CAAC84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D66653A-0D7A-438B-8787-74D7814E61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D508C7D-731F-442B-A068-46A284F9ED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0A97F-1F9A-4237-923E-B88D9C632BB7}" type="datetimeFigureOut">
              <a:rPr lang="ru-RU" smtClean="0"/>
              <a:t>25.02.2022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390B543-B333-4D1E-8B81-FC942C86B3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023C450-6643-4AD9-A2CF-0F95ED53F7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AA040-B4C7-4D9E-8D24-BACB14120E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47468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8D1E764-9D88-4D63-A9EA-EE20F5BEC53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30FFF5D-77D5-44E3-8FF8-C390AF5F76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8E2A3C8-85A8-4439-8165-BB07EABECD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0A97F-1F9A-4237-923E-B88D9C632BB7}" type="datetimeFigureOut">
              <a:rPr lang="ru-RU" smtClean="0"/>
              <a:t>25.02.2022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F75BEF4-BAC9-44A9-9A84-044316C81D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6A8A737-95F3-4BE6-8713-EEA343CBDE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AA040-B4C7-4D9E-8D24-BACB14120E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69078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6249F1-2E59-4620-8788-BEF8C4D77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A895DFC-E398-4B80-873A-ACB5184914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445F26D-BF1C-4063-997B-E9D22CDECB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0A97F-1F9A-4237-923E-B88D9C632BB7}" type="datetimeFigureOut">
              <a:rPr lang="ru-RU" smtClean="0"/>
              <a:t>25.02.2022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105D297-BF4E-4FE8-AF2F-4DEE0FA21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624CCBD-99DD-4E96-BA29-1F88CB1242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AA040-B4C7-4D9E-8D24-BACB14120E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97938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46EE7C-A97E-4680-91F6-8ABBE465C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EF4DC1C-3948-48C2-A1C5-980C776934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91391D8-55E1-453B-8715-C3EEA28824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0A97F-1F9A-4237-923E-B88D9C632BB7}" type="datetimeFigureOut">
              <a:rPr lang="ru-RU" smtClean="0"/>
              <a:t>25.02.2022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7AA3891-B117-4D71-927D-8D230F64C1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078B155-3B21-4863-880B-2C5E9C842E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AA040-B4C7-4D9E-8D24-BACB14120E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32513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228C6B-4DE3-445F-A759-E069C63E96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F1DAFED-F9D8-4FCF-A756-FB0639DD56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40FE23C-E757-45AA-9F8B-5D3DC9B185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2802034-8E64-47C3-956B-AE2D5DE4B6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0A97F-1F9A-4237-923E-B88D9C632BB7}" type="datetimeFigureOut">
              <a:rPr lang="ru-RU" smtClean="0"/>
              <a:t>25.02.2022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99D0281-6E93-4D82-ACC5-64ED08A3D5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814F9F0-32C7-4D60-A844-8916FED068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AA040-B4C7-4D9E-8D24-BACB14120E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81993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3958E1-9FCD-41A7-BE8F-A6A9C8B8FC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7BC52E2-5090-4DE0-AD04-A195532085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C85856C-03C5-4796-88A9-CEF0D9A480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AE9F381-D034-4C7C-A6B5-4E1A6CC56C7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C772A7E-4F60-4EB1-93BE-2E06438F05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2286AA0-ED64-4875-855A-E7D19ADFFA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0A97F-1F9A-4237-923E-B88D9C632BB7}" type="datetimeFigureOut">
              <a:rPr lang="ru-RU" smtClean="0"/>
              <a:t>25.02.2022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A8E42F3-5A89-48B1-AC0F-4B473EF2D5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41AF4B8-9394-469C-957C-A162A0CB3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AA040-B4C7-4D9E-8D24-BACB14120E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29213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4C2643-F371-4B14-BC0C-D5FCC43C3C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FACC7F4-5408-443E-8843-3A6F960FA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0A97F-1F9A-4237-923E-B88D9C632BB7}" type="datetimeFigureOut">
              <a:rPr lang="ru-RU" smtClean="0"/>
              <a:t>25.02.2022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28B209A-2782-40FA-BE81-631E509464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11104E2-A2C1-4C8C-898B-63DC0B753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AA040-B4C7-4D9E-8D24-BACB14120E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08192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093F281-C65D-4062-AAEF-0EA53A2EF7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0A97F-1F9A-4237-923E-B88D9C632BB7}" type="datetimeFigureOut">
              <a:rPr lang="ru-RU" smtClean="0"/>
              <a:t>25.02.2022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C0C0207-0AA0-4D06-896A-E84B1F649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12E198A-E752-4721-B3BC-22D7AAFE4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AA040-B4C7-4D9E-8D24-BACB14120E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4092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A9026F-0D21-4804-9936-DFA2F700A7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F1CC893-4271-4C09-BC97-EEA667518B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7C02E5E-CD3C-4726-BE60-3AF9C0C006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F59031B-D327-41E9-B8BA-8E586B80CE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0A97F-1F9A-4237-923E-B88D9C632BB7}" type="datetimeFigureOut">
              <a:rPr lang="ru-RU" smtClean="0"/>
              <a:t>25.02.2022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C02FFD3-A7D7-4F0B-8D12-1590BDBB19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851D0C7-11BD-413C-8162-9ED0E6B9B4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AA040-B4C7-4D9E-8D24-BACB14120E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12959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5625C0-A575-4BC9-9B44-F4B60408E1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127EDDE-444E-4D88-BEF1-06ACDB5717A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69D5D38-01A8-456C-A6B0-A1D825B2C9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61B300B-D78B-4C2E-8CDD-306ACA3F33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0A97F-1F9A-4237-923E-B88D9C632BB7}" type="datetimeFigureOut">
              <a:rPr lang="ru-RU" smtClean="0"/>
              <a:t>25.02.2022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87A5E57-0B61-4EFB-AC5D-E0CBF90CD9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5E0359A-718E-4E41-AEF2-504B09B407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AA040-B4C7-4D9E-8D24-BACB14120E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12220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48F432-B2DF-4995-A405-435478F786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B55D2AF-94A1-4A6C-813B-CA256B2287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F44B546-F78F-41DF-9980-5A8A8D0497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60A97F-1F9A-4237-923E-B88D9C632BB7}" type="datetimeFigureOut">
              <a:rPr lang="ru-RU" smtClean="0"/>
              <a:t>25.02.2022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B35AE5C-EA3D-4E30-B560-2E01DB231B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649D1A8-39A5-470C-B588-605174CE00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BAA040-B4C7-4D9E-8D24-BACB14120E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328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7E067B9-2571-4EF4-B7B4-6219A9DB48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D64A38-4801-4C4C-942A-7237EB539E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914255"/>
          </a:xfrm>
        </p:spPr>
        <p:txBody>
          <a:bodyPr>
            <a:normAutofit fontScale="90000"/>
          </a:bodyPr>
          <a:lstStyle/>
          <a:p>
            <a:r>
              <a:rPr lang="ru-RU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ПРЕЗЕНТАЦИЯ</a:t>
            </a:r>
            <a:br>
              <a:rPr lang="ru-RU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дошкольников</a:t>
            </a:r>
            <a:b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3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8360DAD-1BD8-44CB-9D32-D046BEF3DD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715491"/>
            <a:ext cx="9144000" cy="4045527"/>
          </a:xfrm>
        </p:spPr>
        <p:txBody>
          <a:bodyPr/>
          <a:lstStyle/>
          <a:p>
            <a:endParaRPr lang="ru-RU" dirty="0"/>
          </a:p>
          <a:p>
            <a:r>
              <a:rPr lang="ru-RU" b="1" dirty="0"/>
              <a:t>Автор-составитель: Савинова Ирина Александровна</a:t>
            </a:r>
          </a:p>
        </p:txBody>
      </p:sp>
    </p:spTree>
    <p:extLst>
      <p:ext uri="{BB962C8B-B14F-4D97-AF65-F5344CB8AC3E}">
        <p14:creationId xmlns:p14="http://schemas.microsoft.com/office/powerpoint/2010/main" val="37289165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6F13332-56D1-46E3-939F-E947BF0758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4146D7-2E57-4804-89B6-5EC68CEF76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86C1E108-DEAD-4AC6-92E1-FEEFDE981E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023349" y="3751336"/>
            <a:ext cx="6145301" cy="49991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DCAA752-C8B2-4D23-BF8C-04FB1B5D18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515" y="1500188"/>
            <a:ext cx="4076073" cy="4886325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0404D4E-1B93-4219-9A2B-08ED96EC65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8788" y="462870"/>
            <a:ext cx="6028695" cy="6180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7630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FB6E8A5-1486-4ACD-90F0-88E20D6D0D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29E86DE-C4A5-4CE9-B5DC-116961F6742C}"/>
              </a:ext>
            </a:extLst>
          </p:cNvPr>
          <p:cNvSpPr/>
          <p:nvPr/>
        </p:nvSpPr>
        <p:spPr>
          <a:xfrm>
            <a:off x="3048000" y="1997839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52C17A3-1F2D-432E-8344-3366ED9CB6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438" y="127396"/>
            <a:ext cx="9929812" cy="6603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4093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FB6E8A5-1486-4ACD-90F0-88E20D6D0D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29E86DE-C4A5-4CE9-B5DC-116961F6742C}"/>
              </a:ext>
            </a:extLst>
          </p:cNvPr>
          <p:cNvSpPr/>
          <p:nvPr/>
        </p:nvSpPr>
        <p:spPr>
          <a:xfrm>
            <a:off x="3048000" y="1997839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B6FC4D7-A34F-41BC-A823-90EC2898E1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135" y="209080"/>
            <a:ext cx="11021729" cy="6439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2969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F15E70-16F0-4D16-9BC7-8D60B21569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892175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C9541C3-1AA9-4872-99D8-F8247B4890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90CEB7F-C128-4102-82E6-E0CBEBACC3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42888"/>
            <a:ext cx="9144000" cy="6457949"/>
          </a:xfrm>
        </p:spPr>
        <p:txBody>
          <a:bodyPr/>
          <a:lstStyle/>
          <a:p>
            <a:r>
              <a:rPr lang="ru-RU" sz="3600" b="1" dirty="0">
                <a:solidFill>
                  <a:srgbClr val="FF0000"/>
                </a:solidFill>
              </a:rPr>
              <a:t>Народные приметы:</a:t>
            </a:r>
          </a:p>
          <a:p>
            <a:endParaRPr lang="ru-RU" b="1" dirty="0">
              <a:solidFill>
                <a:srgbClr val="FF0000"/>
              </a:solidFill>
            </a:endParaRPr>
          </a:p>
          <a:p>
            <a:r>
              <a:rPr lang="ru-RU" sz="3600" b="1" dirty="0">
                <a:solidFill>
                  <a:srgbClr val="FF0000"/>
                </a:solidFill>
              </a:rPr>
              <a:t>Морозы на масленичной неделе — к богатому урожаю и теплому лету.</a:t>
            </a:r>
          </a:p>
          <a:p>
            <a:endParaRPr lang="ru-RU" sz="3600" b="1" dirty="0">
              <a:solidFill>
                <a:srgbClr val="FF0000"/>
              </a:solidFill>
            </a:endParaRPr>
          </a:p>
          <a:p>
            <a:r>
              <a:rPr lang="ru-RU" sz="3600" b="1" dirty="0">
                <a:solidFill>
                  <a:srgbClr val="FF0000"/>
                </a:solidFill>
              </a:rPr>
              <a:t>Дождит на Масленицу — к хорошему урожаю грибов.</a:t>
            </a:r>
          </a:p>
          <a:p>
            <a:endParaRPr lang="ru-RU" sz="3600" b="1" dirty="0">
              <a:solidFill>
                <a:srgbClr val="FF0000"/>
              </a:solidFill>
            </a:endParaRPr>
          </a:p>
          <a:p>
            <a:r>
              <a:rPr lang="ru-RU" sz="3600" b="1" dirty="0">
                <a:solidFill>
                  <a:srgbClr val="FF0000"/>
                </a:solidFill>
              </a:rPr>
              <a:t>Много снега — к теплой и ранней весне.</a:t>
            </a:r>
          </a:p>
          <a:p>
            <a:endParaRPr lang="ru-RU" sz="3600" b="1" dirty="0">
              <a:solidFill>
                <a:srgbClr val="FF0000"/>
              </a:solidFill>
            </a:endParaRPr>
          </a:p>
          <a:p>
            <a:r>
              <a:rPr lang="ru-RU" sz="3600" b="1" dirty="0">
                <a:solidFill>
                  <a:srgbClr val="FF0000"/>
                </a:solidFill>
              </a:rPr>
              <a:t>Сосульки — к богатому и сытному году.</a:t>
            </a:r>
          </a:p>
        </p:txBody>
      </p:sp>
    </p:spTree>
    <p:extLst>
      <p:ext uri="{BB962C8B-B14F-4D97-AF65-F5344CB8AC3E}">
        <p14:creationId xmlns:p14="http://schemas.microsoft.com/office/powerpoint/2010/main" val="2993305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F15E70-16F0-4D16-9BC7-8D60B21569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892175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9F4F649-ED7F-4C51-B7D6-A95C7F0BBE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1217"/>
            <a:ext cx="12137003" cy="6889217"/>
          </a:xfrm>
          <a:prstGeom prst="rect">
            <a:avLst/>
          </a:prstGeom>
        </p:spPr>
      </p:pic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90CEB7F-C128-4102-82E6-E0CBEBACC3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42888"/>
            <a:ext cx="9144000" cy="6457949"/>
          </a:xfrm>
        </p:spPr>
        <p:txBody>
          <a:bodyPr/>
          <a:lstStyle/>
          <a:p>
            <a:endParaRPr lang="ru-RU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51606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F15E70-16F0-4D16-9BC7-8D60B21569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892175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C9541C3-1AA9-4872-99D8-F8247B4890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90CEB7F-C128-4102-82E6-E0CBEBACC3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42888"/>
            <a:ext cx="9144000" cy="6457949"/>
          </a:xfrm>
        </p:spPr>
        <p:txBody>
          <a:bodyPr/>
          <a:lstStyle/>
          <a:p>
            <a:endParaRPr lang="ru-RU" sz="3600" b="1" dirty="0">
              <a:solidFill>
                <a:srgbClr val="FF0000"/>
              </a:solidFill>
            </a:endParaRPr>
          </a:p>
          <a:p>
            <a:endParaRPr lang="ru-RU" sz="3600" b="1" dirty="0">
              <a:solidFill>
                <a:srgbClr val="FF0000"/>
              </a:solidFill>
            </a:endParaRPr>
          </a:p>
          <a:p>
            <a:endParaRPr lang="ru-RU" sz="3600" b="1" dirty="0">
              <a:solidFill>
                <a:srgbClr val="FF0000"/>
              </a:solidFill>
            </a:endParaRPr>
          </a:p>
          <a:p>
            <a:endParaRPr lang="ru-RU" sz="3600" b="1" dirty="0">
              <a:solidFill>
                <a:srgbClr val="FF0000"/>
              </a:solidFill>
            </a:endParaRPr>
          </a:p>
          <a:p>
            <a:r>
              <a:rPr lang="ru-RU" sz="9600" b="1" dirty="0">
                <a:solidFill>
                  <a:srgbClr val="FF0000"/>
                </a:solidFill>
              </a:rPr>
              <a:t>Конец</a:t>
            </a:r>
          </a:p>
        </p:txBody>
      </p:sp>
    </p:spTree>
    <p:extLst>
      <p:ext uri="{BB962C8B-B14F-4D97-AF65-F5344CB8AC3E}">
        <p14:creationId xmlns:p14="http://schemas.microsoft.com/office/powerpoint/2010/main" val="24014168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43DEA29-0DF1-4D2E-9E17-734AE67424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897F170-3D06-4C6E-933B-EF52D9F2DA47}"/>
              </a:ext>
            </a:extLst>
          </p:cNvPr>
          <p:cNvSpPr/>
          <p:nvPr/>
        </p:nvSpPr>
        <p:spPr>
          <a:xfrm>
            <a:off x="4710544" y="2521527"/>
            <a:ext cx="443345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600" dirty="0"/>
          </a:p>
          <a:p>
            <a:endParaRPr lang="ru-RU" sz="3600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DA7DFD1-4AAA-488C-B339-84E2EB4BC495}"/>
              </a:ext>
            </a:extLst>
          </p:cNvPr>
          <p:cNvSpPr/>
          <p:nvPr/>
        </p:nvSpPr>
        <p:spPr>
          <a:xfrm>
            <a:off x="4170218" y="1582341"/>
            <a:ext cx="7606146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C00000"/>
                </a:solidFill>
              </a:rPr>
              <a:t>С Масленицей всех, ура!</a:t>
            </a:r>
          </a:p>
          <a:p>
            <a:pPr algn="ctr"/>
            <a:r>
              <a:rPr lang="ru-RU" sz="3600" b="1" dirty="0">
                <a:solidFill>
                  <a:srgbClr val="C00000"/>
                </a:solidFill>
              </a:rPr>
              <a:t>Выпекать блины пора!</a:t>
            </a:r>
          </a:p>
          <a:p>
            <a:pPr algn="ctr"/>
            <a:r>
              <a:rPr lang="ru-RU" sz="3600" b="1" dirty="0">
                <a:solidFill>
                  <a:srgbClr val="C00000"/>
                </a:solidFill>
              </a:rPr>
              <a:t>С маслом, сыром и медком,</a:t>
            </a:r>
          </a:p>
          <a:p>
            <a:pPr algn="ctr"/>
            <a:r>
              <a:rPr lang="ru-RU" sz="3600" b="1" dirty="0">
                <a:solidFill>
                  <a:srgbClr val="C00000"/>
                </a:solidFill>
              </a:rPr>
              <a:t>Пить их с чаем, с молоком.</a:t>
            </a:r>
          </a:p>
          <a:p>
            <a:pPr algn="ctr"/>
            <a:endParaRPr lang="ru-RU" sz="3600" b="1" dirty="0">
              <a:solidFill>
                <a:srgbClr val="C00000"/>
              </a:solidFill>
            </a:endParaRPr>
          </a:p>
          <a:p>
            <a:pPr algn="ctr"/>
            <a:r>
              <a:rPr lang="ru-RU" sz="3600" b="1" dirty="0">
                <a:solidFill>
                  <a:srgbClr val="C00000"/>
                </a:solidFill>
              </a:rPr>
              <a:t>Песни петь и танцевать,</a:t>
            </a:r>
          </a:p>
          <a:p>
            <a:pPr algn="ctr"/>
            <a:r>
              <a:rPr lang="ru-RU" sz="3600" b="1" dirty="0">
                <a:solidFill>
                  <a:srgbClr val="C00000"/>
                </a:solidFill>
              </a:rPr>
              <a:t>Со двора зиму прогнать.</a:t>
            </a:r>
          </a:p>
          <a:p>
            <a:pPr algn="ctr"/>
            <a:r>
              <a:rPr lang="ru-RU" sz="3600" b="1" dirty="0">
                <a:solidFill>
                  <a:srgbClr val="C00000"/>
                </a:solidFill>
              </a:rPr>
              <a:t>Приходи, весна, скорей,</a:t>
            </a:r>
          </a:p>
          <a:p>
            <a:pPr algn="ctr"/>
            <a:r>
              <a:rPr lang="ru-RU" sz="3600" b="1" dirty="0">
                <a:solidFill>
                  <a:srgbClr val="C00000"/>
                </a:solidFill>
              </a:rPr>
              <a:t>Солнышком нас всех согрей!</a:t>
            </a:r>
          </a:p>
          <a:p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214E736-4AC0-4E2B-900F-346CEA5AF8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64" y="410619"/>
            <a:ext cx="4322618" cy="3801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7630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8AF9FCF-CDE4-4ADF-911A-EFDD788401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12FF5A0-4E87-4EF0-9059-F331F24DF3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7418" y="-1"/>
            <a:ext cx="7162800" cy="6858000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57594C82-5808-4CED-A5BE-03595CAB856B}"/>
              </a:ext>
            </a:extLst>
          </p:cNvPr>
          <p:cNvSpPr/>
          <p:nvPr/>
        </p:nvSpPr>
        <p:spPr>
          <a:xfrm>
            <a:off x="401782" y="1997839"/>
            <a:ext cx="4461163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</a:rPr>
              <a:t>Раз — блинок, два — блинок,</a:t>
            </a:r>
          </a:p>
          <a:p>
            <a:r>
              <a:rPr lang="ru-RU" sz="2400" b="1" dirty="0">
                <a:solidFill>
                  <a:srgbClr val="C00000"/>
                </a:solidFill>
              </a:rPr>
              <a:t>Разевай скорей — роток,</a:t>
            </a:r>
          </a:p>
          <a:p>
            <a:r>
              <a:rPr lang="ru-RU" sz="2400" b="1" dirty="0">
                <a:solidFill>
                  <a:srgbClr val="C00000"/>
                </a:solidFill>
              </a:rPr>
              <a:t>Блины кушай — наслаждайся,</a:t>
            </a:r>
          </a:p>
          <a:p>
            <a:r>
              <a:rPr lang="ru-RU" sz="2400" b="1" dirty="0">
                <a:solidFill>
                  <a:srgbClr val="C00000"/>
                </a:solidFill>
              </a:rPr>
              <a:t>С зимой снежной — попрощайся,</a:t>
            </a:r>
          </a:p>
          <a:p>
            <a:r>
              <a:rPr lang="ru-RU" sz="2400" b="1" dirty="0">
                <a:solidFill>
                  <a:srgbClr val="C00000"/>
                </a:solidFill>
              </a:rPr>
              <a:t>К нам спешит уже — весна,</a:t>
            </a:r>
          </a:p>
          <a:p>
            <a:r>
              <a:rPr lang="ru-RU" sz="2400" b="1" dirty="0">
                <a:solidFill>
                  <a:srgbClr val="C00000"/>
                </a:solidFill>
              </a:rPr>
              <a:t>Все проснулось ото сна!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035148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EC6F5078-3BEC-4640-9337-BDE003B944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91E11C-22C0-4E0C-856D-74BC7ED94D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b="1" dirty="0">
                <a:solidFill>
                  <a:srgbClr val="FF0000"/>
                </a:solidFill>
              </a:rPr>
              <a:t>Пословицы и поговорки про </a:t>
            </a:r>
            <a:r>
              <a:rPr lang="ru-RU" sz="4800" b="1" dirty="0" err="1">
                <a:solidFill>
                  <a:srgbClr val="FF0000"/>
                </a:solidFill>
              </a:rPr>
              <a:t>масленницу</a:t>
            </a:r>
            <a:endParaRPr lang="ru-RU" sz="4800" b="1" dirty="0">
              <a:solidFill>
                <a:srgbClr val="FF0000"/>
              </a:solidFill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02BB3B93-5883-4480-A74F-DFD4D3601706}"/>
              </a:ext>
            </a:extLst>
          </p:cNvPr>
          <p:cNvSpPr/>
          <p:nvPr/>
        </p:nvSpPr>
        <p:spPr>
          <a:xfrm>
            <a:off x="4786313" y="1720840"/>
            <a:ext cx="7215187" cy="5293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ru-RU" sz="3200" b="1" dirty="0">
                <a:solidFill>
                  <a:srgbClr val="FF0000"/>
                </a:solidFill>
              </a:rPr>
              <a:t>Масленица – </a:t>
            </a:r>
            <a:r>
              <a:rPr lang="ru-RU" sz="3200" b="1" dirty="0" err="1">
                <a:solidFill>
                  <a:srgbClr val="FF0000"/>
                </a:solidFill>
              </a:rPr>
              <a:t>объедуха</a:t>
            </a:r>
            <a:r>
              <a:rPr lang="ru-RU" sz="3200" b="1" dirty="0">
                <a:solidFill>
                  <a:srgbClr val="FF0000"/>
                </a:solidFill>
              </a:rPr>
              <a:t>, деньги </a:t>
            </a:r>
            <a:r>
              <a:rPr lang="ru-RU" sz="3200" b="1" dirty="0" err="1">
                <a:solidFill>
                  <a:srgbClr val="FF0000"/>
                </a:solidFill>
              </a:rPr>
              <a:t>приберуха</a:t>
            </a:r>
            <a:r>
              <a:rPr lang="ru-RU" sz="3200" b="1" dirty="0">
                <a:solidFill>
                  <a:srgbClr val="FF0000"/>
                </a:solidFill>
              </a:rPr>
              <a:t>.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ru-RU" sz="3200" b="1" dirty="0">
                <a:solidFill>
                  <a:srgbClr val="FF0000"/>
                </a:solidFill>
              </a:rPr>
              <a:t>Масленица семь дней гуляет.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ru-RU" sz="3200" b="1" dirty="0">
                <a:solidFill>
                  <a:srgbClr val="FF0000"/>
                </a:solidFill>
              </a:rPr>
              <a:t>Масленицу провожаем, света, солнца ожидаем.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ru-RU" sz="3200" b="1" dirty="0">
                <a:solidFill>
                  <a:srgbClr val="FF0000"/>
                </a:solidFill>
              </a:rPr>
              <a:t>Не всё коту масленица, а будет и Великий Пост.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ru-RU" sz="3200" b="1" dirty="0">
                <a:solidFill>
                  <a:srgbClr val="FF0000"/>
                </a:solidFill>
              </a:rPr>
              <a:t>Не житьё, а Масленица.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ru-RU" sz="3200" b="1" dirty="0">
                <a:solidFill>
                  <a:srgbClr val="FF0000"/>
                </a:solidFill>
              </a:rPr>
              <a:t>Пришла Масленица – кататься.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ru-RU" sz="3200" b="1" dirty="0">
                <a:solidFill>
                  <a:srgbClr val="FF0000"/>
                </a:solidFill>
              </a:rPr>
              <a:t>Без кота мышам масленица.</a:t>
            </a:r>
          </a:p>
          <a:p>
            <a:pPr algn="ctr"/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0FD1A25-8C6B-41CC-96CB-DABD8C319E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429001"/>
            <a:ext cx="5100638" cy="3314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5034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24282E7-21D4-4F14-ACB5-D553DF2FE1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4688B44-E0EC-4466-8C8F-A19D607BBF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0910" y="526427"/>
            <a:ext cx="9260993" cy="6082145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62B96BFC-F177-44BE-A137-453A9D2E9EAF}"/>
              </a:ext>
            </a:extLst>
          </p:cNvPr>
          <p:cNvSpPr/>
          <p:nvPr/>
        </p:nvSpPr>
        <p:spPr>
          <a:xfrm>
            <a:off x="1" y="2136339"/>
            <a:ext cx="295101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Все собрались — в хоровод,</a:t>
            </a:r>
          </a:p>
          <a:p>
            <a:r>
              <a:rPr lang="ru-RU" b="1" dirty="0">
                <a:solidFill>
                  <a:srgbClr val="C00000"/>
                </a:solidFill>
              </a:rPr>
              <a:t>Масленица — к нам идет,</a:t>
            </a:r>
          </a:p>
          <a:p>
            <a:r>
              <a:rPr lang="ru-RU" b="1" dirty="0">
                <a:solidFill>
                  <a:srgbClr val="C00000"/>
                </a:solidFill>
              </a:rPr>
              <a:t>За собой весну — ведет,</a:t>
            </a:r>
          </a:p>
          <a:p>
            <a:r>
              <a:rPr lang="ru-RU" b="1" dirty="0">
                <a:solidFill>
                  <a:srgbClr val="C00000"/>
                </a:solidFill>
              </a:rPr>
              <a:t>Гонит зиму — от ворот:</a:t>
            </a:r>
          </a:p>
          <a:p>
            <a:endParaRPr lang="ru-RU" b="1" dirty="0">
              <a:solidFill>
                <a:srgbClr val="C00000"/>
              </a:solidFill>
            </a:endParaRPr>
          </a:p>
          <a:p>
            <a:r>
              <a:rPr lang="ru-RU" b="1" dirty="0">
                <a:solidFill>
                  <a:srgbClr val="C00000"/>
                </a:solidFill>
              </a:rPr>
              <a:t>Уходи, быстрей — зима,</a:t>
            </a:r>
          </a:p>
          <a:p>
            <a:r>
              <a:rPr lang="ru-RU" b="1" dirty="0">
                <a:solidFill>
                  <a:srgbClr val="C00000"/>
                </a:solidFill>
              </a:rPr>
              <a:t>Для весны — пришла пора:</a:t>
            </a:r>
          </a:p>
          <a:p>
            <a:r>
              <a:rPr lang="ru-RU" b="1" dirty="0">
                <a:solidFill>
                  <a:srgbClr val="C00000"/>
                </a:solidFill>
              </a:rPr>
              <a:t>Тает снег, звенит капель,</a:t>
            </a:r>
          </a:p>
          <a:p>
            <a:r>
              <a:rPr lang="ru-RU" b="1" dirty="0">
                <a:solidFill>
                  <a:srgbClr val="C00000"/>
                </a:solidFill>
              </a:rPr>
              <a:t>Забирай свою — метель!</a:t>
            </a:r>
          </a:p>
        </p:txBody>
      </p:sp>
    </p:spTree>
    <p:extLst>
      <p:ext uri="{BB962C8B-B14F-4D97-AF65-F5344CB8AC3E}">
        <p14:creationId xmlns:p14="http://schemas.microsoft.com/office/powerpoint/2010/main" val="31192095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FBD7076-5D2E-4B5A-A8A1-D62A94E777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27B2833-5004-45B9-B6A5-1B25334682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2438" y="1657350"/>
            <a:ext cx="8017600" cy="4943475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FFA1AB5-CD99-4656-93E2-0A76C3544E20}"/>
              </a:ext>
            </a:extLst>
          </p:cNvPr>
          <p:cNvSpPr/>
          <p:nvPr/>
        </p:nvSpPr>
        <p:spPr>
          <a:xfrm>
            <a:off x="0" y="3105835"/>
            <a:ext cx="91440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FF0000"/>
                </a:solidFill>
              </a:rPr>
              <a:t>Широкую масленицу </a:t>
            </a:r>
          </a:p>
          <a:p>
            <a:r>
              <a:rPr lang="ru-RU" sz="2800" b="1" dirty="0">
                <a:solidFill>
                  <a:srgbClr val="FF0000"/>
                </a:solidFill>
              </a:rPr>
              <a:t>наши</a:t>
            </a:r>
          </a:p>
          <a:p>
            <a:r>
              <a:rPr lang="ru-RU" sz="2800" b="1" dirty="0">
                <a:solidFill>
                  <a:srgbClr val="FF0000"/>
                </a:solidFill>
              </a:rPr>
              <a:t> предки старались </a:t>
            </a:r>
          </a:p>
          <a:p>
            <a:r>
              <a:rPr lang="ru-RU" sz="2800" b="1" dirty="0">
                <a:solidFill>
                  <a:srgbClr val="FF0000"/>
                </a:solidFill>
              </a:rPr>
              <a:t>встретить согласно</a:t>
            </a:r>
          </a:p>
          <a:p>
            <a:r>
              <a:rPr lang="ru-RU" sz="2800" b="1" dirty="0">
                <a:solidFill>
                  <a:srgbClr val="FF0000"/>
                </a:solidFill>
              </a:rPr>
              <a:t> всем народным </a:t>
            </a:r>
          </a:p>
          <a:p>
            <a:r>
              <a:rPr lang="ru-RU" sz="2800" b="1" dirty="0">
                <a:solidFill>
                  <a:srgbClr val="FF0000"/>
                </a:solidFill>
              </a:rPr>
              <a:t>традициям.</a:t>
            </a:r>
          </a:p>
        </p:txBody>
      </p:sp>
    </p:spTree>
    <p:extLst>
      <p:ext uri="{BB962C8B-B14F-4D97-AF65-F5344CB8AC3E}">
        <p14:creationId xmlns:p14="http://schemas.microsoft.com/office/powerpoint/2010/main" val="36204783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26BEDCB-730F-47C6-AB45-66FD21684A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008F3F0-41AA-4078-9910-1D53DD535D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9050" y="900113"/>
            <a:ext cx="8129588" cy="5357812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DB2F1E63-73A4-4D58-81AB-77F42E8C4039}"/>
              </a:ext>
            </a:extLst>
          </p:cNvPr>
          <p:cNvSpPr/>
          <p:nvPr/>
        </p:nvSpPr>
        <p:spPr>
          <a:xfrm>
            <a:off x="0" y="2828836"/>
            <a:ext cx="914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</a:rPr>
              <a:t>Праздник было принято </a:t>
            </a:r>
          </a:p>
          <a:p>
            <a:r>
              <a:rPr lang="ru-RU" sz="2400" b="1" dirty="0">
                <a:solidFill>
                  <a:srgbClr val="FF0000"/>
                </a:solidFill>
              </a:rPr>
              <a:t>встречать с песнями, </a:t>
            </a:r>
          </a:p>
          <a:p>
            <a:r>
              <a:rPr lang="ru-RU" sz="2400" b="1" dirty="0">
                <a:solidFill>
                  <a:srgbClr val="FF0000"/>
                </a:solidFill>
              </a:rPr>
              <a:t>прибаутками, </a:t>
            </a:r>
            <a:r>
              <a:rPr lang="ru-RU" sz="2400" b="1" dirty="0" err="1">
                <a:solidFill>
                  <a:srgbClr val="FF0000"/>
                </a:solidFill>
              </a:rPr>
              <a:t>закликухами</a:t>
            </a:r>
            <a:r>
              <a:rPr lang="ru-RU" sz="2400" b="1" dirty="0">
                <a:solidFill>
                  <a:srgbClr val="FF0000"/>
                </a:solidFill>
              </a:rPr>
              <a:t>,</a:t>
            </a:r>
          </a:p>
          <a:p>
            <a:r>
              <a:rPr lang="ru-RU" sz="2400" b="1" dirty="0">
                <a:solidFill>
                  <a:srgbClr val="FF0000"/>
                </a:solidFill>
              </a:rPr>
              <a:t> веселым катанием с горок,</a:t>
            </a:r>
          </a:p>
          <a:p>
            <a:r>
              <a:rPr lang="ru-RU" sz="2400" b="1" dirty="0">
                <a:solidFill>
                  <a:srgbClr val="FF0000"/>
                </a:solidFill>
              </a:rPr>
              <a:t> танцами, конкурсами, </a:t>
            </a:r>
          </a:p>
          <a:p>
            <a:r>
              <a:rPr lang="ru-RU" sz="2400" b="1" dirty="0">
                <a:solidFill>
                  <a:srgbClr val="FF0000"/>
                </a:solidFill>
              </a:rPr>
              <a:t>хороводами.</a:t>
            </a:r>
          </a:p>
        </p:txBody>
      </p:sp>
    </p:spTree>
    <p:extLst>
      <p:ext uri="{BB962C8B-B14F-4D97-AF65-F5344CB8AC3E}">
        <p14:creationId xmlns:p14="http://schemas.microsoft.com/office/powerpoint/2010/main" val="20493872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E2539026-2212-4CB7-A822-3DA4C0C4F4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EC9781-C6FF-4EE8-B1F9-5D1D9F5B61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078413"/>
          </a:xfrm>
        </p:spPr>
        <p:txBody>
          <a:bodyPr>
            <a:noAutofit/>
          </a:bodyPr>
          <a:lstStyle/>
          <a:p>
            <a:br>
              <a:rPr lang="ru-RU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Среди популярных забав у народа были:</a:t>
            </a:r>
            <a:br>
              <a:rPr lang="ru-RU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катания со снежных и ледяных гор на санях;</a:t>
            </a:r>
            <a:b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-мужские кулачные бои;</a:t>
            </a:r>
            <a:b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-добывания призов с высокого столба, подарок -крепили на самой верхушке, за ним нужно было ползти вверх только при помощи рук и ног;</a:t>
            </a:r>
            <a:b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-шествия с чучелом, прощание и сжигание его на костре;</a:t>
            </a:r>
            <a:b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-игры, забавы с бурым медведем;</a:t>
            </a:r>
            <a:b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-поедание блинов на скорость;</a:t>
            </a:r>
            <a:b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-ныряние в прорубь.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B4AC2EA-AAC0-4A00-ACFD-6A57642A15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987" y="4471988"/>
            <a:ext cx="2415337" cy="2243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3787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C43FE28-AB27-4010-8B3B-51587E4D1D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2A3D15A-70B8-47CA-86EC-E2E255ACFA1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89" t="53333" r="44948" b="3333"/>
          <a:stretch/>
        </p:blipFill>
        <p:spPr>
          <a:xfrm>
            <a:off x="6834187" y="2433638"/>
            <a:ext cx="5229225" cy="435768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0065B37-B362-408D-9B73-C22162DB893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2980" t="-417" r="-44694" b="49375"/>
          <a:stretch/>
        </p:blipFill>
        <p:spPr>
          <a:xfrm>
            <a:off x="6629400" y="171450"/>
            <a:ext cx="3800475" cy="350043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3584A8D-0B12-4CB4-86C5-C857BE51F0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75" y="457201"/>
            <a:ext cx="6577012" cy="4929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79183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196</TotalTime>
  <Words>362</Words>
  <Application>Microsoft Office PowerPoint</Application>
  <PresentationFormat>Широкоэкранный</PresentationFormat>
  <Paragraphs>64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Times New Roman</vt:lpstr>
      <vt:lpstr>Тема Office</vt:lpstr>
      <vt:lpstr>ПРЕЗЕНТАЦИЯ для дошкольников </vt:lpstr>
      <vt:lpstr>Презентация PowerPoint</vt:lpstr>
      <vt:lpstr>Презентация PowerPoint</vt:lpstr>
      <vt:lpstr>Пословицы и поговорки про масленницу</vt:lpstr>
      <vt:lpstr>Презентация PowerPoint</vt:lpstr>
      <vt:lpstr>Презентация PowerPoint</vt:lpstr>
      <vt:lpstr>Презентация PowerPoint</vt:lpstr>
      <vt:lpstr> Среди популярных забав у народа были:   -катания со снежных и ледяных гор на санях; -мужские кулачные бои; -добывания призов с высокого столба, подарок -крепили на самой верхушке, за ним нужно было ползти вверх только при помощи рук и ног; -шествия с чучелом, прощание и сжигание его на костре; -игры, забавы с бурым медведем; -поедание блинов на скорость; -ныряние в прорубь.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</dc:title>
  <dc:creator>estet</dc:creator>
  <cp:lastModifiedBy>estet</cp:lastModifiedBy>
  <cp:revision>16</cp:revision>
  <dcterms:created xsi:type="dcterms:W3CDTF">2022-02-25T07:40:34Z</dcterms:created>
  <dcterms:modified xsi:type="dcterms:W3CDTF">2022-02-25T11:17:37Z</dcterms:modified>
</cp:coreProperties>
</file>