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58" r:id="rId2"/>
    <p:sldId id="390" r:id="rId3"/>
    <p:sldId id="400" r:id="rId4"/>
    <p:sldId id="416" r:id="rId5"/>
    <p:sldId id="335" r:id="rId6"/>
    <p:sldId id="338" r:id="rId7"/>
    <p:sldId id="392" r:id="rId8"/>
    <p:sldId id="276" r:id="rId9"/>
    <p:sldId id="359" r:id="rId10"/>
    <p:sldId id="363" r:id="rId11"/>
    <p:sldId id="360" r:id="rId12"/>
    <p:sldId id="274" r:id="rId13"/>
    <p:sldId id="361" r:id="rId14"/>
    <p:sldId id="342" r:id="rId15"/>
    <p:sldId id="403" r:id="rId16"/>
    <p:sldId id="316" r:id="rId17"/>
    <p:sldId id="315" r:id="rId18"/>
    <p:sldId id="317" r:id="rId19"/>
    <p:sldId id="290" r:id="rId20"/>
    <p:sldId id="401" r:id="rId21"/>
    <p:sldId id="323" r:id="rId22"/>
    <p:sldId id="380" r:id="rId23"/>
    <p:sldId id="278" r:id="rId24"/>
    <p:sldId id="306" r:id="rId25"/>
    <p:sldId id="367" r:id="rId26"/>
    <p:sldId id="382" r:id="rId27"/>
    <p:sldId id="383" r:id="rId28"/>
    <p:sldId id="386" r:id="rId29"/>
    <p:sldId id="369" r:id="rId30"/>
    <p:sldId id="285" r:id="rId31"/>
    <p:sldId id="370" r:id="rId32"/>
    <p:sldId id="388" r:id="rId33"/>
    <p:sldId id="372" r:id="rId34"/>
    <p:sldId id="393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1331" autoAdjust="0"/>
  </p:normalViewPr>
  <p:slideViewPr>
    <p:cSldViewPr>
      <p:cViewPr varScale="1">
        <p:scale>
          <a:sx n="98" d="100"/>
          <a:sy n="98" d="100"/>
        </p:scale>
        <p:origin x="3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29.xml"/><Relationship Id="rId1" Type="http://schemas.openxmlformats.org/officeDocument/2006/relationships/slide" Target="../slides/slide25.xml"/><Relationship Id="rId4" Type="http://schemas.openxmlformats.org/officeDocument/2006/relationships/slide" Target="../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7284C-16F7-4E29-AD05-B5423F30EF84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2DD44-8F38-4161-BF03-7D1253975253}">
      <dgm:prSet phldrT="[Текст]"/>
      <dgm:spPr/>
      <dgm:t>
        <a:bodyPr/>
        <a:lstStyle/>
        <a:p>
          <a:r>
            <a:rPr lang="ru-RU" dirty="0" smtClean="0"/>
            <a:t>Практико-ориент</a:t>
          </a:r>
          <a:r>
            <a:rPr lang="ru-RU" b="1" dirty="0" smtClean="0"/>
            <a:t>и</a:t>
          </a:r>
          <a:r>
            <a:rPr lang="ru-RU" dirty="0" smtClean="0"/>
            <a:t>рованный</a:t>
          </a:r>
          <a:endParaRPr lang="ru-RU" dirty="0"/>
        </a:p>
      </dgm:t>
    </dgm:pt>
    <dgm:pt modelId="{998985CE-126F-4425-BC10-E49A5C3B9C22}" type="parTrans" cxnId="{67B542B4-935A-4109-B020-03AF73C85A62}">
      <dgm:prSet/>
      <dgm:spPr/>
      <dgm:t>
        <a:bodyPr/>
        <a:lstStyle/>
        <a:p>
          <a:endParaRPr lang="ru-RU"/>
        </a:p>
      </dgm:t>
    </dgm:pt>
    <dgm:pt modelId="{38FCA5F0-D747-46A4-A413-B877FCB93247}" type="sibTrans" cxnId="{67B542B4-935A-4109-B020-03AF73C85A62}">
      <dgm:prSet/>
      <dgm:spPr/>
      <dgm:t>
        <a:bodyPr/>
        <a:lstStyle/>
        <a:p>
          <a:endParaRPr lang="ru-RU"/>
        </a:p>
      </dgm:t>
    </dgm:pt>
    <dgm:pt modelId="{52E00E73-32AC-4705-8D03-AA7CB709ACF8}">
      <dgm:prSet phldrT="[Текст]"/>
      <dgm:spPr/>
      <dgm:t>
        <a:bodyPr/>
        <a:lstStyle/>
        <a:p>
          <a:r>
            <a:rPr lang="ru-RU" dirty="0" smtClean="0"/>
            <a:t>Исследовательский</a:t>
          </a:r>
          <a:endParaRPr lang="ru-RU" dirty="0"/>
        </a:p>
      </dgm:t>
    </dgm:pt>
    <dgm:pt modelId="{C946501A-79C4-4DD5-BAD1-44A9C1FEC73D}" type="parTrans" cxnId="{5D72F770-579A-4A24-B13C-D2F088DE27D4}">
      <dgm:prSet/>
      <dgm:spPr/>
      <dgm:t>
        <a:bodyPr/>
        <a:lstStyle/>
        <a:p>
          <a:endParaRPr lang="ru-RU"/>
        </a:p>
      </dgm:t>
    </dgm:pt>
    <dgm:pt modelId="{7F43F402-930B-49C5-82F5-91B50C0BA4E1}" type="sibTrans" cxnId="{5D72F770-579A-4A24-B13C-D2F088DE27D4}">
      <dgm:prSet/>
      <dgm:spPr/>
      <dgm:t>
        <a:bodyPr/>
        <a:lstStyle/>
        <a:p>
          <a:endParaRPr lang="ru-RU"/>
        </a:p>
      </dgm:t>
    </dgm:pt>
    <dgm:pt modelId="{B484FFE7-9959-424E-AD0E-402E6B868652}">
      <dgm:prSet phldrT="[Текст]"/>
      <dgm:spPr/>
      <dgm:t>
        <a:bodyPr/>
        <a:lstStyle/>
        <a:p>
          <a:r>
            <a:rPr lang="ru-RU" smtClean="0"/>
            <a:t>Информационный</a:t>
          </a:r>
          <a:endParaRPr lang="ru-RU" dirty="0"/>
        </a:p>
      </dgm:t>
    </dgm:pt>
    <dgm:pt modelId="{E6F22804-E3EA-4611-B699-7F3269526294}" type="parTrans" cxnId="{2322D385-744D-46CB-9ADF-8406F436B166}">
      <dgm:prSet/>
      <dgm:spPr/>
      <dgm:t>
        <a:bodyPr/>
        <a:lstStyle/>
        <a:p>
          <a:endParaRPr lang="ru-RU"/>
        </a:p>
      </dgm:t>
    </dgm:pt>
    <dgm:pt modelId="{B4E6A69C-0B71-452B-A0CC-A417B828AD44}" type="sibTrans" cxnId="{2322D385-744D-46CB-9ADF-8406F436B166}">
      <dgm:prSet/>
      <dgm:spPr/>
      <dgm:t>
        <a:bodyPr/>
        <a:lstStyle/>
        <a:p>
          <a:endParaRPr lang="ru-RU"/>
        </a:p>
      </dgm:t>
    </dgm:pt>
    <dgm:pt modelId="{99D604CD-10C4-48A5-ADB7-DDFF4045A5A4}">
      <dgm:prSet phldrT="[Текст]"/>
      <dgm:spPr/>
      <dgm:t>
        <a:bodyPr/>
        <a:lstStyle/>
        <a:p>
          <a:r>
            <a:rPr lang="ru-RU" dirty="0" smtClean="0"/>
            <a:t>Творческий</a:t>
          </a:r>
          <a:endParaRPr lang="ru-RU" dirty="0"/>
        </a:p>
      </dgm:t>
    </dgm:pt>
    <dgm:pt modelId="{15C11C6C-4961-4A98-9142-F5714D754219}" type="parTrans" cxnId="{9DF17855-7307-4325-B965-BE598F9DB35C}">
      <dgm:prSet/>
      <dgm:spPr/>
      <dgm:t>
        <a:bodyPr/>
        <a:lstStyle/>
        <a:p>
          <a:endParaRPr lang="ru-RU"/>
        </a:p>
      </dgm:t>
    </dgm:pt>
    <dgm:pt modelId="{8283B72E-00AB-4AC4-9B1E-FC9002F57FA8}" type="sibTrans" cxnId="{9DF17855-7307-4325-B965-BE598F9DB35C}">
      <dgm:prSet/>
      <dgm:spPr/>
      <dgm:t>
        <a:bodyPr/>
        <a:lstStyle/>
        <a:p>
          <a:endParaRPr lang="ru-RU"/>
        </a:p>
      </dgm:t>
    </dgm:pt>
    <dgm:pt modelId="{1034B3E9-436C-461F-BEF7-3D7F6EAE9E4D}">
      <dgm:prSet phldrT="[Текст]"/>
      <dgm:spPr/>
      <dgm:t>
        <a:bodyPr/>
        <a:lstStyle/>
        <a:p>
          <a:r>
            <a:rPr lang="ru-RU" dirty="0" smtClean="0"/>
            <a:t>Ролевой</a:t>
          </a:r>
          <a:endParaRPr lang="ru-RU" dirty="0"/>
        </a:p>
      </dgm:t>
    </dgm:pt>
    <dgm:pt modelId="{5117E28D-D73C-453D-A72F-8AA5987834D9}" type="parTrans" cxnId="{3788CDD0-0F13-4254-937B-56ADEF5A8E67}">
      <dgm:prSet/>
      <dgm:spPr/>
      <dgm:t>
        <a:bodyPr/>
        <a:lstStyle/>
        <a:p>
          <a:endParaRPr lang="ru-RU"/>
        </a:p>
      </dgm:t>
    </dgm:pt>
    <dgm:pt modelId="{E25EF2CE-122B-41E9-9AC1-E05E92A70764}" type="sibTrans" cxnId="{3788CDD0-0F13-4254-937B-56ADEF5A8E67}">
      <dgm:prSet/>
      <dgm:spPr/>
      <dgm:t>
        <a:bodyPr/>
        <a:lstStyle/>
        <a:p>
          <a:endParaRPr lang="ru-RU"/>
        </a:p>
      </dgm:t>
    </dgm:pt>
    <dgm:pt modelId="{30E85DB5-5102-4FAA-889B-3375FE11ABAB}" type="pres">
      <dgm:prSet presAssocID="{B737284C-16F7-4E29-AD05-B5423F30E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3954E-6510-4AC8-9960-7927EA7B25E1}" type="pres">
      <dgm:prSet presAssocID="{BB02DD44-8F38-4161-BF03-7D1253975253}" presName="compNode" presStyleCnt="0"/>
      <dgm:spPr/>
    </dgm:pt>
    <dgm:pt modelId="{773A85DA-8EA6-44A8-AE75-2085E4C59817}" type="pres">
      <dgm:prSet presAssocID="{BB02DD44-8F38-4161-BF03-7D1253975253}" presName="pictRect" presStyleLbl="node1" presStyleIdx="0" presStyleCnt="5" custLinFactNeighborX="8292" custLinFactNeighborY="-2206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141E2FB-0BD6-46B5-88AA-801C3189B4B3}" type="pres">
      <dgm:prSet presAssocID="{BB02DD44-8F38-4161-BF03-7D1253975253}" presName="textRect" presStyleLbl="revTx" presStyleIdx="0" presStyleCnt="5" custScaleX="149561" custScaleY="136501" custLinFactNeighborX="9402" custLinFactNeighborY="-34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4F51B-CBDA-4FEE-BE30-4493DE1F4F01}" type="pres">
      <dgm:prSet presAssocID="{38FCA5F0-D747-46A4-A413-B877FCB932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78AC68-F266-4CB8-8E2E-F48C5C7D1025}" type="pres">
      <dgm:prSet presAssocID="{52E00E73-32AC-4705-8D03-AA7CB709ACF8}" presName="compNode" presStyleCnt="0"/>
      <dgm:spPr/>
    </dgm:pt>
    <dgm:pt modelId="{FC51CD07-07A6-462E-8852-A6BB22CF6394}" type="pres">
      <dgm:prSet presAssocID="{52E00E73-32AC-4705-8D03-AA7CB709ACF8}" presName="pictRect" presStyleLbl="node1" presStyleIdx="1" presStyleCnt="5" custLinFactNeighborX="5722" custLinFactNeighborY="-1852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</dgm:pt>
    <dgm:pt modelId="{985E0E31-C67D-4D00-8E9D-1C70EE683326}" type="pres">
      <dgm:prSet presAssocID="{52E00E73-32AC-4705-8D03-AA7CB709ACF8}" presName="textRect" presStyleLbl="revTx" presStyleIdx="1" presStyleCnt="5" custScaleX="184702" custScaleY="136356" custLinFactNeighborX="6651" custLinFactNeighborY="-21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56673-A5F0-4245-A7D0-7D07ECB3F81D}" type="pres">
      <dgm:prSet presAssocID="{7F43F402-930B-49C5-82F5-91B50C0BA4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C37374-2BE4-4001-80D1-8A59B0B50B3F}" type="pres">
      <dgm:prSet presAssocID="{B484FFE7-9959-424E-AD0E-402E6B868652}" presName="compNode" presStyleCnt="0"/>
      <dgm:spPr/>
    </dgm:pt>
    <dgm:pt modelId="{F6ED9578-92C2-4E51-B786-ECAFE25F79C4}" type="pres">
      <dgm:prSet presAssocID="{B484FFE7-9959-424E-AD0E-402E6B868652}" presName="pictRect" presStyleLbl="node1" presStyleIdx="2" presStyleCnt="5" custLinFactNeighborX="3895" custLinFactNeighborY="-368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761862-820A-461C-8031-BC6F0D8D4EDC}" type="pres">
      <dgm:prSet presAssocID="{B484FFE7-9959-424E-AD0E-402E6B868652}" presName="textRect" presStyleLbl="revTx" presStyleIdx="2" presStyleCnt="5" custScaleX="121119" custScaleY="76338" custLinFactNeighborX="-337" custLinFactNeighborY="-58587" custRadScaleRad="121112" custRadScaleInc="-4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122D6-1F6B-4109-9FC9-7FB89EC26C79}" type="pres">
      <dgm:prSet presAssocID="{B4E6A69C-0B71-452B-A0CC-A417B828AD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57D9FB-45DF-4D86-A945-6F8E2DC208A3}" type="pres">
      <dgm:prSet presAssocID="{99D604CD-10C4-48A5-ADB7-DDFF4045A5A4}" presName="compNode" presStyleCnt="0"/>
      <dgm:spPr/>
    </dgm:pt>
    <dgm:pt modelId="{320AC0F1-0C13-4FAE-84F6-186447829842}" type="pres">
      <dgm:prSet presAssocID="{99D604CD-10C4-48A5-ADB7-DDFF4045A5A4}" presName="pictRect" presStyleLbl="node1" presStyleIdx="3" presStyleCnt="5" custLinFactX="12650" custLinFactNeighborX="100000" custLinFactNeighborY="-4958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F959125-42BB-46D1-8070-4BC52A78CCB4}" type="pres">
      <dgm:prSet presAssocID="{99D604CD-10C4-48A5-ADB7-DDFF4045A5A4}" presName="textRect" presStyleLbl="revTx" presStyleIdx="3" presStyleCnt="5" custScaleX="136915" custScaleY="100976" custLinFactY="19515" custLinFactNeighborX="-13112" custLinFactNeighborY="100000" custRadScaleRad="111240" custRadScaleInc="5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21013-A256-4524-A360-FCC1A0F01BB1}" type="pres">
      <dgm:prSet presAssocID="{8283B72E-00AB-4AC4-9B1E-FC9002F57F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1B710C-EF11-4243-8B10-FA05FABA9A27}" type="pres">
      <dgm:prSet presAssocID="{1034B3E9-436C-461F-BEF7-3D7F6EAE9E4D}" presName="compNode" presStyleCnt="0"/>
      <dgm:spPr/>
    </dgm:pt>
    <dgm:pt modelId="{93B41E25-FEBC-47CB-8D5D-6FA43F56FEEC}" type="pres">
      <dgm:prSet presAssocID="{1034B3E9-436C-461F-BEF7-3D7F6EAE9E4D}" presName="pictRect" presStyleLbl="node1" presStyleIdx="4" presStyleCnt="5" custLinFactX="-39320" custLinFactNeighborX="-100000" custLinFactNeighborY="3506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C5E722B-470B-47F8-904A-4F7425B17666}" type="pres">
      <dgm:prSet presAssocID="{1034B3E9-436C-461F-BEF7-3D7F6EAE9E4D}" presName="textRect" presStyleLbl="revTx" presStyleIdx="4" presStyleCnt="5" custLinFactNeighborX="-18011" custLinFactNeighborY="-84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754E7-0B19-4AE1-9166-F8910336E326}" type="presOf" srcId="{7F43F402-930B-49C5-82F5-91B50C0BA4E1}" destId="{55E56673-A5F0-4245-A7D0-7D07ECB3F81D}" srcOrd="0" destOrd="0" presId="urn:microsoft.com/office/officeart/2005/8/layout/pList1#1"/>
    <dgm:cxn modelId="{36A03BDF-5ACE-4196-9370-826271CA79DB}" type="presOf" srcId="{1034B3E9-436C-461F-BEF7-3D7F6EAE9E4D}" destId="{3C5E722B-470B-47F8-904A-4F7425B17666}" srcOrd="0" destOrd="0" presId="urn:microsoft.com/office/officeart/2005/8/layout/pList1#1"/>
    <dgm:cxn modelId="{A150E971-96DB-4640-8050-AB5B40253A2A}" type="presOf" srcId="{B737284C-16F7-4E29-AD05-B5423F30EF84}" destId="{30E85DB5-5102-4FAA-889B-3375FE11ABAB}" srcOrd="0" destOrd="0" presId="urn:microsoft.com/office/officeart/2005/8/layout/pList1#1"/>
    <dgm:cxn modelId="{9A5EB54A-E7A3-4C30-9503-D6A86338DCE8}" type="presOf" srcId="{38FCA5F0-D747-46A4-A413-B877FCB93247}" destId="{A934F51B-CBDA-4FEE-BE30-4493DE1F4F01}" srcOrd="0" destOrd="0" presId="urn:microsoft.com/office/officeart/2005/8/layout/pList1#1"/>
    <dgm:cxn modelId="{5D72F770-579A-4A24-B13C-D2F088DE27D4}" srcId="{B737284C-16F7-4E29-AD05-B5423F30EF84}" destId="{52E00E73-32AC-4705-8D03-AA7CB709ACF8}" srcOrd="1" destOrd="0" parTransId="{C946501A-79C4-4DD5-BAD1-44A9C1FEC73D}" sibTransId="{7F43F402-930B-49C5-82F5-91B50C0BA4E1}"/>
    <dgm:cxn modelId="{369B0D4E-B0BE-464C-AE1F-4B1EA5402AF6}" type="presOf" srcId="{B4E6A69C-0B71-452B-A0CC-A417B828AD44}" destId="{B3D122D6-1F6B-4109-9FC9-7FB89EC26C79}" srcOrd="0" destOrd="0" presId="urn:microsoft.com/office/officeart/2005/8/layout/pList1#1"/>
    <dgm:cxn modelId="{9DF17855-7307-4325-B965-BE598F9DB35C}" srcId="{B737284C-16F7-4E29-AD05-B5423F30EF84}" destId="{99D604CD-10C4-48A5-ADB7-DDFF4045A5A4}" srcOrd="3" destOrd="0" parTransId="{15C11C6C-4961-4A98-9142-F5714D754219}" sibTransId="{8283B72E-00AB-4AC4-9B1E-FC9002F57FA8}"/>
    <dgm:cxn modelId="{A21E03DF-7F90-4DBF-9CBC-046E3417B7AA}" type="presOf" srcId="{99D604CD-10C4-48A5-ADB7-DDFF4045A5A4}" destId="{7F959125-42BB-46D1-8070-4BC52A78CCB4}" srcOrd="0" destOrd="0" presId="urn:microsoft.com/office/officeart/2005/8/layout/pList1#1"/>
    <dgm:cxn modelId="{3788CDD0-0F13-4254-937B-56ADEF5A8E67}" srcId="{B737284C-16F7-4E29-AD05-B5423F30EF84}" destId="{1034B3E9-436C-461F-BEF7-3D7F6EAE9E4D}" srcOrd="4" destOrd="0" parTransId="{5117E28D-D73C-453D-A72F-8AA5987834D9}" sibTransId="{E25EF2CE-122B-41E9-9AC1-E05E92A70764}"/>
    <dgm:cxn modelId="{67B542B4-935A-4109-B020-03AF73C85A62}" srcId="{B737284C-16F7-4E29-AD05-B5423F30EF84}" destId="{BB02DD44-8F38-4161-BF03-7D1253975253}" srcOrd="0" destOrd="0" parTransId="{998985CE-126F-4425-BC10-E49A5C3B9C22}" sibTransId="{38FCA5F0-D747-46A4-A413-B877FCB93247}"/>
    <dgm:cxn modelId="{246E6FC0-4388-4C08-9992-03BB5AAA7D76}" type="presOf" srcId="{8283B72E-00AB-4AC4-9B1E-FC9002F57FA8}" destId="{83C21013-A256-4524-A360-FCC1A0F01BB1}" srcOrd="0" destOrd="0" presId="urn:microsoft.com/office/officeart/2005/8/layout/pList1#1"/>
    <dgm:cxn modelId="{B4EF5787-0331-4367-8377-8AB3A558D873}" type="presOf" srcId="{BB02DD44-8F38-4161-BF03-7D1253975253}" destId="{1141E2FB-0BD6-46B5-88AA-801C3189B4B3}" srcOrd="0" destOrd="0" presId="urn:microsoft.com/office/officeart/2005/8/layout/pList1#1"/>
    <dgm:cxn modelId="{14507C7D-54DB-432F-BE1F-5286F6EE933D}" type="presOf" srcId="{52E00E73-32AC-4705-8D03-AA7CB709ACF8}" destId="{985E0E31-C67D-4D00-8E9D-1C70EE683326}" srcOrd="0" destOrd="0" presId="urn:microsoft.com/office/officeart/2005/8/layout/pList1#1"/>
    <dgm:cxn modelId="{2322D385-744D-46CB-9ADF-8406F436B166}" srcId="{B737284C-16F7-4E29-AD05-B5423F30EF84}" destId="{B484FFE7-9959-424E-AD0E-402E6B868652}" srcOrd="2" destOrd="0" parTransId="{E6F22804-E3EA-4611-B699-7F3269526294}" sibTransId="{B4E6A69C-0B71-452B-A0CC-A417B828AD44}"/>
    <dgm:cxn modelId="{6071E555-3DB0-42E4-8754-849F58190601}" type="presOf" srcId="{B484FFE7-9959-424E-AD0E-402E6B868652}" destId="{3D761862-820A-461C-8031-BC6F0D8D4EDC}" srcOrd="0" destOrd="0" presId="urn:microsoft.com/office/officeart/2005/8/layout/pList1#1"/>
    <dgm:cxn modelId="{5F3F2676-5461-44A8-A440-9ACC512BE4C5}" type="presParOf" srcId="{30E85DB5-5102-4FAA-889B-3375FE11ABAB}" destId="{07F3954E-6510-4AC8-9960-7927EA7B25E1}" srcOrd="0" destOrd="0" presId="urn:microsoft.com/office/officeart/2005/8/layout/pList1#1"/>
    <dgm:cxn modelId="{2FFC4BF3-65C6-4D0F-BAC7-D7400E65CDB8}" type="presParOf" srcId="{07F3954E-6510-4AC8-9960-7927EA7B25E1}" destId="{773A85DA-8EA6-44A8-AE75-2085E4C59817}" srcOrd="0" destOrd="0" presId="urn:microsoft.com/office/officeart/2005/8/layout/pList1#1"/>
    <dgm:cxn modelId="{F021AC4E-21CB-4D24-9655-FF9882061BF1}" type="presParOf" srcId="{07F3954E-6510-4AC8-9960-7927EA7B25E1}" destId="{1141E2FB-0BD6-46B5-88AA-801C3189B4B3}" srcOrd="1" destOrd="0" presId="urn:microsoft.com/office/officeart/2005/8/layout/pList1#1"/>
    <dgm:cxn modelId="{63CA51B8-8530-4144-9196-434899A1DED0}" type="presParOf" srcId="{30E85DB5-5102-4FAA-889B-3375FE11ABAB}" destId="{A934F51B-CBDA-4FEE-BE30-4493DE1F4F01}" srcOrd="1" destOrd="0" presId="urn:microsoft.com/office/officeart/2005/8/layout/pList1#1"/>
    <dgm:cxn modelId="{06B2DDB5-6B88-41E8-B3CA-70F4DFB34AC8}" type="presParOf" srcId="{30E85DB5-5102-4FAA-889B-3375FE11ABAB}" destId="{FD78AC68-F266-4CB8-8E2E-F48C5C7D1025}" srcOrd="2" destOrd="0" presId="urn:microsoft.com/office/officeart/2005/8/layout/pList1#1"/>
    <dgm:cxn modelId="{F36F497A-52F1-43D4-A571-35D3D0CA220F}" type="presParOf" srcId="{FD78AC68-F266-4CB8-8E2E-F48C5C7D1025}" destId="{FC51CD07-07A6-462E-8852-A6BB22CF6394}" srcOrd="0" destOrd="0" presId="urn:microsoft.com/office/officeart/2005/8/layout/pList1#1"/>
    <dgm:cxn modelId="{BD59B018-907D-43FC-9CBB-0C620E7D96E3}" type="presParOf" srcId="{FD78AC68-F266-4CB8-8E2E-F48C5C7D1025}" destId="{985E0E31-C67D-4D00-8E9D-1C70EE683326}" srcOrd="1" destOrd="0" presId="urn:microsoft.com/office/officeart/2005/8/layout/pList1#1"/>
    <dgm:cxn modelId="{1C80DF07-BEAB-44E2-BD86-C680AEF63AF9}" type="presParOf" srcId="{30E85DB5-5102-4FAA-889B-3375FE11ABAB}" destId="{55E56673-A5F0-4245-A7D0-7D07ECB3F81D}" srcOrd="3" destOrd="0" presId="urn:microsoft.com/office/officeart/2005/8/layout/pList1#1"/>
    <dgm:cxn modelId="{D483CB93-2BEE-4D95-A6B6-F3C786233328}" type="presParOf" srcId="{30E85DB5-5102-4FAA-889B-3375FE11ABAB}" destId="{7EC37374-2BE4-4001-80D1-8A59B0B50B3F}" srcOrd="4" destOrd="0" presId="urn:microsoft.com/office/officeart/2005/8/layout/pList1#1"/>
    <dgm:cxn modelId="{F8796A6E-7F8E-44D5-BE68-8D8F6DA4B62F}" type="presParOf" srcId="{7EC37374-2BE4-4001-80D1-8A59B0B50B3F}" destId="{F6ED9578-92C2-4E51-B786-ECAFE25F79C4}" srcOrd="0" destOrd="0" presId="urn:microsoft.com/office/officeart/2005/8/layout/pList1#1"/>
    <dgm:cxn modelId="{C25E916B-F972-45E8-9056-4B4897FFCC68}" type="presParOf" srcId="{7EC37374-2BE4-4001-80D1-8A59B0B50B3F}" destId="{3D761862-820A-461C-8031-BC6F0D8D4EDC}" srcOrd="1" destOrd="0" presId="urn:microsoft.com/office/officeart/2005/8/layout/pList1#1"/>
    <dgm:cxn modelId="{80A96100-7DE0-44A3-B0F4-E7150F3F21D3}" type="presParOf" srcId="{30E85DB5-5102-4FAA-889B-3375FE11ABAB}" destId="{B3D122D6-1F6B-4109-9FC9-7FB89EC26C79}" srcOrd="5" destOrd="0" presId="urn:microsoft.com/office/officeart/2005/8/layout/pList1#1"/>
    <dgm:cxn modelId="{77C23E0E-89A9-4A1D-A77A-8CE01D182B11}" type="presParOf" srcId="{30E85DB5-5102-4FAA-889B-3375FE11ABAB}" destId="{AA57D9FB-45DF-4D86-A945-6F8E2DC208A3}" srcOrd="6" destOrd="0" presId="urn:microsoft.com/office/officeart/2005/8/layout/pList1#1"/>
    <dgm:cxn modelId="{4D15EFA4-2DE5-487D-8E5C-EEAD5246FA26}" type="presParOf" srcId="{AA57D9FB-45DF-4D86-A945-6F8E2DC208A3}" destId="{320AC0F1-0C13-4FAE-84F6-186447829842}" srcOrd="0" destOrd="0" presId="urn:microsoft.com/office/officeart/2005/8/layout/pList1#1"/>
    <dgm:cxn modelId="{DB03ED2D-C658-477E-AABD-6822241A8B0B}" type="presParOf" srcId="{AA57D9FB-45DF-4D86-A945-6F8E2DC208A3}" destId="{7F959125-42BB-46D1-8070-4BC52A78CCB4}" srcOrd="1" destOrd="0" presId="urn:microsoft.com/office/officeart/2005/8/layout/pList1#1"/>
    <dgm:cxn modelId="{C10BECEA-E1A5-4F81-A7E5-6C54966533DA}" type="presParOf" srcId="{30E85DB5-5102-4FAA-889B-3375FE11ABAB}" destId="{83C21013-A256-4524-A360-FCC1A0F01BB1}" srcOrd="7" destOrd="0" presId="urn:microsoft.com/office/officeart/2005/8/layout/pList1#1"/>
    <dgm:cxn modelId="{1BBDD3FC-B3CC-4360-8563-C640F7864E29}" type="presParOf" srcId="{30E85DB5-5102-4FAA-889B-3375FE11ABAB}" destId="{741B710C-EF11-4243-8B10-FA05FABA9A27}" srcOrd="8" destOrd="0" presId="urn:microsoft.com/office/officeart/2005/8/layout/pList1#1"/>
    <dgm:cxn modelId="{17937A70-A393-4E5A-B3A9-4168F9CCA0AC}" type="presParOf" srcId="{741B710C-EF11-4243-8B10-FA05FABA9A27}" destId="{93B41E25-FEBC-47CB-8D5D-6FA43F56FEEC}" srcOrd="0" destOrd="0" presId="urn:microsoft.com/office/officeart/2005/8/layout/pList1#1"/>
    <dgm:cxn modelId="{F9000C8C-4854-4103-B616-A28FB07CFC81}" type="presParOf" srcId="{741B710C-EF11-4243-8B10-FA05FABA9A27}" destId="{3C5E722B-470B-47F8-904A-4F7425B1766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C373E-B50D-4517-846D-B7CFFB51F4B7}" type="doc">
      <dgm:prSet loTypeId="urn:microsoft.com/office/officeart/2005/8/layout/process4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D02F24B-71BB-4232-ACD1-1D490A09F43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Проблемно-целевой </a:t>
          </a:r>
          <a:endParaRPr lang="ru-RU" sz="2000" b="1" dirty="0" smtClean="0">
            <a:solidFill>
              <a:schemeClr val="tx1"/>
            </a:solidFill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(</a:t>
          </a:r>
          <a:r>
            <a:rPr lang="ru-RU" sz="2000" b="1" i="1" dirty="0" smtClean="0">
              <a:solidFill>
                <a:schemeClr val="tx1"/>
              </a:solidFill>
            </a:rPr>
            <a:t>предметная область, проблема, тема, гипотезы, цели, задачи, аннотация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3DF1D316-63E7-40B8-9972-E6135C801547}" type="parTrans" cxnId="{D30ABD8C-D335-463D-8E8D-CC7B31125B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8E9EA28-47DF-42A4-81F4-BC17699FC079}" type="sibTrans" cxnId="{D30ABD8C-D335-463D-8E8D-CC7B31125B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83C297-6582-4249-89CC-B75C47565EE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Планирование работы над проектом</a:t>
          </a:r>
          <a:endParaRPr lang="ru-RU" sz="2000" dirty="0">
            <a:solidFill>
              <a:schemeClr val="tx1"/>
            </a:solidFill>
          </a:endParaRPr>
        </a:p>
      </dgm:t>
    </dgm:pt>
    <dgm:pt modelId="{90D5A9F5-A169-4126-88CB-77226CFB0640}" type="parTrans" cxnId="{80649EEC-202A-4DA5-A01F-A1CF0620788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87FE290-C4AF-497F-83C4-646F11A6753F}" type="sibTrans" cxnId="{80649EEC-202A-4DA5-A01F-A1CF0620788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3D44DB8-4944-4067-ACD2-22196455734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Реализация поставленных задач, практическая работа </a:t>
          </a:r>
          <a:endParaRPr lang="ru-RU" sz="2000" b="1" dirty="0" smtClean="0">
            <a:solidFill>
              <a:schemeClr val="tx1"/>
            </a:solidFill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(</a:t>
          </a:r>
          <a:r>
            <a:rPr lang="ru-RU" sz="2000" b="1" i="1" dirty="0" smtClean="0">
              <a:solidFill>
                <a:schemeClr val="tx1"/>
              </a:solidFill>
            </a:rPr>
            <a:t>сбор информации, аналитическая работа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8F5F4249-6FC3-443E-9C95-7076167E0038}" type="parTrans" cxnId="{DABD9AB4-DC78-4FED-9FCE-FC291E4C8F4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6470399-1932-402A-B65B-136FDE302BDC}" type="sibTrans" cxnId="{DABD9AB4-DC78-4FED-9FCE-FC291E4C8F4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48ED061-6717-4BA5-B7A3-A05A7B3CB1E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Представление проекта                                       </a:t>
          </a:r>
          <a:endParaRPr lang="ru-RU" sz="2000" b="1" dirty="0" smtClean="0">
            <a:solidFill>
              <a:schemeClr val="tx1"/>
            </a:solidFill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  (</a:t>
          </a:r>
          <a:r>
            <a:rPr lang="ru-RU" sz="2000" b="1" i="1" dirty="0" smtClean="0">
              <a:solidFill>
                <a:schemeClr val="tx1"/>
              </a:solidFill>
            </a:rPr>
            <a:t>самооценка, оппонирование, экспертиза, выводы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031B1C4E-5EC0-4D42-87BE-274442C5FB32}" type="parTrans" cxnId="{6FB8D386-26E1-4298-A72F-7AE37837FB2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2A63FFC-7B22-4DD6-8E0A-4752AB663A90}" type="sibTrans" cxnId="{6FB8D386-26E1-4298-A72F-7AE37837FB2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D08B153-760D-4700-9AB4-BCC67850A687}" type="pres">
      <dgm:prSet presAssocID="{41EC373E-B50D-4517-846D-B7CFFB51F4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79FB1-8C5B-4CA9-A838-AEC0351D9F73}" type="pres">
      <dgm:prSet presAssocID="{448ED061-6717-4BA5-B7A3-A05A7B3CB1E6}" presName="boxAndChildren" presStyleCnt="0"/>
      <dgm:spPr/>
      <dgm:t>
        <a:bodyPr/>
        <a:lstStyle/>
        <a:p>
          <a:endParaRPr lang="ru-RU"/>
        </a:p>
      </dgm:t>
    </dgm:pt>
    <dgm:pt modelId="{271B9CFA-9278-487B-B7BC-50DD39706011}" type="pres">
      <dgm:prSet presAssocID="{448ED061-6717-4BA5-B7A3-A05A7B3CB1E6}" presName="parentTextBox" presStyleLbl="node1" presStyleIdx="0" presStyleCnt="4" custLinFactNeighborY="-39132"/>
      <dgm:spPr/>
      <dgm:t>
        <a:bodyPr/>
        <a:lstStyle/>
        <a:p>
          <a:endParaRPr lang="ru-RU"/>
        </a:p>
      </dgm:t>
    </dgm:pt>
    <dgm:pt modelId="{89542E4D-9B05-4300-AA0E-ED34ECE6D58E}" type="pres">
      <dgm:prSet presAssocID="{E6470399-1932-402A-B65B-136FDE302BDC}" presName="sp" presStyleCnt="0"/>
      <dgm:spPr/>
      <dgm:t>
        <a:bodyPr/>
        <a:lstStyle/>
        <a:p>
          <a:endParaRPr lang="ru-RU"/>
        </a:p>
      </dgm:t>
    </dgm:pt>
    <dgm:pt modelId="{35552E9C-3046-4794-945B-4EB6E076E0D7}" type="pres">
      <dgm:prSet presAssocID="{83D44DB8-4944-4067-ACD2-221964557349}" presName="arrowAndChildren" presStyleCnt="0"/>
      <dgm:spPr/>
      <dgm:t>
        <a:bodyPr/>
        <a:lstStyle/>
        <a:p>
          <a:endParaRPr lang="ru-RU"/>
        </a:p>
      </dgm:t>
    </dgm:pt>
    <dgm:pt modelId="{1F0B6C8C-D21C-40D9-A8FE-9AC16DAE350C}" type="pres">
      <dgm:prSet presAssocID="{83D44DB8-4944-4067-ACD2-221964557349}" presName="parentTextArrow" presStyleLbl="node1" presStyleIdx="1" presStyleCnt="4" custLinFactNeighborY="-33169"/>
      <dgm:spPr/>
      <dgm:t>
        <a:bodyPr/>
        <a:lstStyle/>
        <a:p>
          <a:endParaRPr lang="ru-RU"/>
        </a:p>
      </dgm:t>
    </dgm:pt>
    <dgm:pt modelId="{07DEC69A-AD76-4B59-BB78-CE57710EE84C}" type="pres">
      <dgm:prSet presAssocID="{087FE290-C4AF-497F-83C4-646F11A6753F}" presName="sp" presStyleCnt="0"/>
      <dgm:spPr/>
      <dgm:t>
        <a:bodyPr/>
        <a:lstStyle/>
        <a:p>
          <a:endParaRPr lang="ru-RU"/>
        </a:p>
      </dgm:t>
    </dgm:pt>
    <dgm:pt modelId="{E8EAF350-730A-4DA0-BC40-E6EFC6F607FF}" type="pres">
      <dgm:prSet presAssocID="{9883C297-6582-4249-89CC-B75C47565EEF}" presName="arrowAndChildren" presStyleCnt="0"/>
      <dgm:spPr/>
      <dgm:t>
        <a:bodyPr/>
        <a:lstStyle/>
        <a:p>
          <a:endParaRPr lang="ru-RU"/>
        </a:p>
      </dgm:t>
    </dgm:pt>
    <dgm:pt modelId="{89B16CB7-A97B-4DBD-9F04-547BD0D4EA3A}" type="pres">
      <dgm:prSet presAssocID="{9883C297-6582-4249-89CC-B75C47565EEF}" presName="parentTextArrow" presStyleLbl="node1" presStyleIdx="2" presStyleCnt="4" custScaleY="127534" custLinFactNeighborX="-820" custLinFactNeighborY="-24035"/>
      <dgm:spPr/>
      <dgm:t>
        <a:bodyPr/>
        <a:lstStyle/>
        <a:p>
          <a:endParaRPr lang="ru-RU"/>
        </a:p>
      </dgm:t>
    </dgm:pt>
    <dgm:pt modelId="{F20031F5-710A-4EF6-9D28-11BF2BC576AF}" type="pres">
      <dgm:prSet presAssocID="{38E9EA28-47DF-42A4-81F4-BC17699FC079}" presName="sp" presStyleCnt="0"/>
      <dgm:spPr/>
      <dgm:t>
        <a:bodyPr/>
        <a:lstStyle/>
        <a:p>
          <a:endParaRPr lang="ru-RU"/>
        </a:p>
      </dgm:t>
    </dgm:pt>
    <dgm:pt modelId="{F415EE54-B73D-425B-9BFE-3CD1DEA18ED1}" type="pres">
      <dgm:prSet presAssocID="{8D02F24B-71BB-4232-ACD1-1D490A09F433}" presName="arrowAndChildren" presStyleCnt="0"/>
      <dgm:spPr/>
      <dgm:t>
        <a:bodyPr/>
        <a:lstStyle/>
        <a:p>
          <a:endParaRPr lang="ru-RU"/>
        </a:p>
      </dgm:t>
    </dgm:pt>
    <dgm:pt modelId="{B06996AC-34E8-42FD-B52E-555A3B293872}" type="pres">
      <dgm:prSet presAssocID="{8D02F24B-71BB-4232-ACD1-1D490A09F433}" presName="parentTextArrow" presStyleLbl="node1" presStyleIdx="3" presStyleCnt="4" custScaleY="142165"/>
      <dgm:spPr/>
      <dgm:t>
        <a:bodyPr/>
        <a:lstStyle/>
        <a:p>
          <a:endParaRPr lang="ru-RU"/>
        </a:p>
      </dgm:t>
    </dgm:pt>
  </dgm:ptLst>
  <dgm:cxnLst>
    <dgm:cxn modelId="{4F422C72-23CC-43B7-9B01-EF664B787E07}" type="presOf" srcId="{41EC373E-B50D-4517-846D-B7CFFB51F4B7}" destId="{3D08B153-760D-4700-9AB4-BCC67850A687}" srcOrd="0" destOrd="0" presId="urn:microsoft.com/office/officeart/2005/8/layout/process4"/>
    <dgm:cxn modelId="{DABD9AB4-DC78-4FED-9FCE-FC291E4C8F4A}" srcId="{41EC373E-B50D-4517-846D-B7CFFB51F4B7}" destId="{83D44DB8-4944-4067-ACD2-221964557349}" srcOrd="2" destOrd="0" parTransId="{8F5F4249-6FC3-443E-9C95-7076167E0038}" sibTransId="{E6470399-1932-402A-B65B-136FDE302BDC}"/>
    <dgm:cxn modelId="{D30ABD8C-D335-463D-8E8D-CC7B31125BBD}" srcId="{41EC373E-B50D-4517-846D-B7CFFB51F4B7}" destId="{8D02F24B-71BB-4232-ACD1-1D490A09F433}" srcOrd="0" destOrd="0" parTransId="{3DF1D316-63E7-40B8-9972-E6135C801547}" sibTransId="{38E9EA28-47DF-42A4-81F4-BC17699FC079}"/>
    <dgm:cxn modelId="{C10CF2E5-6873-46A6-B3FF-F06F4971CAFB}" type="presOf" srcId="{8D02F24B-71BB-4232-ACD1-1D490A09F433}" destId="{B06996AC-34E8-42FD-B52E-555A3B293872}" srcOrd="0" destOrd="0" presId="urn:microsoft.com/office/officeart/2005/8/layout/process4"/>
    <dgm:cxn modelId="{19707830-5CD3-42B3-ABA2-46F88CBECAAF}" type="presOf" srcId="{83D44DB8-4944-4067-ACD2-221964557349}" destId="{1F0B6C8C-D21C-40D9-A8FE-9AC16DAE350C}" srcOrd="0" destOrd="0" presId="urn:microsoft.com/office/officeart/2005/8/layout/process4"/>
    <dgm:cxn modelId="{7226AE31-98FD-47FB-8347-8180D6DEC2C7}" type="presOf" srcId="{448ED061-6717-4BA5-B7A3-A05A7B3CB1E6}" destId="{271B9CFA-9278-487B-B7BC-50DD39706011}" srcOrd="0" destOrd="0" presId="urn:microsoft.com/office/officeart/2005/8/layout/process4"/>
    <dgm:cxn modelId="{80649EEC-202A-4DA5-A01F-A1CF0620788D}" srcId="{41EC373E-B50D-4517-846D-B7CFFB51F4B7}" destId="{9883C297-6582-4249-89CC-B75C47565EEF}" srcOrd="1" destOrd="0" parTransId="{90D5A9F5-A169-4126-88CB-77226CFB0640}" sibTransId="{087FE290-C4AF-497F-83C4-646F11A6753F}"/>
    <dgm:cxn modelId="{6FB8D386-26E1-4298-A72F-7AE37837FB2F}" srcId="{41EC373E-B50D-4517-846D-B7CFFB51F4B7}" destId="{448ED061-6717-4BA5-B7A3-A05A7B3CB1E6}" srcOrd="3" destOrd="0" parTransId="{031B1C4E-5EC0-4D42-87BE-274442C5FB32}" sibTransId="{82A63FFC-7B22-4DD6-8E0A-4752AB663A90}"/>
    <dgm:cxn modelId="{C246EBBA-9DBA-456D-8FC8-A1D935166FC0}" type="presOf" srcId="{9883C297-6582-4249-89CC-B75C47565EEF}" destId="{89B16CB7-A97B-4DBD-9F04-547BD0D4EA3A}" srcOrd="0" destOrd="0" presId="urn:microsoft.com/office/officeart/2005/8/layout/process4"/>
    <dgm:cxn modelId="{6CC855E3-509D-4F57-9310-B3E2724A0B21}" type="presParOf" srcId="{3D08B153-760D-4700-9AB4-BCC67850A687}" destId="{25979FB1-8C5B-4CA9-A838-AEC0351D9F73}" srcOrd="0" destOrd="0" presId="urn:microsoft.com/office/officeart/2005/8/layout/process4"/>
    <dgm:cxn modelId="{86A20325-357B-4CC0-AF02-FD9C5F8AC303}" type="presParOf" srcId="{25979FB1-8C5B-4CA9-A838-AEC0351D9F73}" destId="{271B9CFA-9278-487B-B7BC-50DD39706011}" srcOrd="0" destOrd="0" presId="urn:microsoft.com/office/officeart/2005/8/layout/process4"/>
    <dgm:cxn modelId="{9C3548F7-D271-49E5-97A1-9CE8285F8782}" type="presParOf" srcId="{3D08B153-760D-4700-9AB4-BCC67850A687}" destId="{89542E4D-9B05-4300-AA0E-ED34ECE6D58E}" srcOrd="1" destOrd="0" presId="urn:microsoft.com/office/officeart/2005/8/layout/process4"/>
    <dgm:cxn modelId="{AAACA736-B65B-4DCE-B9DA-7C4B19B2F043}" type="presParOf" srcId="{3D08B153-760D-4700-9AB4-BCC67850A687}" destId="{35552E9C-3046-4794-945B-4EB6E076E0D7}" srcOrd="2" destOrd="0" presId="urn:microsoft.com/office/officeart/2005/8/layout/process4"/>
    <dgm:cxn modelId="{5AB5223E-C5E4-482E-AF9E-DA5188DD17A7}" type="presParOf" srcId="{35552E9C-3046-4794-945B-4EB6E076E0D7}" destId="{1F0B6C8C-D21C-40D9-A8FE-9AC16DAE350C}" srcOrd="0" destOrd="0" presId="urn:microsoft.com/office/officeart/2005/8/layout/process4"/>
    <dgm:cxn modelId="{A5272586-5964-4389-9398-59AB87027FD6}" type="presParOf" srcId="{3D08B153-760D-4700-9AB4-BCC67850A687}" destId="{07DEC69A-AD76-4B59-BB78-CE57710EE84C}" srcOrd="3" destOrd="0" presId="urn:microsoft.com/office/officeart/2005/8/layout/process4"/>
    <dgm:cxn modelId="{C47F8BFC-722B-450E-99A7-3DCFBB4267B4}" type="presParOf" srcId="{3D08B153-760D-4700-9AB4-BCC67850A687}" destId="{E8EAF350-730A-4DA0-BC40-E6EFC6F607FF}" srcOrd="4" destOrd="0" presId="urn:microsoft.com/office/officeart/2005/8/layout/process4"/>
    <dgm:cxn modelId="{D4A2BD55-C968-445B-B312-F4610E2E673A}" type="presParOf" srcId="{E8EAF350-730A-4DA0-BC40-E6EFC6F607FF}" destId="{89B16CB7-A97B-4DBD-9F04-547BD0D4EA3A}" srcOrd="0" destOrd="0" presId="urn:microsoft.com/office/officeart/2005/8/layout/process4"/>
    <dgm:cxn modelId="{9B14B874-1F2B-4CC4-82F5-6961F82926E7}" type="presParOf" srcId="{3D08B153-760D-4700-9AB4-BCC67850A687}" destId="{F20031F5-710A-4EF6-9D28-11BF2BC576AF}" srcOrd="5" destOrd="0" presId="urn:microsoft.com/office/officeart/2005/8/layout/process4"/>
    <dgm:cxn modelId="{DB62087A-FB90-447E-AB0F-C46E10310666}" type="presParOf" srcId="{3D08B153-760D-4700-9AB4-BCC67850A687}" destId="{F415EE54-B73D-425B-9BFE-3CD1DEA18ED1}" srcOrd="6" destOrd="0" presId="urn:microsoft.com/office/officeart/2005/8/layout/process4"/>
    <dgm:cxn modelId="{35E32C12-77E9-4E25-8C2A-B77574330119}" type="presParOf" srcId="{F415EE54-B73D-425B-9BFE-3CD1DEA18ED1}" destId="{B06996AC-34E8-42FD-B52E-555A3B29387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31C09-D143-4DF3-876E-BEA3A10DF7E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564E15-00DC-46DB-9C4F-F82B8B1662AC}">
      <dgm:prSet/>
      <dgm:spPr/>
      <dgm:t>
        <a:bodyPr/>
        <a:lstStyle/>
        <a:p>
          <a:pPr rtl="0"/>
          <a:r>
            <a:rPr lang="ru-RU" b="1" dirty="0" smtClean="0"/>
            <a:t>учебная тема </a:t>
          </a:r>
          <a:r>
            <a:rPr lang="ru-RU" dirty="0" smtClean="0"/>
            <a:t>– «История быта славян» </a:t>
          </a:r>
          <a:endParaRPr lang="ru-RU" dirty="0"/>
        </a:p>
      </dgm:t>
    </dgm:pt>
    <dgm:pt modelId="{CF0B3BB9-7C03-4370-A8FA-6D8796CC8815}" type="parTrans" cxnId="{1777BB32-12FA-4A1D-B291-699A44FA55C7}">
      <dgm:prSet/>
      <dgm:spPr/>
      <dgm:t>
        <a:bodyPr/>
        <a:lstStyle/>
        <a:p>
          <a:endParaRPr lang="ru-RU"/>
        </a:p>
      </dgm:t>
    </dgm:pt>
    <dgm:pt modelId="{829E4F80-3606-44A3-8571-16BCA65011A3}" type="sibTrans" cxnId="{1777BB32-12FA-4A1D-B291-699A44FA55C7}">
      <dgm:prSet/>
      <dgm:spPr/>
      <dgm:t>
        <a:bodyPr/>
        <a:lstStyle/>
        <a:p>
          <a:endParaRPr lang="ru-RU"/>
        </a:p>
      </dgm:t>
    </dgm:pt>
    <dgm:pt modelId="{9EFEFF9D-D01B-40EE-A1AA-41D0A968DEAA}">
      <dgm:prSet/>
      <dgm:spPr/>
      <dgm:t>
        <a:bodyPr/>
        <a:lstStyle/>
        <a:p>
          <a:pPr rtl="0"/>
          <a:r>
            <a:rPr lang="ru-RU" dirty="0" smtClean="0"/>
            <a:t>творческое название – «Тайна бабушкиного сундука»</a:t>
          </a:r>
          <a:endParaRPr lang="ru-RU" dirty="0"/>
        </a:p>
      </dgm:t>
    </dgm:pt>
    <dgm:pt modelId="{DFD5C7E1-D60C-40F1-893A-EFDE928F812D}" type="parTrans" cxnId="{0275C21B-1B0D-46BB-AF00-B79635E0C7F9}">
      <dgm:prSet/>
      <dgm:spPr/>
      <dgm:t>
        <a:bodyPr/>
        <a:lstStyle/>
        <a:p>
          <a:endParaRPr lang="ru-RU"/>
        </a:p>
      </dgm:t>
    </dgm:pt>
    <dgm:pt modelId="{1F31A329-A2A6-4551-B11F-6A00003F6A2A}" type="sibTrans" cxnId="{0275C21B-1B0D-46BB-AF00-B79635E0C7F9}">
      <dgm:prSet/>
      <dgm:spPr/>
      <dgm:t>
        <a:bodyPr/>
        <a:lstStyle/>
        <a:p>
          <a:endParaRPr lang="ru-RU"/>
        </a:p>
      </dgm:t>
    </dgm:pt>
    <dgm:pt modelId="{2E6C620D-97BE-4632-9B89-400451D94AF7}" type="pres">
      <dgm:prSet presAssocID="{BF531C09-D143-4DF3-876E-BEA3A10DF7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6605B-603E-4D50-AA55-8A2C55775A28}" type="pres">
      <dgm:prSet presAssocID="{55564E15-00DC-46DB-9C4F-F82B8B1662AC}" presName="node" presStyleLbl="node1" presStyleIdx="0" presStyleCnt="2" custLinFactNeighborX="-117" custLinFactNeighborY="2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68DD7-E888-44FD-B482-1C3F9591E50F}" type="pres">
      <dgm:prSet presAssocID="{829E4F80-3606-44A3-8571-16BCA65011A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9161E4F-4E67-4958-B8FF-126E847E7080}" type="pres">
      <dgm:prSet presAssocID="{829E4F80-3606-44A3-8571-16BCA65011A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0FB0AC9-A1CC-4651-8683-C6FA3E860E14}" type="pres">
      <dgm:prSet presAssocID="{9EFEFF9D-D01B-40EE-A1AA-41D0A968DEA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3E7FB-3CFB-4F03-929B-296B7C3A671B}" type="presOf" srcId="{BF531C09-D143-4DF3-876E-BEA3A10DF7E6}" destId="{2E6C620D-97BE-4632-9B89-400451D94AF7}" srcOrd="0" destOrd="0" presId="urn:microsoft.com/office/officeart/2005/8/layout/process1"/>
    <dgm:cxn modelId="{2B866C58-1F99-434A-97FC-E33394E619FF}" type="presOf" srcId="{55564E15-00DC-46DB-9C4F-F82B8B1662AC}" destId="{4D16605B-603E-4D50-AA55-8A2C55775A28}" srcOrd="0" destOrd="0" presId="urn:microsoft.com/office/officeart/2005/8/layout/process1"/>
    <dgm:cxn modelId="{BF63909E-3693-4236-834E-ABDAEE01C2DD}" type="presOf" srcId="{9EFEFF9D-D01B-40EE-A1AA-41D0A968DEAA}" destId="{30FB0AC9-A1CC-4651-8683-C6FA3E860E14}" srcOrd="0" destOrd="0" presId="urn:microsoft.com/office/officeart/2005/8/layout/process1"/>
    <dgm:cxn modelId="{0275C21B-1B0D-46BB-AF00-B79635E0C7F9}" srcId="{BF531C09-D143-4DF3-876E-BEA3A10DF7E6}" destId="{9EFEFF9D-D01B-40EE-A1AA-41D0A968DEAA}" srcOrd="1" destOrd="0" parTransId="{DFD5C7E1-D60C-40F1-893A-EFDE928F812D}" sibTransId="{1F31A329-A2A6-4551-B11F-6A00003F6A2A}"/>
    <dgm:cxn modelId="{5DA98723-DFE3-409C-AD08-DF5CF9F9759C}" type="presOf" srcId="{829E4F80-3606-44A3-8571-16BCA65011A3}" destId="{79161E4F-4E67-4958-B8FF-126E847E7080}" srcOrd="1" destOrd="0" presId="urn:microsoft.com/office/officeart/2005/8/layout/process1"/>
    <dgm:cxn modelId="{937AE348-74C0-4487-8FED-E6F18AA58CC4}" type="presOf" srcId="{829E4F80-3606-44A3-8571-16BCA65011A3}" destId="{E8E68DD7-E888-44FD-B482-1C3F9591E50F}" srcOrd="0" destOrd="0" presId="urn:microsoft.com/office/officeart/2005/8/layout/process1"/>
    <dgm:cxn modelId="{1777BB32-12FA-4A1D-B291-699A44FA55C7}" srcId="{BF531C09-D143-4DF3-876E-BEA3A10DF7E6}" destId="{55564E15-00DC-46DB-9C4F-F82B8B1662AC}" srcOrd="0" destOrd="0" parTransId="{CF0B3BB9-7C03-4370-A8FA-6D8796CC8815}" sibTransId="{829E4F80-3606-44A3-8571-16BCA65011A3}"/>
    <dgm:cxn modelId="{E1E9EB5E-86A3-4CCF-8C4F-42A8230BFB40}" type="presParOf" srcId="{2E6C620D-97BE-4632-9B89-400451D94AF7}" destId="{4D16605B-603E-4D50-AA55-8A2C55775A28}" srcOrd="0" destOrd="0" presId="urn:microsoft.com/office/officeart/2005/8/layout/process1"/>
    <dgm:cxn modelId="{8EA06967-4DEA-4A03-910D-D200FE947360}" type="presParOf" srcId="{2E6C620D-97BE-4632-9B89-400451D94AF7}" destId="{E8E68DD7-E888-44FD-B482-1C3F9591E50F}" srcOrd="1" destOrd="0" presId="urn:microsoft.com/office/officeart/2005/8/layout/process1"/>
    <dgm:cxn modelId="{B59F8ECD-37B2-45A1-9EF1-D5D5B4AE14F7}" type="presParOf" srcId="{E8E68DD7-E888-44FD-B482-1C3F9591E50F}" destId="{79161E4F-4E67-4958-B8FF-126E847E7080}" srcOrd="0" destOrd="0" presId="urn:microsoft.com/office/officeart/2005/8/layout/process1"/>
    <dgm:cxn modelId="{59B94579-3B83-454D-BA0E-D6D0FCF1DDBB}" type="presParOf" srcId="{2E6C620D-97BE-4632-9B89-400451D94AF7}" destId="{30FB0AC9-A1CC-4651-8683-C6FA3E860E1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0D681-8B7D-4D46-ADAC-AFBD55BFDC6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262437-034A-4700-9973-439BC35556B1}">
      <dgm:prSet/>
      <dgm:spPr/>
      <dgm:t>
        <a:bodyPr/>
        <a:lstStyle/>
        <a:p>
          <a:pPr rtl="0"/>
          <a:r>
            <a:rPr lang="ru-RU" b="1" dirty="0" smtClean="0"/>
            <a:t>учебная</a:t>
          </a:r>
          <a:r>
            <a:rPr lang="ru-RU" dirty="0" smtClean="0"/>
            <a:t> – «</a:t>
          </a:r>
          <a:r>
            <a:rPr lang="ru-RU" dirty="0" err="1" smtClean="0"/>
            <a:t>Хлебо-булочные</a:t>
          </a:r>
          <a:r>
            <a:rPr lang="ru-RU" dirty="0" smtClean="0"/>
            <a:t> изделия» </a:t>
          </a:r>
          <a:endParaRPr lang="ru-RU" dirty="0"/>
        </a:p>
      </dgm:t>
    </dgm:pt>
    <dgm:pt modelId="{8EB2387D-B27C-4284-872D-FB9C83FE653C}" type="parTrans" cxnId="{6700DB07-4555-41AD-8143-41B6FCF835EF}">
      <dgm:prSet/>
      <dgm:spPr/>
      <dgm:t>
        <a:bodyPr/>
        <a:lstStyle/>
        <a:p>
          <a:endParaRPr lang="ru-RU"/>
        </a:p>
      </dgm:t>
    </dgm:pt>
    <dgm:pt modelId="{70812EE5-1503-449E-A521-AA9A5FE29B1F}" type="sibTrans" cxnId="{6700DB07-4555-41AD-8143-41B6FCF835EF}">
      <dgm:prSet/>
      <dgm:spPr/>
      <dgm:t>
        <a:bodyPr/>
        <a:lstStyle/>
        <a:p>
          <a:endParaRPr lang="ru-RU"/>
        </a:p>
      </dgm:t>
    </dgm:pt>
    <dgm:pt modelId="{8F97FDF3-5176-47D4-9C77-35D7C79EA5D0}">
      <dgm:prSet/>
      <dgm:spPr/>
      <dgm:t>
        <a:bodyPr/>
        <a:lstStyle/>
        <a:p>
          <a:pPr rtl="0"/>
          <a:r>
            <a:rPr lang="ru-RU" dirty="0" smtClean="0"/>
            <a:t>творческое название – «</a:t>
          </a:r>
          <a:r>
            <a:rPr lang="ru-RU" b="0" i="0" dirty="0" smtClean="0"/>
            <a:t>Путешествие Колобка или история брошенной булки</a:t>
          </a:r>
          <a:r>
            <a:rPr lang="ru-RU" dirty="0" smtClean="0"/>
            <a:t>»</a:t>
          </a:r>
          <a:endParaRPr lang="ru-RU" dirty="0"/>
        </a:p>
      </dgm:t>
    </dgm:pt>
    <dgm:pt modelId="{9CB6568F-8F7C-407F-9FBE-70AF6ECA8FA1}" type="parTrans" cxnId="{5F29891D-2968-4EA7-B58E-6CA46790D6D3}">
      <dgm:prSet/>
      <dgm:spPr/>
      <dgm:t>
        <a:bodyPr/>
        <a:lstStyle/>
        <a:p>
          <a:endParaRPr lang="ru-RU"/>
        </a:p>
      </dgm:t>
    </dgm:pt>
    <dgm:pt modelId="{9E7E6F38-697D-4DF5-9177-E8209E7A2C93}" type="sibTrans" cxnId="{5F29891D-2968-4EA7-B58E-6CA46790D6D3}">
      <dgm:prSet/>
      <dgm:spPr/>
      <dgm:t>
        <a:bodyPr/>
        <a:lstStyle/>
        <a:p>
          <a:endParaRPr lang="ru-RU"/>
        </a:p>
      </dgm:t>
    </dgm:pt>
    <dgm:pt modelId="{53802F85-7B4E-457E-891F-F00F4D3E672D}" type="pres">
      <dgm:prSet presAssocID="{3C30D681-8B7D-4D46-ADAC-AFBD55BFDC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31EA6-D2EE-491D-A5C2-F1260811CF92}" type="pres">
      <dgm:prSet presAssocID="{20262437-034A-4700-9973-439BC35556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944CA-F7BC-4F4C-9F2B-D486AA6D238F}" type="pres">
      <dgm:prSet presAssocID="{70812EE5-1503-449E-A521-AA9A5FE29B1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A4C1D90-5801-4850-BF41-88662E059E93}" type="pres">
      <dgm:prSet presAssocID="{70812EE5-1503-449E-A521-AA9A5FE29B1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9F3AF1E-4AE7-4739-8DA9-2B73A7AABCB3}" type="pres">
      <dgm:prSet presAssocID="{8F97FDF3-5176-47D4-9C77-35D7C79EA5D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9891D-2968-4EA7-B58E-6CA46790D6D3}" srcId="{3C30D681-8B7D-4D46-ADAC-AFBD55BFDC62}" destId="{8F97FDF3-5176-47D4-9C77-35D7C79EA5D0}" srcOrd="1" destOrd="0" parTransId="{9CB6568F-8F7C-407F-9FBE-70AF6ECA8FA1}" sibTransId="{9E7E6F38-697D-4DF5-9177-E8209E7A2C93}"/>
    <dgm:cxn modelId="{7CA03573-E639-4677-A4F2-CA6AA25F9FCF}" type="presOf" srcId="{8F97FDF3-5176-47D4-9C77-35D7C79EA5D0}" destId="{79F3AF1E-4AE7-4739-8DA9-2B73A7AABCB3}" srcOrd="0" destOrd="0" presId="urn:microsoft.com/office/officeart/2005/8/layout/process1"/>
    <dgm:cxn modelId="{400CB10B-E10B-4869-873B-52AB2A115CAF}" type="presOf" srcId="{20262437-034A-4700-9973-439BC35556B1}" destId="{B3731EA6-D2EE-491D-A5C2-F1260811CF92}" srcOrd="0" destOrd="0" presId="urn:microsoft.com/office/officeart/2005/8/layout/process1"/>
    <dgm:cxn modelId="{41132F7B-FA87-414A-8354-82C8A5A823F5}" type="presOf" srcId="{3C30D681-8B7D-4D46-ADAC-AFBD55BFDC62}" destId="{53802F85-7B4E-457E-891F-F00F4D3E672D}" srcOrd="0" destOrd="0" presId="urn:microsoft.com/office/officeart/2005/8/layout/process1"/>
    <dgm:cxn modelId="{6700DB07-4555-41AD-8143-41B6FCF835EF}" srcId="{3C30D681-8B7D-4D46-ADAC-AFBD55BFDC62}" destId="{20262437-034A-4700-9973-439BC35556B1}" srcOrd="0" destOrd="0" parTransId="{8EB2387D-B27C-4284-872D-FB9C83FE653C}" sibTransId="{70812EE5-1503-449E-A521-AA9A5FE29B1F}"/>
    <dgm:cxn modelId="{A4577824-D6A8-47F4-A0D6-FB485D484371}" type="presOf" srcId="{70812EE5-1503-449E-A521-AA9A5FE29B1F}" destId="{40C944CA-F7BC-4F4C-9F2B-D486AA6D238F}" srcOrd="0" destOrd="0" presId="urn:microsoft.com/office/officeart/2005/8/layout/process1"/>
    <dgm:cxn modelId="{96CFAE01-637D-4D55-BD2C-06572CB42FC9}" type="presOf" srcId="{70812EE5-1503-449E-A521-AA9A5FE29B1F}" destId="{6A4C1D90-5801-4850-BF41-88662E059E93}" srcOrd="1" destOrd="0" presId="urn:microsoft.com/office/officeart/2005/8/layout/process1"/>
    <dgm:cxn modelId="{AA29BC6E-EE6D-48AA-8FA9-313BAB39853A}" type="presParOf" srcId="{53802F85-7B4E-457E-891F-F00F4D3E672D}" destId="{B3731EA6-D2EE-491D-A5C2-F1260811CF92}" srcOrd="0" destOrd="0" presId="urn:microsoft.com/office/officeart/2005/8/layout/process1"/>
    <dgm:cxn modelId="{21BDAB19-5D62-4C31-8563-C96E5A50C852}" type="presParOf" srcId="{53802F85-7B4E-457E-891F-F00F4D3E672D}" destId="{40C944CA-F7BC-4F4C-9F2B-D486AA6D238F}" srcOrd="1" destOrd="0" presId="urn:microsoft.com/office/officeart/2005/8/layout/process1"/>
    <dgm:cxn modelId="{DC100897-ED86-474A-B29D-C6BF43D53E7D}" type="presParOf" srcId="{40C944CA-F7BC-4F4C-9F2B-D486AA6D238F}" destId="{6A4C1D90-5801-4850-BF41-88662E059E93}" srcOrd="0" destOrd="0" presId="urn:microsoft.com/office/officeart/2005/8/layout/process1"/>
    <dgm:cxn modelId="{AFB9B752-A2DE-4B4B-B60D-5F1455AD536C}" type="presParOf" srcId="{53802F85-7B4E-457E-891F-F00F4D3E672D}" destId="{79F3AF1E-4AE7-4739-8DA9-2B73A7AABCB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937D7E-67A7-42A4-B999-AD0CE97133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565B63B-6E63-4FBA-BF66-564A52BF21CB}">
      <dgm:prSet/>
      <dgm:spPr/>
      <dgm:t>
        <a:bodyPr/>
        <a:lstStyle/>
        <a:p>
          <a:pPr rtl="0"/>
          <a:r>
            <a:rPr lang="ru-RU" dirty="0" smtClean="0"/>
            <a:t>«Вода – друг или враг?» </a:t>
          </a:r>
          <a:endParaRPr lang="ru-RU" dirty="0"/>
        </a:p>
      </dgm:t>
    </dgm:pt>
    <dgm:pt modelId="{63421365-4633-4955-85E4-ECA6B97E619E}" type="parTrans" cxnId="{49326F63-F849-4941-9FEB-2B3C0A0062F0}">
      <dgm:prSet/>
      <dgm:spPr/>
      <dgm:t>
        <a:bodyPr/>
        <a:lstStyle/>
        <a:p>
          <a:endParaRPr lang="ru-RU"/>
        </a:p>
      </dgm:t>
    </dgm:pt>
    <dgm:pt modelId="{0498098B-68B2-4AD8-ACA2-D91534EAF222}" type="sibTrans" cxnId="{49326F63-F849-4941-9FEB-2B3C0A0062F0}">
      <dgm:prSet/>
      <dgm:spPr/>
      <dgm:t>
        <a:bodyPr/>
        <a:lstStyle/>
        <a:p>
          <a:endParaRPr lang="ru-RU"/>
        </a:p>
      </dgm:t>
    </dgm:pt>
    <dgm:pt modelId="{A4C2BECA-4AA4-4F13-83CD-FBD1362476EB}">
      <dgm:prSet/>
      <dgm:spPr/>
      <dgm:t>
        <a:bodyPr/>
        <a:lstStyle/>
        <a:p>
          <a:pPr rtl="0"/>
          <a:r>
            <a:rPr lang="ru-RU" dirty="0" smtClean="0"/>
            <a:t>«Чем измеряется красота?»</a:t>
          </a:r>
          <a:endParaRPr lang="ru-RU" dirty="0"/>
        </a:p>
      </dgm:t>
    </dgm:pt>
    <dgm:pt modelId="{D9C6FE80-954D-43E5-86EF-8295317D0DF3}" type="parTrans" cxnId="{EA7901A0-5250-4ED1-8BD9-BF655007442C}">
      <dgm:prSet/>
      <dgm:spPr/>
      <dgm:t>
        <a:bodyPr/>
        <a:lstStyle/>
        <a:p>
          <a:endParaRPr lang="ru-RU"/>
        </a:p>
      </dgm:t>
    </dgm:pt>
    <dgm:pt modelId="{B37C66D2-1B73-48E0-B4FE-22FCD2B2F007}" type="sibTrans" cxnId="{EA7901A0-5250-4ED1-8BD9-BF655007442C}">
      <dgm:prSet/>
      <dgm:spPr/>
      <dgm:t>
        <a:bodyPr/>
        <a:lstStyle/>
        <a:p>
          <a:endParaRPr lang="ru-RU"/>
        </a:p>
      </dgm:t>
    </dgm:pt>
    <dgm:pt modelId="{F496CD94-B69F-4A07-A33C-D316BBD2B9A4}" type="pres">
      <dgm:prSet presAssocID="{EE937D7E-67A7-42A4-B999-AD0CE97133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A6132-DBE3-441C-B90F-14C885D4B13B}" type="pres">
      <dgm:prSet presAssocID="{A565B63B-6E63-4FBA-BF66-564A52BF21C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2E9F7-993D-4C97-ABC7-FE0F7844AF75}" type="pres">
      <dgm:prSet presAssocID="{0498098B-68B2-4AD8-ACA2-D91534EAF222}" presName="spacer" presStyleCnt="0"/>
      <dgm:spPr/>
    </dgm:pt>
    <dgm:pt modelId="{6E4572D0-2248-429D-9064-71CEBC263DAF}" type="pres">
      <dgm:prSet presAssocID="{A4C2BECA-4AA4-4F13-83CD-FBD1362476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535EB-9E50-4BFD-84D1-DD05EEDE4EBE}" type="presOf" srcId="{A4C2BECA-4AA4-4F13-83CD-FBD1362476EB}" destId="{6E4572D0-2248-429D-9064-71CEBC263DAF}" srcOrd="0" destOrd="0" presId="urn:microsoft.com/office/officeart/2005/8/layout/vList2"/>
    <dgm:cxn modelId="{49326F63-F849-4941-9FEB-2B3C0A0062F0}" srcId="{EE937D7E-67A7-42A4-B999-AD0CE971330A}" destId="{A565B63B-6E63-4FBA-BF66-564A52BF21CB}" srcOrd="0" destOrd="0" parTransId="{63421365-4633-4955-85E4-ECA6B97E619E}" sibTransId="{0498098B-68B2-4AD8-ACA2-D91534EAF222}"/>
    <dgm:cxn modelId="{EA7901A0-5250-4ED1-8BD9-BF655007442C}" srcId="{EE937D7E-67A7-42A4-B999-AD0CE971330A}" destId="{A4C2BECA-4AA4-4F13-83CD-FBD1362476EB}" srcOrd="1" destOrd="0" parTransId="{D9C6FE80-954D-43E5-86EF-8295317D0DF3}" sibTransId="{B37C66D2-1B73-48E0-B4FE-22FCD2B2F007}"/>
    <dgm:cxn modelId="{F5C60EF4-7847-4812-B0FA-7D7281E530DD}" type="presOf" srcId="{A565B63B-6E63-4FBA-BF66-564A52BF21CB}" destId="{CD0A6132-DBE3-441C-B90F-14C885D4B13B}" srcOrd="0" destOrd="0" presId="urn:microsoft.com/office/officeart/2005/8/layout/vList2"/>
    <dgm:cxn modelId="{8462E98F-AC86-40B6-B0A8-4F7A24CDB7CF}" type="presOf" srcId="{EE937D7E-67A7-42A4-B999-AD0CE971330A}" destId="{F496CD94-B69F-4A07-A33C-D316BBD2B9A4}" srcOrd="0" destOrd="0" presId="urn:microsoft.com/office/officeart/2005/8/layout/vList2"/>
    <dgm:cxn modelId="{0745D8B7-5881-4966-882D-428C7E3DDBB9}" type="presParOf" srcId="{F496CD94-B69F-4A07-A33C-D316BBD2B9A4}" destId="{CD0A6132-DBE3-441C-B90F-14C885D4B13B}" srcOrd="0" destOrd="0" presId="urn:microsoft.com/office/officeart/2005/8/layout/vList2"/>
    <dgm:cxn modelId="{BC809BA9-778B-48E5-B2B0-94310E46314C}" type="presParOf" srcId="{F496CD94-B69F-4A07-A33C-D316BBD2B9A4}" destId="{89D2E9F7-993D-4C97-ABC7-FE0F7844AF75}" srcOrd="1" destOrd="0" presId="urn:microsoft.com/office/officeart/2005/8/layout/vList2"/>
    <dgm:cxn modelId="{26080414-39DF-40B0-B1E9-B0A93A673A39}" type="presParOf" srcId="{F496CD94-B69F-4A07-A33C-D316BBD2B9A4}" destId="{6E4572D0-2248-429D-9064-71CEBC263D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3D622-EDC2-4D79-9F92-B87F3767AF0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BD6B82-2536-4D4D-A241-43EC3D55AEDF}">
      <dgm:prSet phldrT="[Текст]"/>
      <dgm:spPr/>
      <dgm:t>
        <a:bodyPr/>
        <a:lstStyle/>
        <a:p>
          <a:r>
            <a:rPr lang="ru-RU" dirty="0" smtClean="0"/>
            <a:t>Вода – друг или враг?</a:t>
          </a:r>
          <a:endParaRPr lang="ru-RU" dirty="0"/>
        </a:p>
      </dgm:t>
    </dgm:pt>
    <dgm:pt modelId="{3DC228D8-2B7F-4749-912A-6C040AE8C0CA}" type="parTrans" cxnId="{3C8C42C9-A5D2-4575-A12B-C0FD529A0F1B}">
      <dgm:prSet/>
      <dgm:spPr/>
      <dgm:t>
        <a:bodyPr/>
        <a:lstStyle/>
        <a:p>
          <a:endParaRPr lang="ru-RU"/>
        </a:p>
      </dgm:t>
    </dgm:pt>
    <dgm:pt modelId="{B38318C8-8892-41F3-B198-2EC2F2F73DD2}" type="sibTrans" cxnId="{3C8C42C9-A5D2-4575-A12B-C0FD529A0F1B}">
      <dgm:prSet/>
      <dgm:spPr/>
      <dgm:t>
        <a:bodyPr/>
        <a:lstStyle/>
        <a:p>
          <a:endParaRPr lang="ru-RU"/>
        </a:p>
      </dgm:t>
    </dgm:pt>
    <dgm:pt modelId="{E96768A4-85B0-4A21-B40E-A0E9433F87A3}">
      <dgm:prSet phldrT="[Текст]"/>
      <dgm:spPr/>
      <dgm:t>
        <a:bodyPr/>
        <a:lstStyle/>
        <a:p>
          <a:r>
            <a:rPr lang="ru-RU" dirty="0" smtClean="0"/>
            <a:t>Что мы знаем о воде?</a:t>
          </a:r>
          <a:endParaRPr lang="ru-RU" dirty="0"/>
        </a:p>
      </dgm:t>
    </dgm:pt>
    <dgm:pt modelId="{0F71FF2A-42A3-48DE-908A-FCE3629505F2}" type="parTrans" cxnId="{A99B3D4F-1541-4A5D-89D1-CF5B78282F56}">
      <dgm:prSet/>
      <dgm:spPr/>
      <dgm:t>
        <a:bodyPr/>
        <a:lstStyle/>
        <a:p>
          <a:endParaRPr lang="ru-RU"/>
        </a:p>
      </dgm:t>
    </dgm:pt>
    <dgm:pt modelId="{D8842F95-779C-4210-816F-33CE812194C4}" type="sibTrans" cxnId="{A99B3D4F-1541-4A5D-89D1-CF5B78282F56}">
      <dgm:prSet/>
      <dgm:spPr/>
      <dgm:t>
        <a:bodyPr/>
        <a:lstStyle/>
        <a:p>
          <a:endParaRPr lang="ru-RU"/>
        </a:p>
      </dgm:t>
    </dgm:pt>
    <dgm:pt modelId="{5D1BEC33-750F-4CC0-AEBB-760DBCB13973}">
      <dgm:prSet phldrT="[Текст]"/>
      <dgm:spPr/>
      <dgm:t>
        <a:bodyPr/>
        <a:lstStyle/>
        <a:p>
          <a:r>
            <a:rPr lang="ru-RU" dirty="0" smtClean="0"/>
            <a:t>Какую опасность приносит вода человеку?</a:t>
          </a:r>
          <a:endParaRPr lang="ru-RU" dirty="0"/>
        </a:p>
      </dgm:t>
    </dgm:pt>
    <dgm:pt modelId="{49A759AF-5A8A-4D52-8B10-547DDAFD4BDE}" type="sibTrans" cxnId="{22578796-7B50-48C6-B975-921CA0F36BEF}">
      <dgm:prSet/>
      <dgm:spPr/>
      <dgm:t>
        <a:bodyPr/>
        <a:lstStyle/>
        <a:p>
          <a:endParaRPr lang="ru-RU"/>
        </a:p>
      </dgm:t>
    </dgm:pt>
    <dgm:pt modelId="{0FAE1A57-CBF3-4411-8202-A13F3602824F}" type="parTrans" cxnId="{22578796-7B50-48C6-B975-921CA0F36BEF}">
      <dgm:prSet/>
      <dgm:spPr/>
      <dgm:t>
        <a:bodyPr/>
        <a:lstStyle/>
        <a:p>
          <a:endParaRPr lang="ru-RU"/>
        </a:p>
      </dgm:t>
    </dgm:pt>
    <dgm:pt modelId="{C5581F0B-0811-45D6-8295-8868F468EA48}" type="pres">
      <dgm:prSet presAssocID="{8FA3D622-EDC2-4D79-9F92-B87F3767AF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BC785-2809-4C07-A5A0-B23222444345}" type="pres">
      <dgm:prSet presAssocID="{E7BD6B82-2536-4D4D-A241-43EC3D55AEDF}" presName="root1" presStyleCnt="0"/>
      <dgm:spPr/>
    </dgm:pt>
    <dgm:pt modelId="{D002321F-4143-40B3-B971-8905E321EBDE}" type="pres">
      <dgm:prSet presAssocID="{E7BD6B82-2536-4D4D-A241-43EC3D55AE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01159-DE3C-4494-B26A-6712E857F8EB}" type="pres">
      <dgm:prSet presAssocID="{E7BD6B82-2536-4D4D-A241-43EC3D55AEDF}" presName="level2hierChild" presStyleCnt="0"/>
      <dgm:spPr/>
    </dgm:pt>
    <dgm:pt modelId="{BEE77454-0618-43FA-985F-69FC81243E20}" type="pres">
      <dgm:prSet presAssocID="{0FAE1A57-CBF3-4411-8202-A13F3602824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E6816D7-690B-4DFA-8984-335F184FBAED}" type="pres">
      <dgm:prSet presAssocID="{0FAE1A57-CBF3-4411-8202-A13F3602824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FA38374-3968-4D62-8D96-ACA4BBD7278E}" type="pres">
      <dgm:prSet presAssocID="{5D1BEC33-750F-4CC0-AEBB-760DBCB13973}" presName="root2" presStyleCnt="0"/>
      <dgm:spPr/>
    </dgm:pt>
    <dgm:pt modelId="{294AE81C-39E1-4CE1-8E8C-755D29C53ABC}" type="pres">
      <dgm:prSet presAssocID="{5D1BEC33-750F-4CC0-AEBB-760DBCB1397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88E1A-89F1-481D-A9D7-4CBF1E3743FE}" type="pres">
      <dgm:prSet presAssocID="{5D1BEC33-750F-4CC0-AEBB-760DBCB13973}" presName="level3hierChild" presStyleCnt="0"/>
      <dgm:spPr/>
    </dgm:pt>
    <dgm:pt modelId="{F24E1C87-F13F-4D10-B0D5-9DB3F3CB7AAC}" type="pres">
      <dgm:prSet presAssocID="{0F71FF2A-42A3-48DE-908A-FCE3629505F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8822068-7AF8-4914-A6DE-43F2968B3C91}" type="pres">
      <dgm:prSet presAssocID="{0F71FF2A-42A3-48DE-908A-FCE3629505F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C84DF03-E268-43E6-97E6-B6A7F36A2D82}" type="pres">
      <dgm:prSet presAssocID="{E96768A4-85B0-4A21-B40E-A0E9433F87A3}" presName="root2" presStyleCnt="0"/>
      <dgm:spPr/>
    </dgm:pt>
    <dgm:pt modelId="{B99EA479-9B7D-478C-B59F-EB6995FB07F6}" type="pres">
      <dgm:prSet presAssocID="{E96768A4-85B0-4A21-B40E-A0E9433F87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FFCE8-C4FA-4F53-B4DC-AAD27650C707}" type="pres">
      <dgm:prSet presAssocID="{E96768A4-85B0-4A21-B40E-A0E9433F87A3}" presName="level3hierChild" presStyleCnt="0"/>
      <dgm:spPr/>
    </dgm:pt>
  </dgm:ptLst>
  <dgm:cxnLst>
    <dgm:cxn modelId="{64FF1EB9-FF3A-438B-B77E-1A8019D39C3B}" type="presOf" srcId="{8FA3D622-EDC2-4D79-9F92-B87F3767AF09}" destId="{C5581F0B-0811-45D6-8295-8868F468EA48}" srcOrd="0" destOrd="0" presId="urn:microsoft.com/office/officeart/2005/8/layout/hierarchy2"/>
    <dgm:cxn modelId="{9A4FDAA8-820A-4181-A7F3-A75EC9988C5D}" type="presOf" srcId="{E96768A4-85B0-4A21-B40E-A0E9433F87A3}" destId="{B99EA479-9B7D-478C-B59F-EB6995FB07F6}" srcOrd="0" destOrd="0" presId="urn:microsoft.com/office/officeart/2005/8/layout/hierarchy2"/>
    <dgm:cxn modelId="{3C8C42C9-A5D2-4575-A12B-C0FD529A0F1B}" srcId="{8FA3D622-EDC2-4D79-9F92-B87F3767AF09}" destId="{E7BD6B82-2536-4D4D-A241-43EC3D55AEDF}" srcOrd="0" destOrd="0" parTransId="{3DC228D8-2B7F-4749-912A-6C040AE8C0CA}" sibTransId="{B38318C8-8892-41F3-B198-2EC2F2F73DD2}"/>
    <dgm:cxn modelId="{A7C88181-D9E2-4301-AAA7-7A5F6F6422BC}" type="presOf" srcId="{E7BD6B82-2536-4D4D-A241-43EC3D55AEDF}" destId="{D002321F-4143-40B3-B971-8905E321EBDE}" srcOrd="0" destOrd="0" presId="urn:microsoft.com/office/officeart/2005/8/layout/hierarchy2"/>
    <dgm:cxn modelId="{9034AC19-C73E-435F-9F75-0A8AFCD05BF7}" type="presOf" srcId="{0FAE1A57-CBF3-4411-8202-A13F3602824F}" destId="{BEE77454-0618-43FA-985F-69FC81243E20}" srcOrd="0" destOrd="0" presId="urn:microsoft.com/office/officeart/2005/8/layout/hierarchy2"/>
    <dgm:cxn modelId="{C4732C94-10F0-49F3-92ED-539A6068D4B7}" type="presOf" srcId="{0FAE1A57-CBF3-4411-8202-A13F3602824F}" destId="{6E6816D7-690B-4DFA-8984-335F184FBAED}" srcOrd="1" destOrd="0" presId="urn:microsoft.com/office/officeart/2005/8/layout/hierarchy2"/>
    <dgm:cxn modelId="{1702D03E-B125-4541-B370-3E6F92C95C15}" type="presOf" srcId="{5D1BEC33-750F-4CC0-AEBB-760DBCB13973}" destId="{294AE81C-39E1-4CE1-8E8C-755D29C53ABC}" srcOrd="0" destOrd="0" presId="urn:microsoft.com/office/officeart/2005/8/layout/hierarchy2"/>
    <dgm:cxn modelId="{D74FE32C-8F51-4BA5-91BF-B50249FD9369}" type="presOf" srcId="{0F71FF2A-42A3-48DE-908A-FCE3629505F2}" destId="{48822068-7AF8-4914-A6DE-43F2968B3C91}" srcOrd="1" destOrd="0" presId="urn:microsoft.com/office/officeart/2005/8/layout/hierarchy2"/>
    <dgm:cxn modelId="{37ADB81A-FC35-427F-B308-D75D7514D14E}" type="presOf" srcId="{0F71FF2A-42A3-48DE-908A-FCE3629505F2}" destId="{F24E1C87-F13F-4D10-B0D5-9DB3F3CB7AAC}" srcOrd="0" destOrd="0" presId="urn:microsoft.com/office/officeart/2005/8/layout/hierarchy2"/>
    <dgm:cxn modelId="{22578796-7B50-48C6-B975-921CA0F36BEF}" srcId="{E7BD6B82-2536-4D4D-A241-43EC3D55AEDF}" destId="{5D1BEC33-750F-4CC0-AEBB-760DBCB13973}" srcOrd="0" destOrd="0" parTransId="{0FAE1A57-CBF3-4411-8202-A13F3602824F}" sibTransId="{49A759AF-5A8A-4D52-8B10-547DDAFD4BDE}"/>
    <dgm:cxn modelId="{A99B3D4F-1541-4A5D-89D1-CF5B78282F56}" srcId="{E7BD6B82-2536-4D4D-A241-43EC3D55AEDF}" destId="{E96768A4-85B0-4A21-B40E-A0E9433F87A3}" srcOrd="1" destOrd="0" parTransId="{0F71FF2A-42A3-48DE-908A-FCE3629505F2}" sibTransId="{D8842F95-779C-4210-816F-33CE812194C4}"/>
    <dgm:cxn modelId="{13C9DAB5-4206-49CC-A841-6F4E8B46AD29}" type="presParOf" srcId="{C5581F0B-0811-45D6-8295-8868F468EA48}" destId="{442BC785-2809-4C07-A5A0-B23222444345}" srcOrd="0" destOrd="0" presId="urn:microsoft.com/office/officeart/2005/8/layout/hierarchy2"/>
    <dgm:cxn modelId="{CEDCAA27-79FA-4C85-B262-C267226E8089}" type="presParOf" srcId="{442BC785-2809-4C07-A5A0-B23222444345}" destId="{D002321F-4143-40B3-B971-8905E321EBDE}" srcOrd="0" destOrd="0" presId="urn:microsoft.com/office/officeart/2005/8/layout/hierarchy2"/>
    <dgm:cxn modelId="{CFDB5678-05FF-4164-AD40-D09E30E27E5B}" type="presParOf" srcId="{442BC785-2809-4C07-A5A0-B23222444345}" destId="{4E001159-DE3C-4494-B26A-6712E857F8EB}" srcOrd="1" destOrd="0" presId="urn:microsoft.com/office/officeart/2005/8/layout/hierarchy2"/>
    <dgm:cxn modelId="{AEC221AF-7BCD-4BA4-8C70-57B4DCA5150B}" type="presParOf" srcId="{4E001159-DE3C-4494-B26A-6712E857F8EB}" destId="{BEE77454-0618-43FA-985F-69FC81243E20}" srcOrd="0" destOrd="0" presId="urn:microsoft.com/office/officeart/2005/8/layout/hierarchy2"/>
    <dgm:cxn modelId="{A361BCF5-5CB9-4907-8733-BCE0004082B2}" type="presParOf" srcId="{BEE77454-0618-43FA-985F-69FC81243E20}" destId="{6E6816D7-690B-4DFA-8984-335F184FBAED}" srcOrd="0" destOrd="0" presId="urn:microsoft.com/office/officeart/2005/8/layout/hierarchy2"/>
    <dgm:cxn modelId="{DABB28CF-6CC9-484A-8065-5C94ACFAFBA1}" type="presParOf" srcId="{4E001159-DE3C-4494-B26A-6712E857F8EB}" destId="{9FA38374-3968-4D62-8D96-ACA4BBD7278E}" srcOrd="1" destOrd="0" presId="urn:microsoft.com/office/officeart/2005/8/layout/hierarchy2"/>
    <dgm:cxn modelId="{506FA612-7BB0-47E0-BA98-0DB05DE3F712}" type="presParOf" srcId="{9FA38374-3968-4D62-8D96-ACA4BBD7278E}" destId="{294AE81C-39E1-4CE1-8E8C-755D29C53ABC}" srcOrd="0" destOrd="0" presId="urn:microsoft.com/office/officeart/2005/8/layout/hierarchy2"/>
    <dgm:cxn modelId="{BEB1DF1C-5165-4768-8A64-804476978426}" type="presParOf" srcId="{9FA38374-3968-4D62-8D96-ACA4BBD7278E}" destId="{5B888E1A-89F1-481D-A9D7-4CBF1E3743FE}" srcOrd="1" destOrd="0" presId="urn:microsoft.com/office/officeart/2005/8/layout/hierarchy2"/>
    <dgm:cxn modelId="{80B02DF5-215D-4530-AFA7-40461C2B545A}" type="presParOf" srcId="{4E001159-DE3C-4494-B26A-6712E857F8EB}" destId="{F24E1C87-F13F-4D10-B0D5-9DB3F3CB7AAC}" srcOrd="2" destOrd="0" presId="urn:microsoft.com/office/officeart/2005/8/layout/hierarchy2"/>
    <dgm:cxn modelId="{3D83ED00-6A9C-4C58-AAA2-171D7A67008C}" type="presParOf" srcId="{F24E1C87-F13F-4D10-B0D5-9DB3F3CB7AAC}" destId="{48822068-7AF8-4914-A6DE-43F2968B3C91}" srcOrd="0" destOrd="0" presId="urn:microsoft.com/office/officeart/2005/8/layout/hierarchy2"/>
    <dgm:cxn modelId="{3E643458-F6A3-4CE8-8CA6-AFC610A7FB19}" type="presParOf" srcId="{4E001159-DE3C-4494-B26A-6712E857F8EB}" destId="{FC84DF03-E268-43E6-97E6-B6A7F36A2D82}" srcOrd="3" destOrd="0" presId="urn:microsoft.com/office/officeart/2005/8/layout/hierarchy2"/>
    <dgm:cxn modelId="{0EFB9C39-25E0-480C-9EB0-84F411334764}" type="presParOf" srcId="{FC84DF03-E268-43E6-97E6-B6A7F36A2D82}" destId="{B99EA479-9B7D-478C-B59F-EB6995FB07F6}" srcOrd="0" destOrd="0" presId="urn:microsoft.com/office/officeart/2005/8/layout/hierarchy2"/>
    <dgm:cxn modelId="{C826CC70-BCB2-41DF-8675-73D20653A046}" type="presParOf" srcId="{FC84DF03-E268-43E6-97E6-B6A7F36A2D82}" destId="{BEDFFCE8-C4FA-4F53-B4DC-AAD27650C7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6D8FE-BE91-45A0-9DE4-DC98E8A0443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5D78-7A7D-4244-B736-132D5EED4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5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7D1B-09B7-4C6D-ADED-AAE1C8121631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D001-7FDB-4C42-91E8-D6BD0B118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6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лекции: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2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проектов способен реализовать довольно обширный</a:t>
            </a:r>
            <a:r>
              <a:rPr lang="ru-RU" baseline="0" dirty="0" smtClean="0"/>
              <a:t> круг задач и дидактических целей, это…(см слайд)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5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 образом мы пришли к еще одному понятию проекта как технологии. Проект – это совокупность определенный действий, документов, план, замысел в результате которого автор должен получить что-то новое: продукт.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41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 можно реализовать в рамках различных образовательных мероприятиях.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5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Работая над проектом дети могут принимать различные роли,</a:t>
            </a:r>
            <a:r>
              <a:rPr lang="ru-RU" baseline="0" dirty="0" smtClean="0"/>
              <a:t> которые распределяются внутри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5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6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1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масштабности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09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срокам реализации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37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71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направлениям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7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Обратимся к истории. Образовательная технология проектного обучения не является новой в педагогике, метод проектов получил широкое распространение в США</a:t>
            </a:r>
            <a:r>
              <a:rPr lang="ru-RU" baseline="0" dirty="0" smtClean="0"/>
              <a:t> к 1919 году, в России он стал известен в 1925 году. Тогда его называли метод проблем. В основе этой образовательной технологии лежат идеи американского философа и педагога Джона </a:t>
            </a:r>
            <a:r>
              <a:rPr lang="ru-RU" baseline="0" dirty="0" err="1" smtClean="0"/>
              <a:t>Дьюи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4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25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Темой проекта могут стать:</a:t>
            </a:r>
          </a:p>
          <a:p>
            <a:pPr marL="228600" indent="-228600">
              <a:buAutoNum type="arabicPeriod"/>
            </a:pPr>
            <a:r>
              <a:rPr lang="ru-RU" dirty="0" smtClean="0"/>
              <a:t>Образовательная область программы;</a:t>
            </a:r>
          </a:p>
          <a:p>
            <a:pPr marL="228600" indent="-228600">
              <a:buAutoNum type="arabicPeriod"/>
            </a:pPr>
            <a:r>
              <a:rPr lang="ru-RU" dirty="0" smtClean="0"/>
              <a:t>Региональные особенности;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Программы дополнительного образования;</a:t>
            </a:r>
          </a:p>
          <a:p>
            <a:pPr marL="228600" indent="-228600">
              <a:buAutoNum type="arabicPeriod"/>
            </a:pPr>
            <a:r>
              <a:rPr lang="ru-RU" dirty="0" smtClean="0"/>
              <a:t>Особенно ценным является возникновение темы проекта по инициативе детей.</a:t>
            </a:r>
          </a:p>
          <a:p>
            <a:pPr marL="228600" indent="-228600">
              <a:buAutoNum type="arabicPeriod"/>
            </a:pPr>
            <a:r>
              <a:rPr lang="ru-RU" dirty="0" smtClean="0"/>
              <a:t>Тема проекта может отражать сезонные изменения, общественные явления.</a:t>
            </a:r>
          </a:p>
          <a:p>
            <a:pPr marL="0" indent="0">
              <a:buNone/>
            </a:pPr>
            <a:r>
              <a:rPr lang="ru-RU" dirty="0" smtClean="0"/>
              <a:t>Далее, исходя из избранной темы, формируется </a:t>
            </a:r>
            <a:r>
              <a:rPr lang="ru-RU" b="1" dirty="0" smtClean="0"/>
              <a:t>творческое название проекта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70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Успешный проект надо планировать всё время помня о конечном результате.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39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Выделяются основные блоки алгоритма проектирования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93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пошагово основные этапы образовательного проекта, основные этапы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9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 1. Проблемно-целевой</a:t>
            </a:r>
          </a:p>
          <a:p>
            <a:r>
              <a:rPr lang="ru-RU" dirty="0" smtClean="0"/>
              <a:t>Тема – Творческое название – Тип</a:t>
            </a:r>
            <a:r>
              <a:rPr lang="ru-RU" baseline="0" dirty="0" smtClean="0"/>
              <a:t> проекта – Срок реализации – Количество участников – цели (это модель конечного желаемого результата)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Грамотно сформулировать цель - особое умение.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постановки цели начинается работа над проектом.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Именно цель является движущей силой каждого проекта, и все усилия его участников направлены на то, чтобы ее достичь.</a:t>
            </a:r>
            <a:r>
              <a:rPr lang="ru-RU" baseline="0" dirty="0" smtClean="0"/>
              <a:t>– Задачи – (выбор путей и средств для достижения цели, это дробление цели на подцели, на шаги) – Формулировка проблемы – обосновывается актуальность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99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тема проекта создана, формируется творческое</a:t>
            </a:r>
            <a:r>
              <a:rPr lang="ru-RU" baseline="0" dirty="0" smtClean="0"/>
              <a:t> название. Обозначить проблему помогают вопросы. Это отдельная тема.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98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Проекты основываются на вопросах, направляющих процесс обучения.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помогают удерживать проект в рамках обучающих целей. Введение учеников в проект происходит через постановку вопросов, предлагающих ученикам крупные и основательные идеи, в которых пересекаются множество научных дисциплин. Ученики подвигают на углубленный поиск при помощи специальных вопросов, связанных с предметной сферой и образовательными стандартами и целями. </a:t>
            </a:r>
            <a:endParaRPr lang="ru-RU" dirty="0" smtClean="0"/>
          </a:p>
          <a:p>
            <a:r>
              <a:rPr lang="ru-RU" dirty="0" smtClean="0"/>
              <a:t>Основополагающий вопрос: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Возбуждает любопытство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Заставляет</a:t>
            </a:r>
            <a:r>
              <a:rPr lang="ru-RU" baseline="0" dirty="0" smtClean="0"/>
              <a:t> задуматься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На него с равным успехом можно отвечать с позиции разных образовательных областей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50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Затем главный вопрос разбивается на ряд более частных, которые раскрывают одну сторону основополагающего вопроса, обеспечивают исследование</a:t>
            </a:r>
            <a:r>
              <a:rPr lang="ru-RU" baseline="0" dirty="0" smtClean="0"/>
              <a:t> одной его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69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Планирование работы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Изучение источников информации, поиск, отбор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подбор методов исследования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Прописываются</a:t>
            </a:r>
            <a:r>
              <a:rPr lang="ru-RU" baseline="0" dirty="0" smtClean="0"/>
              <a:t> роли участников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Устанавливается примерный объем проекта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Продумывается план оценивания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Разрабатываются задания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8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своих учениях Джон </a:t>
            </a:r>
            <a:r>
              <a:rPr lang="ru-RU" dirty="0" err="1" smtClean="0"/>
              <a:t>Дьюи</a:t>
            </a:r>
            <a:r>
              <a:rPr lang="ru-RU" dirty="0" smtClean="0"/>
              <a:t> и</a:t>
            </a:r>
            <a:r>
              <a:rPr lang="ru-RU" baseline="0" dirty="0" smtClean="0"/>
              <a:t> его ученик </a:t>
            </a:r>
            <a:r>
              <a:rPr lang="ru-RU" baseline="0" dirty="0" err="1" smtClean="0"/>
              <a:t>Килпатрик</a:t>
            </a:r>
            <a:r>
              <a:rPr lang="ru-RU" baseline="0" dirty="0" smtClean="0"/>
              <a:t> предлагали строить обучение на активной основе, через целесообразную деятельность ученика, учитывая его интерес к этому знанию. Важно показать детям их собственную заинтересованность в приобретаемых знаниях, которые могут и должны пригодиться им в реальной жизни. Их идея еще состояла и в том, что образование есть процесс накопления и реконструкции уже имеющегося опыта с целью углубления его содержания.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Другими словами, от теории к практике. Чтобы ученик воспринимал знания как действительно нужные, ему необходимо поставить перед собой и решить значимую для него проблему,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aseline="0" dirty="0" smtClean="0"/>
              <a:t>взятую из реальной жизни, для решения которой ему необходимо применить имеющиеся знания </a:t>
            </a:r>
            <a:r>
              <a:rPr lang="ru-RU" baseline="0" dirty="0" err="1" smtClean="0"/>
              <a:t>знания+найти</a:t>
            </a:r>
            <a:r>
              <a:rPr lang="ru-RU" baseline="0" dirty="0" smtClean="0"/>
              <a:t> новые. </a:t>
            </a:r>
          </a:p>
          <a:p>
            <a:r>
              <a:rPr lang="ru-RU" baseline="0" dirty="0" smtClean="0"/>
              <a:t>А педагог может подсказать источники информации, или просто направить мысли детей в нужном направлении для самостоятельного поиска,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показать практическое применение полученных знаний.</a:t>
            </a:r>
            <a:r>
              <a:rPr lang="ru-RU" baseline="0" dirty="0" smtClean="0"/>
              <a:t> Но в результате дети должны самостоятельно и совместно решить проблему, применив знания из разных областей и получить реальный ощутимый результат.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Внешний результат можно увидеть, осмыслить, применить на практике. Внутренний результат: опыт деятельности, соединить в себе знания и умения, компетенции и ценности.</a:t>
            </a:r>
          </a:p>
          <a:p>
            <a:r>
              <a:rPr lang="ru-RU" baseline="0" dirty="0" smtClean="0"/>
              <a:t>Вся работа над проблемой приобретает контуры проектной деятельности.</a:t>
            </a:r>
          </a:p>
          <a:p>
            <a:r>
              <a:rPr lang="ru-RU" baseline="0" dirty="0" smtClean="0"/>
              <a:t>Метод проектов привлек внимание русских педагогов в начале 20 века. Под руководством педагога </a:t>
            </a:r>
            <a:r>
              <a:rPr lang="ru-RU" baseline="0" dirty="0" err="1" smtClean="0"/>
              <a:t>Шацкого</a:t>
            </a:r>
            <a:r>
              <a:rPr lang="ru-RU" baseline="0" dirty="0" smtClean="0"/>
              <a:t> была организована небольшая группа сотрудников, которая пыталась активно использовать проектный метод в работе. Однако в 1931 году метод проектов был осужден, и в 30-е годы эта технология практически исчезла и до недавнего времени не использовалась в российской школе.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СССР метод проектов возрождать в школе не торопились, 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англоговорящих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странах - США, Канаде, Великобритании, Австралии, Новой Зеландии - применяли активно и весьма успешно.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72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также продумывается каков буде результат проектной деятельности – в форме чего он будет представлен. Это могут быть…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04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 3. Практическая работа.</a:t>
            </a:r>
          </a:p>
          <a:p>
            <a:r>
              <a:rPr lang="ru-RU" dirty="0" smtClean="0"/>
              <a:t>В работу включаются дети. Начинается их самостоятельная работа над</a:t>
            </a:r>
            <a:r>
              <a:rPr lang="ru-RU" baseline="0" dirty="0" smtClean="0"/>
              <a:t> поставленными задачами. Осуществляется детьми поиск информации по проблеме. Создают продукты проектной деятельности.  Педагог организует деятельность детей, распределяет амплуа в группах, предлагает возможные формы работы над результатом. Координирует.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83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проект исследовательский, то формируются исследовательские группы, которые обеспечивают исследование/изучение/работу над одной частью основополагающего вопроса. В случае такого проекта, каждая группа ставит для себя цель исследования, выдвигает гипотезу (это предположение,</a:t>
            </a:r>
            <a:r>
              <a:rPr lang="ru-RU" baseline="0" dirty="0" smtClean="0"/>
              <a:t> в ходе исследования, которое нужно подтвердить или опровергнуть). Далее ставятся задачи (в каждой группе свои), разрабатывается и продумывается ход исследования, делаются выводы (а так же подтвердилась ли гипотеза)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93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Заключительный этап.</a:t>
            </a:r>
          </a:p>
          <a:p>
            <a:r>
              <a:rPr lang="ru-RU" dirty="0" smtClean="0"/>
              <a:t>Представление своего проекта на защиту. Показать результат своей работы над ним, презентовать его,  подведение итогов.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0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7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A2BA-2BB9-4C40-BB9A-A526933EA3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2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разберемся в понятиях. Что мы</a:t>
            </a:r>
            <a:r>
              <a:rPr lang="ru-RU" baseline="0" dirty="0" smtClean="0"/>
              <a:t> понимаем под методом проектов.</a:t>
            </a:r>
          </a:p>
          <a:p>
            <a:r>
              <a:rPr lang="ru-RU" baseline="0" dirty="0" smtClean="0"/>
              <a:t>Само слово «проект» означает буквально «брошенный вперед», а проектирование – процесс создания проекта.</a:t>
            </a:r>
          </a:p>
          <a:p>
            <a:r>
              <a:rPr lang="ru-RU" baseline="0" dirty="0" smtClean="0"/>
              <a:t>Метод – это совокупность приемов, способов, путей достижения какой-либо цели.</a:t>
            </a:r>
          </a:p>
          <a:p>
            <a:r>
              <a:rPr lang="ru-RU" baseline="0" dirty="0" smtClean="0"/>
              <a:t>Если соединим: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Метод проектов </a:t>
            </a:r>
            <a:r>
              <a:rPr lang="ru-RU" baseline="0" dirty="0" smtClean="0"/>
              <a:t>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 достижения дидактической цели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 котором знания и умения учащиеся приобретают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процессе детальной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разработки проблемы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должна завершиться реальным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оформленным тем или иным образом;</a:t>
            </a:r>
          </a:p>
          <a:p>
            <a:endParaRPr lang="ru-RU" baseline="0" dirty="0" smtClean="0"/>
          </a:p>
          <a:p>
            <a:r>
              <a:rPr lang="ru-RU" baseline="0" dirty="0" smtClean="0"/>
              <a:t>Хорошее определение, раскрывающее суть проектной деятельности:</a:t>
            </a:r>
          </a:p>
          <a:p>
            <a:r>
              <a:rPr lang="ru-RU" b="1" baseline="0" dirty="0" smtClean="0"/>
              <a:t>Метод проектов </a:t>
            </a:r>
            <a:r>
              <a:rPr lang="ru-RU" baseline="0" dirty="0" smtClean="0"/>
              <a:t>– это педагогическая технология, стержнем которой является самостоятельная деятельность детей – исследовательская, познавательная, продуктивная, в процессе которой ребенок познает окружающий мир и воплощает знания в реальные продукты.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проектов – это всегда решение какой-либо проблемы.</a:t>
            </a:r>
          </a:p>
          <a:p>
            <a:r>
              <a:rPr lang="ru-RU" dirty="0" smtClean="0"/>
              <a:t>В любом случае учебный/образовательный проект основывается на следующих</a:t>
            </a:r>
            <a:r>
              <a:rPr lang="ru-RU" baseline="0" dirty="0" smtClean="0"/>
              <a:t> моментах: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Развитие познавательных и творческих навыков детей;</a:t>
            </a:r>
          </a:p>
          <a:p>
            <a:pPr marL="0" indent="0">
              <a:buNone/>
            </a:pPr>
            <a:r>
              <a:rPr lang="ru-RU" baseline="0" dirty="0" smtClean="0"/>
              <a:t>2. Развитие умения самостоятельно искать информацию</a:t>
            </a:r>
          </a:p>
          <a:p>
            <a:pPr marL="0" indent="0">
              <a:buNone/>
            </a:pPr>
            <a:r>
              <a:rPr lang="ru-RU" baseline="0" dirty="0" smtClean="0"/>
              <a:t>3. Это самостоятельная деятельность детей: парная, групповая, индивидуальная.</a:t>
            </a:r>
          </a:p>
          <a:p>
            <a:pPr marL="0" indent="0">
              <a:buNone/>
            </a:pPr>
            <a:r>
              <a:rPr lang="ru-RU" baseline="0" dirty="0" smtClean="0"/>
              <a:t>4. Это решение значимой для детей проблемы</a:t>
            </a:r>
          </a:p>
          <a:p>
            <a:pPr marL="0" indent="0">
              <a:buNone/>
            </a:pPr>
            <a:r>
              <a:rPr lang="ru-RU" baseline="0" dirty="0" smtClean="0"/>
              <a:t>5.Представление ИТОГОВ проекта в «Осязаемом» виде (это внешний и внутренний результат)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0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проект был успешным, он должен иметь определенную структуру. Значимая задача (проблема) – Поиск информации - Продукт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 образом, обобщая все составные части работы на проектом,</a:t>
            </a:r>
            <a:r>
              <a:rPr lang="ru-RU" baseline="0" dirty="0" smtClean="0"/>
              <a:t> можно с уверенностью сказать, что проект – это 5 П, шестое П – это портфолио проекта, папка, куда собраны все материалы по проекту (может быть виртуальной (сайт, блог, страница на сайте) или в бумажном формате)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0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чего современному педагогу использовать в</a:t>
            </a:r>
            <a:r>
              <a:rPr lang="ru-RU" baseline="0" dirty="0" smtClean="0"/>
              <a:t> своей практике метод проектов? Игра «Чудесный мешочек»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D001-7FDB-4C42-91E8-D6BD0B1180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9CA2-6C40-4E2E-9539-2C6CA32427D7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CBE2-AF53-4D1A-81AD-A69225992EEC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CA5D-D570-41B3-B2EC-E24E882833B8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AFFD-F011-4E25-BF52-CA1232ADC1A4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B1C-EA6B-4B3F-8FA0-C8FB30223A7E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1716-B7AE-451E-990A-82110A20BEA4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E3B9-4BBB-457E-81C5-68AC6B423722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409F-AC2D-4E7D-AEC6-F637836CE243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64CD-E5C4-4219-9B3F-C6E071845451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AE8-E7DC-4185-9F17-56488BBB2CA6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E73-8CEF-49E7-8C3E-46D4B2F8135C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9FF5-3EA9-443B-9FA8-B4EF12E360B3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1119-55F2-4ED1-BBCC-2A5656F5D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slide" Target="slide24.xml"/><Relationship Id="rId9" Type="http://schemas.microsoft.com/office/2007/relationships/diagramDrawing" Target="../diagrams/drawin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180528" y="970460"/>
            <a:ext cx="8172480" cy="2643205"/>
          </a:xfrm>
          <a:effectLst/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проектов –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 из современных педагогических технологий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6400800" cy="1752600"/>
          </a:xfrm>
        </p:spPr>
        <p:txBody>
          <a:bodyPr/>
          <a:lstStyle/>
          <a:p>
            <a:r>
              <a:rPr lang="ru-RU" dirty="0" smtClean="0"/>
              <a:t>Планирование образовательного (учебного) проекта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32656"/>
            <a:ext cx="343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0032"/>
                </a:solidFill>
                <a:latin typeface="Georgia" pitchFamily="18" charset="0"/>
              </a:rPr>
              <a:t>«От идеи до реализации»</a:t>
            </a:r>
          </a:p>
        </p:txBody>
      </p:sp>
      <p:pic>
        <p:nvPicPr>
          <p:cNvPr id="40961" name="Picture 1" descr="F:\ЮША\мамина папка НЕ трогать!!\фотки\дс 2014 осень\мухаме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546" y="3429000"/>
            <a:ext cx="2179417" cy="3134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00694" y="7857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Cordia New" pitchFamily="34" charset="-34"/>
              </a:rPr>
              <a:t>«От замысла к воплощению»</a:t>
            </a:r>
            <a:endParaRPr lang="ru-RU" b="1" i="1" dirty="0">
              <a:cs typeface="Cordia New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u="sng" dirty="0">
                <a:solidFill>
                  <a:srgbClr val="000046"/>
                </a:solidFill>
              </a:rPr>
              <a:t>Научить </a:t>
            </a:r>
            <a:r>
              <a:rPr lang="ru-RU" sz="3400" b="1" u="sng" dirty="0" smtClean="0">
                <a:solidFill>
                  <a:srgbClr val="000046"/>
                </a:solidFill>
              </a:rPr>
              <a:t>детей:</a:t>
            </a:r>
            <a:endParaRPr lang="ru-RU" sz="3400" b="1" u="sng" dirty="0">
              <a:solidFill>
                <a:srgbClr val="000046"/>
              </a:solidFill>
            </a:endParaRP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сотрудничать;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приобретать знания самостоятельно;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систематизировать полученную информацию; 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пользоваться приобретенными знаниями для решения конкретных задач;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работать в разнообразных группах, выполняя разные социальные роли;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пользоваться исследовательскими методами, уметь их анализировать с разных позиций; 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делать выводы и заключения;</a:t>
            </a:r>
          </a:p>
          <a:p>
            <a:pPr>
              <a:buFontTx/>
              <a:buChar char="•"/>
            </a:pPr>
            <a:r>
              <a:rPr lang="ru-RU" sz="3400" b="1" dirty="0">
                <a:solidFill>
                  <a:srgbClr val="000046"/>
                </a:solidFill>
              </a:rPr>
              <a:t>получить эффектный результат решения проблемы в процессе совместной деятельности.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175" y="0"/>
            <a:ext cx="3014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Скажи мне - и я забуду.</a:t>
            </a:r>
          </a:p>
          <a:p>
            <a:r>
              <a:rPr lang="ru-RU" b="1" i="1" dirty="0">
                <a:solidFill>
                  <a:schemeClr val="accent2"/>
                </a:solidFill>
              </a:rPr>
              <a:t>Покажи мне - и я запомню.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Вовлеки меня - и я научусь.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Проект </a:t>
            </a:r>
            <a:r>
              <a:rPr lang="ru-RU" dirty="0" smtClean="0"/>
              <a:t>– это совокупность определенных действий, документов, план, замысел, в результате которого автор должен получить что-то новое: продукт, отношение, программу, книгу, фильм, модель, сценарий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 b="11951"/>
          <a:stretch>
            <a:fillRect/>
          </a:stretch>
        </p:blipFill>
        <p:spPr bwMode="auto">
          <a:xfrm>
            <a:off x="714348" y="4752953"/>
            <a:ext cx="7429500" cy="210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21195098">
            <a:off x="1856571" y="5258506"/>
            <a:ext cx="1932251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Мой проект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выполняется на: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28736"/>
            <a:ext cx="5214974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занятиях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литературных гостиных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праздниках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викторинах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творческих мастерских и др.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уроках</a:t>
            </a:r>
          </a:p>
          <a:p>
            <a:pPr>
              <a:lnSpc>
                <a:spcPct val="80000"/>
              </a:lnSpc>
              <a:defRPr/>
            </a:pPr>
            <a:r>
              <a:rPr lang="ru-RU" sz="2800" smtClean="0"/>
              <a:t>внеурочная </a:t>
            </a:r>
            <a:r>
              <a:rPr lang="ru-RU" sz="2800" dirty="0" smtClean="0"/>
              <a:t>деятельность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8673" name="Picture 1" descr="F:\ЮША\мамина папка НЕ трогать!!\фотки\дс 2014 осень\констр-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1442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F:\ЮША\мамина папка НЕ трогать!!\фотки\дс 2014 осень\из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3133678" cy="235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357430"/>
            <a:ext cx="33337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 выполняют роли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Решающий проблему</a:t>
            </a:r>
          </a:p>
          <a:p>
            <a:r>
              <a:rPr lang="ru-RU" dirty="0" smtClean="0"/>
              <a:t>Принимающий решение</a:t>
            </a:r>
          </a:p>
          <a:p>
            <a:r>
              <a:rPr lang="ru-RU" dirty="0" smtClean="0"/>
              <a:t>Исследователь</a:t>
            </a:r>
          </a:p>
          <a:p>
            <a:r>
              <a:rPr lang="ru-RU" dirty="0" smtClean="0"/>
              <a:t>Оформитель</a:t>
            </a:r>
          </a:p>
          <a:p>
            <a:r>
              <a:rPr lang="ru-RU" dirty="0" smtClean="0"/>
              <a:t>Документалист</a:t>
            </a:r>
          </a:p>
          <a:p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7649" name="Picture 1" descr="F:\ЮША\мамина папка НЕ трогать!!\фотки\дс 2014 осень\соня и мир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188" y="3068960"/>
            <a:ext cx="2858636" cy="214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285860"/>
            <a:ext cx="2643206" cy="206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6135" y="4431648"/>
            <a:ext cx="2950341" cy="216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7483475" cy="227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Классификация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63"/>
          <a:stretch>
            <a:fillRect/>
          </a:stretch>
        </p:blipFill>
        <p:spPr bwMode="auto">
          <a:xfrm rot="238758">
            <a:off x="4571014" y="4478064"/>
            <a:ext cx="335758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5125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количеству участников</a:t>
            </a:r>
          </a:p>
        </p:txBody>
      </p:sp>
      <p:sp>
        <p:nvSpPr>
          <p:cNvPr id="3379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743200" y="1835656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Индивидуальные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Парные(между парами участников)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Групповые(между группами участников)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" descr="pe01451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428860" cy="2028918"/>
          </a:xfrm>
          <a:prstGeom prst="rect">
            <a:avLst/>
          </a:prstGeom>
          <a:noFill/>
        </p:spPr>
      </p:pic>
      <p:pic>
        <p:nvPicPr>
          <p:cNvPr id="6" name="Picture 6" descr="j033426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51673"/>
            <a:ext cx="3189372" cy="30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территориальному признаку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39552" y="2296697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Внутренние или региональные(в пределах одной страны)</a:t>
            </a:r>
          </a:p>
          <a:p>
            <a:pPr eaLnBrk="1" hangingPunct="1">
              <a:buFont typeface="Wingdings" pitchFamily="2" charset="2"/>
              <a:buChar char="q"/>
            </a:pPr>
            <a:endParaRPr lang="ru-RU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Международные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продолжительности выполнения</a:t>
            </a:r>
          </a:p>
        </p:txBody>
      </p:sp>
      <p:sp>
        <p:nvSpPr>
          <p:cNvPr id="348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Краткосрочные (несколько уроков)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Средней продолжительности (неделя- месяц)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Долгосрочные (от месяца до нескольких месяцев)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предметно-содержательным областям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dirty="0" err="1" smtClean="0"/>
              <a:t>Монопроекты</a:t>
            </a:r>
            <a:r>
              <a:rPr lang="ru-RU" dirty="0" smtClean="0"/>
              <a:t> (в рамках одной предметной области; выбираются сложные разделы; в ходе серии занятий)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Межпредметные</a:t>
            </a:r>
            <a:r>
              <a:rPr lang="ru-RU" dirty="0" smtClean="0"/>
              <a:t> (в рамках нескольких предметов; свободное время)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err="1"/>
              <a:t>Надпредметные</a:t>
            </a:r>
            <a:r>
              <a:rPr lang="ru-RU" dirty="0"/>
              <a:t> (выполняются на основе изучения сведений, не</a:t>
            </a:r>
            <a:r>
              <a:rPr lang="en-US" dirty="0"/>
              <a:t>  </a:t>
            </a:r>
            <a:r>
              <a:rPr lang="ru-RU" dirty="0"/>
              <a:t>входящих в </a:t>
            </a:r>
            <a:r>
              <a:rPr lang="ru-RU" dirty="0" smtClean="0"/>
              <a:t>образовательную </a:t>
            </a:r>
            <a:r>
              <a:rPr lang="ru-RU" dirty="0"/>
              <a:t>программу</a:t>
            </a:r>
            <a:r>
              <a:rPr lang="ru-RU" sz="3600" dirty="0"/>
              <a:t>)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857364"/>
            <a:ext cx="8229600" cy="2000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доминирующей деятельности </a:t>
            </a:r>
            <a:b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обучающегося</a:t>
            </a:r>
            <a:endParaRPr lang="ru-RU" sz="49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3403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истории..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demicheva\Desktop\Картинки\история м-да проектов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3179" r="66544" b="60552"/>
          <a:stretch/>
        </p:blipFill>
        <p:spPr bwMode="auto">
          <a:xfrm>
            <a:off x="755576" y="1340768"/>
            <a:ext cx="2549332" cy="2411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demicheva\Desktop\Картинки\история м-да проект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0" t="19930" r="7224" b="10235"/>
          <a:stretch/>
        </p:blipFill>
        <p:spPr bwMode="auto">
          <a:xfrm>
            <a:off x="4067944" y="1052736"/>
            <a:ext cx="4077148" cy="399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56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857496"/>
            <a:ext cx="25228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20837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Выбор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темы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проекта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/>
              <a:t>Определяется педагогом</a:t>
            </a:r>
          </a:p>
          <a:p>
            <a:pPr lvl="1">
              <a:buNone/>
            </a:pPr>
            <a:r>
              <a:rPr lang="ru-RU" dirty="0"/>
              <a:t>- по предмету;</a:t>
            </a:r>
          </a:p>
          <a:p>
            <a:pPr lvl="1">
              <a:buNone/>
            </a:pPr>
            <a:r>
              <a:rPr lang="ru-RU" dirty="0"/>
              <a:t>- в соответствии с потребностями обучающихся;</a:t>
            </a:r>
          </a:p>
          <a:p>
            <a:pPr lvl="1">
              <a:buNone/>
            </a:pPr>
            <a:r>
              <a:rPr lang="ru-RU" dirty="0"/>
              <a:t>- с учетом учебной ситуации;</a:t>
            </a:r>
          </a:p>
          <a:p>
            <a:pPr lvl="1">
              <a:buFontTx/>
              <a:buChar char="-"/>
            </a:pPr>
            <a:r>
              <a:rPr lang="ru-RU" dirty="0" smtClean="0"/>
              <a:t>с </a:t>
            </a:r>
            <a:r>
              <a:rPr lang="ru-RU" dirty="0"/>
              <a:t>учетом </a:t>
            </a:r>
            <a:r>
              <a:rPr lang="ru-RU" dirty="0" smtClean="0"/>
              <a:t>способностей и интересов </a:t>
            </a:r>
            <a:r>
              <a:rPr lang="ru-RU" dirty="0"/>
              <a:t>обучающихся</a:t>
            </a:r>
            <a:r>
              <a:rPr lang="ru-RU" dirty="0" smtClean="0"/>
              <a:t>.</a:t>
            </a:r>
          </a:p>
          <a:p>
            <a:pPr lvl="1"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2" name="Picture 4" descr="21m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00570"/>
            <a:ext cx="2398720" cy="20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Планирование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Успешный проект надо планировать, постоянно помня о конечном результате.</a:t>
            </a:r>
          </a:p>
          <a:p>
            <a:r>
              <a:rPr lang="ru-RU" dirty="0" smtClean="0"/>
              <a:t>Вы должны быть уверены, что запланированные занятия помогут детям достичь поставленных вами целей и понять важнейшие концепции темы.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63"/>
          <a:stretch>
            <a:fillRect/>
          </a:stretch>
        </p:blipFill>
        <p:spPr bwMode="auto">
          <a:xfrm>
            <a:off x="4643438" y="4357694"/>
            <a:ext cx="335758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Алгоритм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проектирования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229600" cy="604837"/>
          </a:xfrm>
        </p:spPr>
        <p:txBody>
          <a:bodyPr/>
          <a:lstStyle/>
          <a:p>
            <a:pPr marL="6350" indent="-6350" eaLnBrk="1" hangingPunct="1">
              <a:buFontTx/>
              <a:buNone/>
              <a:defRPr/>
            </a:pPr>
            <a:r>
              <a:rPr lang="ru-RU" sz="3000" dirty="0" smtClean="0"/>
              <a:t>(как метод образовательной деятельности)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23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3429000"/>
            <a:ext cx="8424862" cy="1584325"/>
            <a:chOff x="249" y="2160"/>
            <a:chExt cx="5307" cy="998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249" y="2160"/>
              <a:ext cx="1814" cy="998"/>
            </a:xfrm>
            <a:prstGeom prst="chevron">
              <a:avLst>
                <a:gd name="adj" fmla="val 4544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замысел</a:t>
              </a: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1927" y="2160"/>
              <a:ext cx="1951" cy="998"/>
            </a:xfrm>
            <a:prstGeom prst="chevron">
              <a:avLst>
                <a:gd name="adj" fmla="val 4887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   реализация</a:t>
              </a:r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742" y="2160"/>
              <a:ext cx="1814" cy="998"/>
            </a:xfrm>
            <a:prstGeom prst="chevron">
              <a:avLst>
                <a:gd name="adj" fmla="val 4544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  рефлексия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848600" cy="5826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Этапы образовательного 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071522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1. Проблемно-целевой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Педагог выбирает тему проекта, его тип, количество участников, образовательную область, цели, задачи, главную проблему проекта</a:t>
            </a:r>
          </a:p>
          <a:p>
            <a:r>
              <a:rPr lang="ru-RU" dirty="0" smtClean="0"/>
              <a:t>Педагог продумывает возможные варианты проблем проекта</a:t>
            </a:r>
          </a:p>
          <a:p>
            <a:r>
              <a:rPr lang="ru-RU" dirty="0" smtClean="0"/>
              <a:t>Педагог должен ответить на вопросы: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Можно ли использовать метод проектов для изучения той или иной темы?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Для чего создается данный проект? 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Чем вызвана необходимость его создания? Обосновать необходимость реализации проекта (для детей, родителей, администрации)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Как в дальнейшем будет использоваться данный проект?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Каким должен быть проект?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Кто будет создавать проект?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Какие знания, умения и навыки имеют дети в начале и будут иметь в конце создания проекта?</a:t>
            </a:r>
          </a:p>
          <a:p>
            <a:endParaRPr lang="ru-RU" dirty="0" smtClean="0">
              <a:solidFill>
                <a:srgbClr val="331D0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Формулировка темы и </a:t>
            </a:r>
            <a:r>
              <a:rPr lang="ru-RU" b="1" dirty="0" smtClean="0"/>
              <a:t>творческого названия </a:t>
            </a:r>
            <a:r>
              <a:rPr lang="ru-RU" dirty="0" smtClean="0"/>
              <a:t>проекта и </a:t>
            </a:r>
            <a:r>
              <a:rPr lang="ru-RU" b="1" dirty="0" smtClean="0"/>
              <a:t>основного проблемного вопроса </a:t>
            </a:r>
            <a:r>
              <a:rPr lang="ru-RU" dirty="0" smtClean="0"/>
              <a:t>для появления интереса, мотивации к изучению нового.</a:t>
            </a:r>
          </a:p>
          <a:p>
            <a:r>
              <a:rPr lang="ru-RU" dirty="0" smtClean="0"/>
              <a:t>Самый сложный этап, т.к.именно он во многом определяет стратегию развития проекта и его результативность. </a:t>
            </a:r>
          </a:p>
          <a:p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24439927"/>
              </p:ext>
            </p:extLst>
          </p:nvPr>
        </p:nvGraphicFramePr>
        <p:xfrm>
          <a:off x="2143108" y="3714752"/>
          <a:ext cx="485778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86720729"/>
              </p:ext>
            </p:extLst>
          </p:nvPr>
        </p:nvGraphicFramePr>
        <p:xfrm>
          <a:off x="2143108" y="5214950"/>
          <a:ext cx="4857784" cy="123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Основной вопрос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98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Основополагающий вопрос определяет основное направление развития проекта и часто служит «концептуальной рамой» для нескольких образовательных  тем.</a:t>
            </a:r>
          </a:p>
          <a:p>
            <a:r>
              <a:rPr lang="ru-RU" sz="1800" dirty="0" smtClean="0"/>
              <a:t>Интересная постановка педагогом основополагающего вопроса заставляет обучающихся осознать свою некомпетентность в данной области, обнаружить недостаточность своих знаний, умений; у них появляется установка на получение новых знаний, определяется цель, порождающая дальнейшую активность к деятельности по овладению новыми знаниями.</a:t>
            </a:r>
          </a:p>
          <a:p>
            <a:r>
              <a:rPr lang="ru-RU" sz="1800" dirty="0" smtClean="0"/>
              <a:t>Основополагающий вопрос – это вопрос  самого высокого уровня в цепочке вопросов, наиболее общий, абстрактный, «философский»,  не имеющий определенного ответа</a:t>
            </a: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714480" y="5143512"/>
          <a:ext cx="52864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начале изучения новой темы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Педагог выдвигает проблему в виде основополагающего вопроса. </a:t>
            </a:r>
          </a:p>
          <a:p>
            <a:r>
              <a:rPr lang="ru-RU" dirty="0" smtClean="0"/>
              <a:t>Затем педагог вместе с детьми или дети самостоятельно разбивают проблему (основополагающий вопрос) на ряд проблем более частных и конкретных (проблемные вопросы).  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143900" y="6215082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857496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Учебный проект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«Вода»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57224" y="4143380"/>
          <a:ext cx="6858048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2. Планирование работы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первичное изучение источников, поиск информации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отбор содержания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rgbClr val="331D09"/>
                </a:solidFill>
              </a:rPr>
              <a:t>обсуждение возможных методов исследования, поиск творческих решений</a:t>
            </a:r>
            <a:endParaRPr lang="ru-RU" dirty="0" smtClean="0"/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определяется примерный объем проекта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прописываются роли всех участников проекта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уточнение календарного плана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проектирование плана оценивания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ru-RU" dirty="0" smtClean="0"/>
              <a:t>придумать задания, где будут учитываться учебные потребности, которые будут связывать детей с внешним миром и будут включать развивающие исследовательские задания с использованием ИКТ</a:t>
            </a:r>
          </a:p>
          <a:p>
            <a:endParaRPr lang="ru-RU" dirty="0" smtClean="0">
              <a:latin typeface="Tahoma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2" name="Picture 4" descr="ми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938"/>
            <a:ext cx="40608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3403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истории..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989138"/>
            <a:ext cx="857885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46"/>
                </a:solidFill>
              </a:rPr>
              <a:t>Начало ХХ века, США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46"/>
                </a:solidFill>
              </a:rPr>
              <a:t>Метод проекта – метод проблем,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46"/>
                </a:solidFill>
              </a:rPr>
              <a:t>   «</a:t>
            </a:r>
            <a:r>
              <a:rPr lang="ru-RU" sz="2400" u="sng" dirty="0" smtClean="0">
                <a:solidFill>
                  <a:srgbClr val="000046"/>
                </a:solidFill>
              </a:rPr>
              <a:t>обучение посредством делания</a:t>
            </a:r>
            <a:r>
              <a:rPr lang="ru-RU" sz="2400" dirty="0" smtClean="0">
                <a:solidFill>
                  <a:srgbClr val="000046"/>
                </a:solidFill>
              </a:rPr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rgbClr val="000046"/>
                </a:solidFill>
              </a:rPr>
              <a:t>Дж.Дьюи</a:t>
            </a:r>
            <a:r>
              <a:rPr lang="ru-RU" sz="2400" dirty="0" smtClean="0">
                <a:solidFill>
                  <a:srgbClr val="000046"/>
                </a:solidFill>
              </a:rPr>
              <a:t> (американский философ, педагог) – В.Х </a:t>
            </a:r>
            <a:r>
              <a:rPr lang="ru-RU" sz="2400" dirty="0" err="1" smtClean="0">
                <a:solidFill>
                  <a:srgbClr val="000046"/>
                </a:solidFill>
              </a:rPr>
              <a:t>Килпатрик</a:t>
            </a:r>
            <a:r>
              <a:rPr lang="ru-RU" sz="2400" dirty="0" smtClean="0">
                <a:solidFill>
                  <a:srgbClr val="000046"/>
                </a:solidFill>
              </a:rPr>
              <a:t> (ученик)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46"/>
                </a:solidFill>
              </a:rPr>
              <a:t>1905 г – </a:t>
            </a:r>
            <a:r>
              <a:rPr lang="ru-RU" sz="2400" dirty="0" err="1" smtClean="0">
                <a:solidFill>
                  <a:srgbClr val="000046"/>
                </a:solidFill>
              </a:rPr>
              <a:t>С.Т.Шацкий</a:t>
            </a:r>
            <a:r>
              <a:rPr lang="ru-RU" sz="2400" dirty="0" smtClean="0">
                <a:solidFill>
                  <a:srgbClr val="000046"/>
                </a:solidFill>
              </a:rPr>
              <a:t>, Россия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000046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ИДЕЯ: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46"/>
                </a:solidFill>
              </a:rPr>
              <a:t>Организация обучения через целесообразную деятельность ребенка с учетом его интересов в конкретном знании – </a:t>
            </a:r>
            <a:r>
              <a:rPr lang="ru-RU" sz="2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G Times" pitchFamily="18" charset="0"/>
              </a:rPr>
              <a:t>личная заинтересованность.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rgbClr val="00004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1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продуктов проектной деятельности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30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2844" y="1500174"/>
            <a:ext cx="8931632" cy="5299967"/>
            <a:chOff x="142844" y="1500174"/>
            <a:chExt cx="8931632" cy="5299967"/>
          </a:xfrm>
        </p:grpSpPr>
        <p:sp>
          <p:nvSpPr>
            <p:cNvPr id="3" name="TextBox 2"/>
            <p:cNvSpPr txBox="1"/>
            <p:nvPr/>
          </p:nvSpPr>
          <p:spPr>
            <a:xfrm>
              <a:off x="142844" y="1500174"/>
              <a:ext cx="4357717" cy="25853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альманах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игра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костюм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/>
                <a:t>музыкальное </a:t>
              </a:r>
              <a:r>
                <a:rPr lang="ru-RU" dirty="0" smtClean="0"/>
                <a:t>произведение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спектакль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справочник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/>
                <a:t>учебное </a:t>
              </a:r>
              <a:r>
                <a:rPr lang="ru-RU" dirty="0" smtClean="0"/>
                <a:t>пособие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урок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журнал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14876" y="1500174"/>
              <a:ext cx="4359600" cy="25853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атлас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атрибуты несуществующего государства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анализ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бизнес </a:t>
              </a:r>
              <a:r>
                <a:rPr lang="ru-RU" dirty="0"/>
                <a:t>– </a:t>
              </a:r>
              <a:r>
                <a:rPr lang="ru-RU" dirty="0" smtClean="0"/>
                <a:t>план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выставка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праздник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картина</a:t>
              </a:r>
              <a:endParaRPr lang="ru-RU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сценарий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2844" y="4214818"/>
              <a:ext cx="4357718" cy="25853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макет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сборник иллюстраций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сборники собственных творческих работ,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фольклорных находок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стенгазета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киносценарий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видео-, </a:t>
              </a:r>
              <a:r>
                <a:rPr lang="ru-RU" dirty="0" err="1" smtClean="0"/>
                <a:t>диа</a:t>
              </a:r>
              <a:r>
                <a:rPr lang="ru-RU" dirty="0" smtClean="0"/>
                <a:t>- или слайд-фильм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комментарий к тексту художественного произведения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14876" y="4201263"/>
              <a:ext cx="4359600" cy="25853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оформление кабинета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рекламный ролик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телепрограмма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интервью с известными людьми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 smtClean="0"/>
                <a:t>журнальный репортаж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ru-RU" dirty="0" smtClean="0"/>
                <a:t>публикация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ru-RU" dirty="0" smtClean="0"/>
                <a:t>буклет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ru-RU" dirty="0" smtClean="0"/>
                <a:t>презентация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ru-RU" dirty="0" err="1" smtClean="0"/>
                <a:t>веб-сайт</a:t>
              </a:r>
              <a:endParaRPr lang="ru-RU" dirty="0"/>
            </a:p>
          </p:txBody>
        </p:sp>
      </p:grpSp>
      <p:sp>
        <p:nvSpPr>
          <p:cNvPr id="16" name="Управляющая кнопка: назад 15">
            <a:hlinkClick r:id="rId4" action="ppaction://hlinksldjump" highlightClick="1"/>
          </p:cNvPr>
          <p:cNvSpPr/>
          <p:nvPr/>
        </p:nvSpPr>
        <p:spPr>
          <a:xfrm>
            <a:off x="7643834" y="5500702"/>
            <a:ext cx="857256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3. Практическая работа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Реализация поставленных задач практическая работа (сбор информации, аналитическая работа).</a:t>
            </a:r>
          </a:p>
          <a:p>
            <a:endParaRPr lang="ru-RU" b="1" dirty="0" smtClean="0">
              <a:solidFill>
                <a:srgbClr val="080808"/>
              </a:solidFill>
            </a:endParaRPr>
          </a:p>
          <a:p>
            <a:r>
              <a:rPr lang="ru-RU" dirty="0" smtClean="0">
                <a:solidFill>
                  <a:srgbClr val="080808"/>
                </a:solidFill>
              </a:rPr>
              <a:t>Самостоятельная работа участников по своим исследовательским, творческим задачам под контролем педагога или его доверенного лица</a:t>
            </a:r>
          </a:p>
          <a:p>
            <a:endParaRPr lang="ru-RU" dirty="0" smtClean="0">
              <a:solidFill>
                <a:srgbClr val="080808"/>
              </a:solidFill>
            </a:endParaRPr>
          </a:p>
          <a:p>
            <a:r>
              <a:rPr lang="ru-RU" sz="3600" dirty="0" smtClean="0">
                <a:solidFill>
                  <a:srgbClr val="080808"/>
                </a:solidFill>
              </a:rPr>
              <a:t>Координация</a:t>
            </a:r>
            <a:r>
              <a:rPr lang="ru-RU" dirty="0" smtClean="0"/>
              <a:t> деятельности участников проекта.</a:t>
            </a:r>
          </a:p>
          <a:p>
            <a:endParaRPr lang="ru-RU" dirty="0" smtClean="0">
              <a:solidFill>
                <a:srgbClr val="080808"/>
              </a:solidFill>
              <a:latin typeface="Tahoma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 детей с исследовательской деятельностью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5257808" cy="4554551"/>
          </a:xfrm>
        </p:spPr>
        <p:txBody>
          <a:bodyPr/>
          <a:lstStyle/>
          <a:p>
            <a:r>
              <a:rPr lang="ru-RU" dirty="0" smtClean="0"/>
              <a:t>Цель исследования</a:t>
            </a:r>
          </a:p>
          <a:p>
            <a:r>
              <a:rPr lang="ru-RU" dirty="0" smtClean="0"/>
              <a:t>Гипотеза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Ход исследования</a:t>
            </a:r>
          </a:p>
          <a:p>
            <a:r>
              <a:rPr lang="ru-RU" dirty="0" smtClean="0"/>
              <a:t>Выводы</a:t>
            </a:r>
          </a:p>
          <a:p>
            <a:r>
              <a:rPr lang="ru-RU" dirty="0" smtClean="0"/>
              <a:t>Информационные ресурсы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9395" name="Picture 3" descr="C:\Users\user\Desktop\DSCN4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500" y="2132856"/>
            <a:ext cx="4688158" cy="293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4. Защита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indent="-812800">
              <a:buClr>
                <a:schemeClr val="tx1"/>
              </a:buClr>
              <a:defRPr/>
            </a:pPr>
            <a:r>
              <a:rPr lang="ru-RU" b="1" dirty="0" smtClean="0"/>
              <a:t>Представление проекта, презентация, оппонирование.</a:t>
            </a:r>
          </a:p>
          <a:p>
            <a:pPr marL="812800" indent="-812800">
              <a:buClr>
                <a:schemeClr val="tx1"/>
              </a:buClr>
              <a:defRPr/>
            </a:pPr>
            <a:r>
              <a:rPr lang="ru-RU" b="1" dirty="0" smtClean="0">
                <a:solidFill>
                  <a:srgbClr val="080808"/>
                </a:solidFill>
              </a:rPr>
              <a:t>Коллективное обсуждение, экспертиза, </a:t>
            </a:r>
            <a:r>
              <a:rPr lang="ru-RU" b="1" dirty="0" smtClean="0"/>
              <a:t>самооценка,</a:t>
            </a:r>
            <a:r>
              <a:rPr lang="ru-RU" b="1" dirty="0" smtClean="0">
                <a:solidFill>
                  <a:srgbClr val="080808"/>
                </a:solidFill>
              </a:rPr>
              <a:t> анализ результатов, выводы</a:t>
            </a:r>
          </a:p>
          <a:p>
            <a:pPr marL="812800" indent="-812800">
              <a:buClr>
                <a:schemeClr val="tx1"/>
              </a:buClr>
              <a:defRPr/>
            </a:pPr>
            <a:r>
              <a:rPr lang="ru-RU" sz="2400" b="1" dirty="0" smtClean="0">
                <a:solidFill>
                  <a:srgbClr val="080808"/>
                </a:solidFill>
                <a:latin typeface="Tahoma" pitchFamily="34" charset="0"/>
              </a:rPr>
              <a:t>Подведение итогов, определение задач для новых проектов</a:t>
            </a:r>
          </a:p>
          <a:p>
            <a:pPr marL="812800" indent="-812800">
              <a:buClr>
                <a:schemeClr val="tx1"/>
              </a:buClr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32"/>
                </a:solidFill>
              </a:rPr>
              <a:t>Основной тезис современного понимания метода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«Все, что я познаю, я знаю, для чего это мне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надо,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где и как я могу эти знания применить»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17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0468"/>
            <a:ext cx="7639609" cy="54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8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Усвоение полученной информации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разных формах деятельности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37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15460" cy="13824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метода проектов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образовательной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00634"/>
          </a:xfrm>
        </p:spPr>
        <p:txBody>
          <a:bodyPr>
            <a:normAutofit fontScale="92500"/>
          </a:bodyPr>
          <a:lstStyle/>
          <a:p>
            <a:r>
              <a:rPr lang="ru-RU" sz="2400" i="1" dirty="0"/>
              <a:t>Слово </a:t>
            </a:r>
            <a:r>
              <a:rPr lang="ru-RU" sz="2400" b="1" i="1" dirty="0"/>
              <a:t>«проект»</a:t>
            </a:r>
            <a:r>
              <a:rPr lang="ru-RU" sz="2400" i="1" dirty="0"/>
              <a:t> ( в переводе с латинского </a:t>
            </a:r>
            <a:r>
              <a:rPr lang="ru-RU" sz="2400" b="1" i="1" u="sng" dirty="0"/>
              <a:t>«брошенный</a:t>
            </a:r>
            <a:r>
              <a:rPr lang="ru-RU" sz="2400" i="1" u="sng" dirty="0"/>
              <a:t>   </a:t>
            </a:r>
            <a:r>
              <a:rPr lang="ru-RU" sz="2400" b="1" i="1" u="sng" dirty="0"/>
              <a:t>вперёд»</a:t>
            </a:r>
            <a:r>
              <a:rPr lang="ru-RU" sz="2400" b="1" i="1" dirty="0"/>
              <a:t>)</a:t>
            </a:r>
            <a:r>
              <a:rPr lang="ru-RU" sz="2400" i="1" dirty="0"/>
              <a:t> толкуется в словарях как план, замысел, предваряющий его создание</a:t>
            </a:r>
            <a:r>
              <a:rPr lang="ru-RU" sz="2400" i="1" dirty="0" smtClean="0"/>
              <a:t>.</a:t>
            </a:r>
          </a:p>
          <a:p>
            <a:r>
              <a:rPr lang="ru-RU" sz="2400" b="1" dirty="0"/>
              <a:t>Проект </a:t>
            </a:r>
            <a:r>
              <a:rPr lang="ru-RU" sz="2400" dirty="0"/>
              <a:t>– разработанный план, предварительный текст какого-либо документа; замысел, план (</a:t>
            </a:r>
            <a:r>
              <a:rPr lang="ru-RU" sz="2400" dirty="0" err="1"/>
              <a:t>С.И.Ожегов</a:t>
            </a:r>
            <a:r>
              <a:rPr lang="ru-RU" sz="2400" dirty="0"/>
              <a:t>)</a:t>
            </a:r>
          </a:p>
          <a:p>
            <a:r>
              <a:rPr lang="ru-RU" sz="2400" b="1" i="1" dirty="0"/>
              <a:t>Метод </a:t>
            </a:r>
            <a:r>
              <a:rPr lang="ru-RU" sz="2400" b="1" i="1" dirty="0" smtClean="0"/>
              <a:t>проектов</a:t>
            </a:r>
            <a:r>
              <a:rPr lang="ru-RU" sz="2400" dirty="0" smtClean="0"/>
              <a:t> </a:t>
            </a:r>
            <a:r>
              <a:rPr lang="ru-RU" sz="2400" dirty="0"/>
              <a:t>– способ достижения дидактической цели       через детальную разработку проблемы, которая завершается реальным результатом – </a:t>
            </a:r>
            <a:r>
              <a:rPr lang="ru-RU" sz="2400" b="1" i="1" dirty="0"/>
              <a:t>всегда решение какой-либо проблемы.</a:t>
            </a:r>
          </a:p>
          <a:p>
            <a:r>
              <a:rPr lang="ru-RU" sz="2500" b="1" dirty="0" smtClean="0">
                <a:solidFill>
                  <a:srgbClr val="000046"/>
                </a:solidFill>
              </a:rPr>
              <a:t>Образовательный </a:t>
            </a:r>
            <a:r>
              <a:rPr lang="ru-RU" sz="2500" b="1" dirty="0">
                <a:solidFill>
                  <a:srgbClr val="000046"/>
                </a:solidFill>
              </a:rPr>
              <a:t>проект</a:t>
            </a:r>
            <a:r>
              <a:rPr lang="ru-RU" sz="2500" dirty="0">
                <a:solidFill>
                  <a:srgbClr val="000046"/>
                </a:solidFill>
              </a:rPr>
              <a:t> –</a:t>
            </a:r>
            <a:r>
              <a:rPr lang="ru-RU" sz="2400" dirty="0">
                <a:solidFill>
                  <a:srgbClr val="000046"/>
                </a:solidFill>
              </a:rPr>
              <a:t>самостоятельная, творческая, завершенная работа </a:t>
            </a:r>
            <a:r>
              <a:rPr lang="ru-RU" sz="2400" dirty="0" smtClean="0">
                <a:solidFill>
                  <a:srgbClr val="000046"/>
                </a:solidFill>
              </a:rPr>
              <a:t>ребенка, </a:t>
            </a:r>
            <a:r>
              <a:rPr lang="ru-RU" sz="2400" dirty="0">
                <a:solidFill>
                  <a:srgbClr val="000046"/>
                </a:solidFill>
              </a:rPr>
              <a:t>соответствующая его возрастным возможностям и выполненная в соответствии с обобщенным алгоритмом</a:t>
            </a:r>
            <a:r>
              <a:rPr lang="ru-RU" sz="2400" b="1" dirty="0">
                <a:solidFill>
                  <a:srgbClr val="000046"/>
                </a:solidFill>
              </a:rPr>
              <a:t> </a:t>
            </a:r>
            <a:r>
              <a:rPr lang="ru-RU" sz="2400" dirty="0">
                <a:solidFill>
                  <a:srgbClr val="000046"/>
                </a:solidFill>
              </a:rPr>
              <a:t>проектирования</a:t>
            </a:r>
            <a:r>
              <a:rPr lang="ru-RU" sz="2400" b="1" dirty="0">
                <a:solidFill>
                  <a:srgbClr val="000046"/>
                </a:solidFill>
              </a:rPr>
              <a:t>: </a:t>
            </a:r>
            <a:r>
              <a:rPr lang="ru-RU" sz="2400" b="1" i="1" u="sng" dirty="0">
                <a:solidFill>
                  <a:srgbClr val="000046"/>
                </a:solidFill>
              </a:rPr>
              <a:t>от идеи до</a:t>
            </a:r>
            <a:r>
              <a:rPr lang="ru-RU" sz="2400" b="1" u="sng" dirty="0">
                <a:solidFill>
                  <a:srgbClr val="000046"/>
                </a:solidFill>
              </a:rPr>
              <a:t> ее </a:t>
            </a:r>
            <a:r>
              <a:rPr lang="ru-RU" sz="2400" b="1" i="1" u="sng" dirty="0">
                <a:solidFill>
                  <a:srgbClr val="000046"/>
                </a:solidFill>
              </a:rPr>
              <a:t>воплощения в реальность</a:t>
            </a:r>
            <a:r>
              <a:rPr lang="ru-RU" sz="2400" b="1" u="sng" dirty="0">
                <a:solidFill>
                  <a:srgbClr val="000046"/>
                </a:solidFill>
              </a:rPr>
              <a:t>.</a:t>
            </a:r>
            <a:r>
              <a:rPr lang="ru-RU" sz="2400" dirty="0">
                <a:solidFill>
                  <a:srgbClr val="000046"/>
                </a:solidFill>
              </a:rPr>
              <a:t> </a:t>
            </a:r>
          </a:p>
          <a:p>
            <a:endParaRPr lang="ru-RU" sz="2400" i="1" dirty="0"/>
          </a:p>
          <a:p>
            <a:pPr lvl="0"/>
            <a:endParaRPr lang="ru-RU" dirty="0" smtClean="0"/>
          </a:p>
          <a:p>
            <a:pPr>
              <a:buClr>
                <a:schemeClr val="tx2"/>
              </a:buClr>
              <a:buSzPct val="115000"/>
              <a:buNone/>
              <a:defRPr/>
            </a:pP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образовательных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проектов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ru-RU" sz="2800" dirty="0">
                <a:solidFill>
                  <a:srgbClr val="000046"/>
                </a:solidFill>
              </a:rPr>
              <a:t>В основу метода проектов положена </a:t>
            </a:r>
            <a:r>
              <a:rPr lang="ru-RU" sz="2800" b="1" dirty="0">
                <a:solidFill>
                  <a:srgbClr val="000046"/>
                </a:solidFill>
              </a:rPr>
              <a:t>идея о направленности учебно-познавательной деятельности </a:t>
            </a:r>
            <a:r>
              <a:rPr lang="ru-RU" sz="2800" b="1" dirty="0" smtClean="0">
                <a:solidFill>
                  <a:srgbClr val="000046"/>
                </a:solidFill>
              </a:rPr>
              <a:t>детей </a:t>
            </a:r>
            <a:r>
              <a:rPr lang="ru-RU" sz="2800" b="1" dirty="0">
                <a:solidFill>
                  <a:srgbClr val="000046"/>
                </a:solidFill>
              </a:rPr>
              <a:t>на результат</a:t>
            </a:r>
            <a:r>
              <a:rPr lang="ru-RU" sz="2800" dirty="0">
                <a:solidFill>
                  <a:srgbClr val="000046"/>
                </a:solidFill>
              </a:rPr>
              <a:t>, который получается при решении той или иной практически или теоретически значимой проблемы.</a:t>
            </a:r>
            <a:endParaRPr lang="ru-RU" sz="2800" i="1" dirty="0">
              <a:solidFill>
                <a:srgbClr val="000046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800" b="1" i="1" u="sng" dirty="0">
                <a:solidFill>
                  <a:srgbClr val="000046"/>
                </a:solidFill>
              </a:rPr>
              <a:t>Внешний результат</a:t>
            </a:r>
            <a:r>
              <a:rPr lang="ru-RU" sz="2800" dirty="0">
                <a:solidFill>
                  <a:srgbClr val="000046"/>
                </a:solidFill>
              </a:rPr>
              <a:t> можно увидеть, осмыслить, применить в реальной практической деятельности.</a:t>
            </a:r>
            <a:endParaRPr lang="ru-RU" sz="2800" i="1" dirty="0">
              <a:solidFill>
                <a:srgbClr val="000046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800" b="1" i="1" u="sng" dirty="0">
                <a:solidFill>
                  <a:srgbClr val="000046"/>
                </a:solidFill>
              </a:rPr>
              <a:t>Внутренний результат</a:t>
            </a:r>
            <a:r>
              <a:rPr lang="ru-RU" sz="2800" dirty="0">
                <a:solidFill>
                  <a:srgbClr val="000046"/>
                </a:solidFill>
              </a:rPr>
              <a:t> – опыт деятельности – становится бесценным достоянием </a:t>
            </a:r>
            <a:r>
              <a:rPr lang="ru-RU" sz="2800" dirty="0" smtClean="0">
                <a:solidFill>
                  <a:srgbClr val="000046"/>
                </a:solidFill>
              </a:rPr>
              <a:t>ребенка, </a:t>
            </a:r>
            <a:r>
              <a:rPr lang="ru-RU" sz="2800" dirty="0">
                <a:solidFill>
                  <a:srgbClr val="000046"/>
                </a:solidFill>
              </a:rPr>
              <a:t>соединяя в себе знания и умения, компетенции и ценности.</a:t>
            </a:r>
          </a:p>
          <a:p>
            <a:pPr>
              <a:lnSpc>
                <a:spcPct val="115000"/>
              </a:lnSpc>
            </a:pPr>
            <a:r>
              <a:rPr lang="ru-RU" sz="2800" b="1" i="1" dirty="0">
                <a:solidFill>
                  <a:srgbClr val="000046"/>
                </a:solidFill>
              </a:rPr>
              <a:t>На долю </a:t>
            </a:r>
            <a:r>
              <a:rPr lang="ru-RU" sz="2800" b="1" i="1" dirty="0" smtClean="0">
                <a:solidFill>
                  <a:srgbClr val="000046"/>
                </a:solidFill>
              </a:rPr>
              <a:t>педагога </a:t>
            </a:r>
            <a:r>
              <a:rPr lang="ru-RU" sz="2800" b="1" i="1" dirty="0">
                <a:solidFill>
                  <a:srgbClr val="000046"/>
                </a:solidFill>
              </a:rPr>
              <a:t>остается трудная задача выбора проблем для проектов.</a:t>
            </a:r>
            <a:endParaRPr lang="ru-RU" sz="2800" dirty="0">
              <a:solidFill>
                <a:srgbClr val="00004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u-RU" sz="25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507413" cy="936625"/>
          </a:xfrm>
        </p:spPr>
        <p:txBody>
          <a:bodyPr/>
          <a:lstStyle/>
          <a:p>
            <a:pPr eaLnBrk="1" hangingPunct="1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требования к проекту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569325" cy="5543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000" dirty="0" smtClean="0">
                <a:solidFill>
                  <a:srgbClr val="000046"/>
                </a:solidFill>
              </a:rPr>
              <a:t>1.Необходимо наличие социально </a:t>
            </a:r>
            <a:r>
              <a:rPr lang="ru-RU" sz="2000" b="1" dirty="0" smtClean="0">
                <a:solidFill>
                  <a:srgbClr val="000046"/>
                </a:solidFill>
              </a:rPr>
              <a:t>значимой задачи (проблемы) </a:t>
            </a:r>
            <a:r>
              <a:rPr lang="ru-RU" sz="2000" dirty="0" smtClean="0">
                <a:solidFill>
                  <a:srgbClr val="000046"/>
                </a:solidFill>
              </a:rPr>
              <a:t>–исследовательской, информационной, практической.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000" dirty="0" smtClean="0">
                <a:solidFill>
                  <a:srgbClr val="000046"/>
                </a:solidFill>
              </a:rPr>
              <a:t>2.Выполнение проекта начинается с </a:t>
            </a:r>
            <a:r>
              <a:rPr lang="ru-RU" sz="2000" b="1" dirty="0" smtClean="0">
                <a:solidFill>
                  <a:srgbClr val="000046"/>
                </a:solidFill>
              </a:rPr>
              <a:t>планирования действий </a:t>
            </a:r>
            <a:r>
              <a:rPr lang="ru-RU" sz="2000" dirty="0" smtClean="0">
                <a:solidFill>
                  <a:srgbClr val="000046"/>
                </a:solidFill>
              </a:rPr>
              <a:t>по разрешению проблемы, иными словами – с </a:t>
            </a:r>
            <a:r>
              <a:rPr lang="ru-RU" sz="2000" b="1" dirty="0" smtClean="0">
                <a:solidFill>
                  <a:srgbClr val="000046"/>
                </a:solidFill>
              </a:rPr>
              <a:t>проектирования самого проекта, в частности </a:t>
            </a:r>
            <a:r>
              <a:rPr lang="ru-RU" sz="2000" dirty="0" smtClean="0">
                <a:solidFill>
                  <a:srgbClr val="000046"/>
                </a:solidFill>
              </a:rPr>
              <a:t>– с определения вида продукта и формы презентации.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000" dirty="0" smtClean="0">
                <a:solidFill>
                  <a:srgbClr val="000046"/>
                </a:solidFill>
              </a:rPr>
              <a:t>3.Каждый проект обязательно требует исследовательской работы обучающихся. Таким образом, отличительная черта проектной деятельности –</a:t>
            </a:r>
            <a:r>
              <a:rPr lang="ru-RU" sz="2000" b="1" dirty="0" smtClean="0">
                <a:solidFill>
                  <a:srgbClr val="000046"/>
                </a:solidFill>
              </a:rPr>
              <a:t> поиск</a:t>
            </a:r>
            <a:r>
              <a:rPr lang="ru-RU" sz="2000" dirty="0" smtClean="0">
                <a:solidFill>
                  <a:srgbClr val="000046"/>
                </a:solidFill>
              </a:rPr>
              <a:t> </a:t>
            </a:r>
            <a:r>
              <a:rPr lang="ru-RU" sz="2000" b="1" dirty="0" smtClean="0">
                <a:solidFill>
                  <a:srgbClr val="000046"/>
                </a:solidFill>
              </a:rPr>
              <a:t>информации</a:t>
            </a:r>
            <a:r>
              <a:rPr lang="ru-RU" sz="2000" dirty="0" smtClean="0">
                <a:solidFill>
                  <a:srgbClr val="000046"/>
                </a:solidFill>
              </a:rPr>
              <a:t>, которая затем будет обработана, осмыслена и представлена участникам проектной группы.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000" dirty="0" smtClean="0">
                <a:solidFill>
                  <a:srgbClr val="000046"/>
                </a:solidFill>
              </a:rPr>
              <a:t>4.Результатом работы над проектом</a:t>
            </a:r>
            <a:r>
              <a:rPr lang="en-US" sz="2000" dirty="0" smtClean="0">
                <a:solidFill>
                  <a:srgbClr val="000046"/>
                </a:solidFill>
              </a:rPr>
              <a:t> </a:t>
            </a:r>
            <a:r>
              <a:rPr lang="ru-RU" sz="2000" dirty="0" smtClean="0">
                <a:solidFill>
                  <a:srgbClr val="000046"/>
                </a:solidFill>
              </a:rPr>
              <a:t>является </a:t>
            </a:r>
            <a:r>
              <a:rPr lang="ru-RU" sz="2000" b="1" dirty="0" smtClean="0">
                <a:solidFill>
                  <a:srgbClr val="000046"/>
                </a:solidFill>
              </a:rPr>
              <a:t>продукт</a:t>
            </a:r>
            <a:r>
              <a:rPr lang="ru-RU" sz="2000" dirty="0" smtClean="0">
                <a:solidFill>
                  <a:srgbClr val="000046"/>
                </a:solidFill>
              </a:rPr>
              <a:t>.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000" dirty="0" smtClean="0">
                <a:solidFill>
                  <a:srgbClr val="000046"/>
                </a:solidFill>
              </a:rPr>
              <a:t>5.Подготовленный продукт должен быть представлен заказчику и (или) представителям общественности, и представлен достаточно убедительно, как наиболее приемлемое средство решения проблемы.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7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82235" y="4518551"/>
            <a:ext cx="1871663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Проблема</a:t>
            </a: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014976" y="2800363"/>
            <a:ext cx="1871662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Проектирование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3592488" y="1900251"/>
            <a:ext cx="1871662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/>
              <a:t>Поиск </a:t>
            </a:r>
          </a:p>
          <a:p>
            <a:pPr algn="ctr"/>
            <a:r>
              <a:rPr lang="ru-RU" sz="2000" b="1"/>
              <a:t>информации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6400775" y="2836876"/>
            <a:ext cx="1871663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/>
              <a:t>Продукт</a:t>
            </a:r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6400775" y="4492639"/>
            <a:ext cx="1871663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/>
              <a:t>Презентация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879825" y="3268676"/>
            <a:ext cx="1584325" cy="13684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/>
              <a:t>ПРОЕКТ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7859" y="455331"/>
            <a:ext cx="8280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24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Проект – это “пять П”:</a:t>
            </a:r>
          </a:p>
          <a:p>
            <a:pPr algn="ctr">
              <a:lnSpc>
                <a:spcPct val="105000"/>
              </a:lnSpc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– Проектирование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Поиск информации – Продукт – Презентация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avinkina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Зачем?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119-55F2-4ED1-BBCC-2A5656F5D22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56895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отстать от развития информационного образовательного пространства, овладеть новыми образовательными технологиями, повысить эффективность учебно-воспитательного процесса.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возможность делать что-то интересное самостоятельно или в группах, используя индивидуальные творческие возможности. Приложить свои знания, принести пользу в своей группе и показать публично достигнутый результат.</a:t>
            </a:r>
          </a:p>
        </p:txBody>
      </p:sp>
      <p:pic>
        <p:nvPicPr>
          <p:cNvPr id="8" name="Picture 4" descr="Teaching_cmyk_48L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7" y="5108575"/>
            <a:ext cx="17637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авная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ГМО</Template>
  <TotalTime>2234</TotalTime>
  <Words>2504</Words>
  <Application>Microsoft Office PowerPoint</Application>
  <PresentationFormat>Экран (4:3)</PresentationFormat>
  <Paragraphs>354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Book Antiqua</vt:lpstr>
      <vt:lpstr>Bookman Old Style</vt:lpstr>
      <vt:lpstr>Calibri</vt:lpstr>
      <vt:lpstr>Century Gothic</vt:lpstr>
      <vt:lpstr>CG Times</vt:lpstr>
      <vt:lpstr>Cordia New</vt:lpstr>
      <vt:lpstr>Georgia</vt:lpstr>
      <vt:lpstr>Tahoma</vt:lpstr>
      <vt:lpstr>Times New Roman</vt:lpstr>
      <vt:lpstr>Wingdings</vt:lpstr>
      <vt:lpstr>главная2014</vt:lpstr>
      <vt:lpstr>Метод проектов –  одна из современных педагогических технологий</vt:lpstr>
      <vt:lpstr>Из истории..</vt:lpstr>
      <vt:lpstr>Из истории..</vt:lpstr>
      <vt:lpstr>Усвоение полученной информации при разных формах деятельности</vt:lpstr>
      <vt:lpstr>Использование метода проектов  в образовательной деятельности</vt:lpstr>
      <vt:lpstr>Метод образовательных проектов</vt:lpstr>
      <vt:lpstr>Основные требования к проекту </vt:lpstr>
      <vt:lpstr>Презентация PowerPoint</vt:lpstr>
      <vt:lpstr>Зачем?</vt:lpstr>
      <vt:lpstr>Цели:</vt:lpstr>
      <vt:lpstr>Проект</vt:lpstr>
      <vt:lpstr>Проект выполняется на:</vt:lpstr>
      <vt:lpstr>Дети выполняют роли</vt:lpstr>
      <vt:lpstr>Презентация PowerPoint</vt:lpstr>
      <vt:lpstr>По количеству участников</vt:lpstr>
      <vt:lpstr>По территориальному признаку</vt:lpstr>
      <vt:lpstr>По продолжительности выполнения</vt:lpstr>
      <vt:lpstr>По предметно-содержательным областям</vt:lpstr>
      <vt:lpstr> по доминирующей деятельности  обучающегося</vt:lpstr>
      <vt:lpstr>Презентация PowerPoint</vt:lpstr>
      <vt:lpstr>Выбор темы проекта</vt:lpstr>
      <vt:lpstr>Планирование проекта</vt:lpstr>
      <vt:lpstr>Алгоритм  проектирования</vt:lpstr>
      <vt:lpstr>Этапы образовательного проекта</vt:lpstr>
      <vt:lpstr>Этап 1. Проблемно-целевой</vt:lpstr>
      <vt:lpstr>Тема проекта</vt:lpstr>
      <vt:lpstr>Основной вопрос проекта</vt:lpstr>
      <vt:lpstr>В начале изучения новой темы</vt:lpstr>
      <vt:lpstr>Этап 2. Планирование работы</vt:lpstr>
      <vt:lpstr>Формы продуктов проектной деятельности</vt:lpstr>
      <vt:lpstr>Этап 3. Практическая работа</vt:lpstr>
      <vt:lpstr>Знакомство детей с исследовательской деятельностью</vt:lpstr>
      <vt:lpstr>Этап 4. Защита проекта</vt:lpstr>
      <vt:lpstr>Основной тезис современного понимания метода проектов</vt:lpstr>
    </vt:vector>
  </TitlesOfParts>
  <Company>rcdo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pereverzeva</dc:creator>
  <cp:lastModifiedBy>Игорь</cp:lastModifiedBy>
  <cp:revision>263</cp:revision>
  <cp:lastPrinted>2017-02-02T21:28:55Z</cp:lastPrinted>
  <dcterms:created xsi:type="dcterms:W3CDTF">2011-07-15T00:03:49Z</dcterms:created>
  <dcterms:modified xsi:type="dcterms:W3CDTF">2019-11-06T21:59:15Z</dcterms:modified>
</cp:coreProperties>
</file>