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0"/>
  </p:notesMasterIdLst>
  <p:handoutMasterIdLst>
    <p:handoutMasterId r:id="rId21"/>
  </p:handoutMasterIdLst>
  <p:sldIdLst>
    <p:sldId id="291" r:id="rId3"/>
    <p:sldId id="266" r:id="rId4"/>
    <p:sldId id="292" r:id="rId5"/>
    <p:sldId id="267" r:id="rId6"/>
    <p:sldId id="272" r:id="rId7"/>
    <p:sldId id="276" r:id="rId8"/>
    <p:sldId id="277" r:id="rId9"/>
    <p:sldId id="278" r:id="rId10"/>
    <p:sldId id="279" r:id="rId11"/>
    <p:sldId id="273" r:id="rId12"/>
    <p:sldId id="281" r:id="rId13"/>
    <p:sldId id="285" r:id="rId14"/>
    <p:sldId id="283" r:id="rId15"/>
    <p:sldId id="288" r:id="rId16"/>
    <p:sldId id="286" r:id="rId17"/>
    <p:sldId id="280" r:id="rId18"/>
    <p:sldId id="28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74"/>
    <a:srgbClr val="000000"/>
    <a:srgbClr val="173A8D"/>
    <a:srgbClr val="3A5896"/>
    <a:srgbClr val="385592"/>
    <a:srgbClr val="FFFFFF"/>
    <a:srgbClr val="D6DEEA"/>
    <a:srgbClr val="9F9289"/>
    <a:srgbClr val="E2DEDB"/>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0" d="100"/>
          <a:sy n="90" d="100"/>
        </p:scale>
        <p:origin x="-786" y="72"/>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t>11/19/2019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FA58EE-3AF3-4894-94B7-6CADCD0CF0E9}" type="datetimeFigureOut">
              <a:rPr lang="ru-RU" smtClean="0"/>
              <a:t>19.11.2019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CC9524-50B4-43AD-980D-84B20D56B3D8}" type="slidenum">
              <a:rPr lang="ru-RU" smtClean="0"/>
              <a:t>‹#›</a:t>
            </a:fld>
            <a:endParaRPr lang="ru-RU"/>
          </a:p>
        </p:txBody>
      </p:sp>
    </p:spTree>
    <p:extLst>
      <p:ext uri="{BB962C8B-B14F-4D97-AF65-F5344CB8AC3E}">
        <p14:creationId xmlns:p14="http://schemas.microsoft.com/office/powerpoint/2010/main" val="2788543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2B6725-5D0B-4FA6-9BC7-F36769D9E828}" type="slidenum">
              <a:rPr lang="en-US" altLang="ru-RU">
                <a:solidFill>
                  <a:prstClr val="black"/>
                </a:solidFill>
              </a:rPr>
              <a:pPr/>
              <a:t>1</a:t>
            </a:fld>
            <a:endParaRPr lang="en-US" altLang="ru-RU">
              <a:solidFill>
                <a:prstClr val="black"/>
              </a:solidFill>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AC45E9-0C27-43DF-BC23-7FF63F94D0E9}" type="slidenum">
              <a:rPr lang="en-US" altLang="ru-RU">
                <a:solidFill>
                  <a:prstClr val="black"/>
                </a:solidFill>
              </a:rPr>
              <a:pPr/>
              <a:t>12</a:t>
            </a:fld>
            <a:endParaRPr lang="en-US" altLang="ru-RU">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AC45E9-0C27-43DF-BC23-7FF63F94D0E9}" type="slidenum">
              <a:rPr lang="en-US" altLang="ru-RU">
                <a:solidFill>
                  <a:prstClr val="black"/>
                </a:solidFill>
              </a:rPr>
              <a:pPr/>
              <a:t>15</a:t>
            </a:fld>
            <a:endParaRPr lang="en-US" altLang="ru-RU">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AC45E9-0C27-43DF-BC23-7FF63F94D0E9}" type="slidenum">
              <a:rPr lang="en-US" altLang="ru-RU">
                <a:solidFill>
                  <a:prstClr val="black"/>
                </a:solidFill>
              </a:rPr>
              <a:pPr/>
              <a:t>2</a:t>
            </a:fld>
            <a:endParaRPr lang="en-US" altLang="ru-RU">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AC45E9-0C27-43DF-BC23-7FF63F94D0E9}" type="slidenum">
              <a:rPr lang="en-US" altLang="ru-RU">
                <a:solidFill>
                  <a:prstClr val="black"/>
                </a:solidFill>
              </a:rPr>
              <a:pPr/>
              <a:t>3</a:t>
            </a:fld>
            <a:endParaRPr lang="en-US" altLang="ru-RU">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7C6F9E-FE67-4E29-9B51-29849E1DBB94}" type="slidenum">
              <a:rPr lang="en-US" altLang="ru-RU">
                <a:solidFill>
                  <a:prstClr val="black"/>
                </a:solidFill>
              </a:rPr>
              <a:pPr/>
              <a:t>4</a:t>
            </a:fld>
            <a:endParaRPr lang="en-US" altLang="ru-RU">
              <a:solidFill>
                <a:prstClr val="black"/>
              </a:solidFill>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AC45E9-0C27-43DF-BC23-7FF63F94D0E9}" type="slidenum">
              <a:rPr lang="en-US" altLang="ru-RU">
                <a:solidFill>
                  <a:prstClr val="black"/>
                </a:solidFill>
              </a:rPr>
              <a:pPr/>
              <a:t>5</a:t>
            </a:fld>
            <a:endParaRPr lang="en-US" altLang="ru-RU">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AC45E9-0C27-43DF-BC23-7FF63F94D0E9}" type="slidenum">
              <a:rPr lang="en-US" altLang="ru-RU">
                <a:solidFill>
                  <a:prstClr val="black"/>
                </a:solidFill>
              </a:rPr>
              <a:pPr/>
              <a:t>6</a:t>
            </a:fld>
            <a:endParaRPr lang="en-US" altLang="ru-RU">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AC45E9-0C27-43DF-BC23-7FF63F94D0E9}" type="slidenum">
              <a:rPr lang="en-US" altLang="ru-RU">
                <a:solidFill>
                  <a:prstClr val="black"/>
                </a:solidFill>
              </a:rPr>
              <a:pPr/>
              <a:t>7</a:t>
            </a:fld>
            <a:endParaRPr lang="en-US" altLang="ru-RU">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AC45E9-0C27-43DF-BC23-7FF63F94D0E9}" type="slidenum">
              <a:rPr lang="en-US" altLang="ru-RU">
                <a:solidFill>
                  <a:prstClr val="black"/>
                </a:solidFill>
              </a:rPr>
              <a:pPr/>
              <a:t>8</a:t>
            </a:fld>
            <a:endParaRPr lang="en-US" altLang="ru-RU">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AC45E9-0C27-43DF-BC23-7FF63F94D0E9}" type="slidenum">
              <a:rPr lang="en-US" altLang="ru-RU">
                <a:solidFill>
                  <a:prstClr val="black"/>
                </a:solidFill>
              </a:rPr>
              <a:pPr/>
              <a:t>11</a:t>
            </a:fld>
            <a:endParaRPr lang="en-US" altLang="ru-RU">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2847975"/>
            <a:ext cx="7772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r">
              <a:defRPr sz="3600">
                <a:solidFill>
                  <a:schemeClr val="bg1"/>
                </a:solidFill>
              </a:defRPr>
            </a:lvl1pPr>
          </a:lstStyle>
          <a:p>
            <a:pPr lvl="0"/>
            <a:r>
              <a:rPr lang="ru-RU" altLang="ru-RU" noProof="0" smtClean="0"/>
              <a:t>Образец заголовка</a:t>
            </a:r>
            <a:endParaRPr lang="en-US" altLang="ru-RU" noProof="0" smtClean="0"/>
          </a:p>
        </p:txBody>
      </p:sp>
      <p:sp>
        <p:nvSpPr>
          <p:cNvPr id="3075" name="Rectangle 3"/>
          <p:cNvSpPr>
            <a:spLocks noGrp="1" noChangeArrowheads="1"/>
          </p:cNvSpPr>
          <p:nvPr>
            <p:ph type="subTitle" idx="1"/>
          </p:nvPr>
        </p:nvSpPr>
        <p:spPr>
          <a:xfrm>
            <a:off x="762000" y="3533775"/>
            <a:ext cx="77724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r">
              <a:buFontTx/>
              <a:buNone/>
              <a:defRPr sz="2400">
                <a:solidFill>
                  <a:schemeClr val="bg1"/>
                </a:solidFill>
              </a:defRPr>
            </a:lvl1pPr>
          </a:lstStyle>
          <a:p>
            <a:pPr lvl="0"/>
            <a:r>
              <a:rPr lang="ru-RU" altLang="ru-RU" noProof="0" smtClean="0"/>
              <a:t>Образец подзаголовка</a:t>
            </a:r>
            <a:endParaRPr lang="en-US" altLang="ru-RU" noProof="0" smtClean="0"/>
          </a:p>
        </p:txBody>
      </p:sp>
    </p:spTree>
    <p:extLst>
      <p:ext uri="{BB962C8B-B14F-4D97-AF65-F5344CB8AC3E}">
        <p14:creationId xmlns:p14="http://schemas.microsoft.com/office/powerpoint/2010/main" val="3499294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429084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77000" y="1524000"/>
            <a:ext cx="1828800" cy="4830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90600" y="1524000"/>
            <a:ext cx="5334000" cy="4830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385023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2847975"/>
            <a:ext cx="7772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r">
              <a:defRPr sz="3600">
                <a:solidFill>
                  <a:schemeClr val="bg1"/>
                </a:solidFill>
              </a:defRPr>
            </a:lvl1pPr>
          </a:lstStyle>
          <a:p>
            <a:pPr lvl="0"/>
            <a:r>
              <a:rPr lang="ru-RU" altLang="ru-RU" noProof="0" smtClean="0"/>
              <a:t>Образец заголовка</a:t>
            </a:r>
            <a:endParaRPr lang="en-US" altLang="ru-RU" noProof="0" smtClean="0"/>
          </a:p>
        </p:txBody>
      </p:sp>
      <p:sp>
        <p:nvSpPr>
          <p:cNvPr id="3075" name="Rectangle 3"/>
          <p:cNvSpPr>
            <a:spLocks noGrp="1" noChangeArrowheads="1"/>
          </p:cNvSpPr>
          <p:nvPr>
            <p:ph type="subTitle" idx="1"/>
          </p:nvPr>
        </p:nvSpPr>
        <p:spPr>
          <a:xfrm>
            <a:off x="762000" y="3533775"/>
            <a:ext cx="77724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r">
              <a:buFontTx/>
              <a:buNone/>
              <a:defRPr sz="2400">
                <a:solidFill>
                  <a:schemeClr val="bg1"/>
                </a:solidFill>
              </a:defRPr>
            </a:lvl1pPr>
          </a:lstStyle>
          <a:p>
            <a:pPr lvl="0"/>
            <a:r>
              <a:rPr lang="ru-RU" altLang="ru-RU" noProof="0" smtClean="0"/>
              <a:t>Образец подзаголовка</a:t>
            </a:r>
            <a:endParaRPr lang="en-US" altLang="ru-RU" noProof="0" smtClean="0"/>
          </a:p>
        </p:txBody>
      </p:sp>
    </p:spTree>
    <p:extLst>
      <p:ext uri="{BB962C8B-B14F-4D97-AF65-F5344CB8AC3E}">
        <p14:creationId xmlns:p14="http://schemas.microsoft.com/office/powerpoint/2010/main" val="3238396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357356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4011765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990600" y="2484438"/>
            <a:ext cx="35814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724400" y="2484438"/>
            <a:ext cx="35814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25852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068093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787129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3997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427706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46322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601915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628183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77000" y="1524000"/>
            <a:ext cx="1828800" cy="4830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90600" y="1524000"/>
            <a:ext cx="5334000" cy="4830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412852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245939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990600" y="2484438"/>
            <a:ext cx="35814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724400" y="2484438"/>
            <a:ext cx="35814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32073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887940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944761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934178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781993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4116946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27" name="Rectangle 3"/>
          <p:cNvSpPr>
            <a:spLocks noGrp="1" noChangeArrowheads="1"/>
          </p:cNvSpPr>
          <p:nvPr>
            <p:ph type="body" idx="1"/>
          </p:nvPr>
        </p:nvSpPr>
        <p:spPr bwMode="auto">
          <a:xfrm>
            <a:off x="990600" y="2484438"/>
            <a:ext cx="7315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p14="http://schemas.microsoft.com/office/powerpoint/2010/main" val="14592661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4400">
          <a:solidFill>
            <a:schemeClr val="hlink"/>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itchFamily="34" charset="0"/>
        </a:defRPr>
      </a:lvl2pPr>
      <a:lvl3pPr algn="l" rtl="0" eaLnBrk="1" fontAlgn="base" hangingPunct="1">
        <a:spcBef>
          <a:spcPct val="0"/>
        </a:spcBef>
        <a:spcAft>
          <a:spcPct val="0"/>
        </a:spcAft>
        <a:defRPr sz="4400">
          <a:solidFill>
            <a:schemeClr val="hlink"/>
          </a:solidFill>
          <a:latin typeface="Microsoft Sans Serif" pitchFamily="34" charset="0"/>
        </a:defRPr>
      </a:lvl3pPr>
      <a:lvl4pPr algn="l" rtl="0" eaLnBrk="1" fontAlgn="base" hangingPunct="1">
        <a:spcBef>
          <a:spcPct val="0"/>
        </a:spcBef>
        <a:spcAft>
          <a:spcPct val="0"/>
        </a:spcAft>
        <a:defRPr sz="4400">
          <a:solidFill>
            <a:schemeClr val="hlink"/>
          </a:solidFill>
          <a:latin typeface="Microsoft Sans Serif" pitchFamily="34" charset="0"/>
        </a:defRPr>
      </a:lvl4pPr>
      <a:lvl5pPr algn="l" rtl="0" eaLnBrk="1" fontAlgn="base" hangingPunct="1">
        <a:spcBef>
          <a:spcPct val="0"/>
        </a:spcBef>
        <a:spcAft>
          <a:spcPct val="0"/>
        </a:spcAft>
        <a:defRPr sz="4400">
          <a:solidFill>
            <a:schemeClr val="hlink"/>
          </a:solidFill>
          <a:latin typeface="Microsoft Sans Serif" pitchFamily="34" charset="0"/>
        </a:defRPr>
      </a:lvl5pPr>
      <a:lvl6pPr marL="457200" algn="l" rtl="0" eaLnBrk="1" fontAlgn="base" hangingPunct="1">
        <a:spcBef>
          <a:spcPct val="0"/>
        </a:spcBef>
        <a:spcAft>
          <a:spcPct val="0"/>
        </a:spcAft>
        <a:defRPr sz="4400">
          <a:solidFill>
            <a:schemeClr val="hlink"/>
          </a:solidFill>
          <a:latin typeface="Microsoft Sans Serif" pitchFamily="34" charset="0"/>
        </a:defRPr>
      </a:lvl6pPr>
      <a:lvl7pPr marL="914400" algn="l" rtl="0" eaLnBrk="1" fontAlgn="base" hangingPunct="1">
        <a:spcBef>
          <a:spcPct val="0"/>
        </a:spcBef>
        <a:spcAft>
          <a:spcPct val="0"/>
        </a:spcAft>
        <a:defRPr sz="4400">
          <a:solidFill>
            <a:schemeClr val="hlink"/>
          </a:solidFill>
          <a:latin typeface="Microsoft Sans Serif" pitchFamily="34" charset="0"/>
        </a:defRPr>
      </a:lvl7pPr>
      <a:lvl8pPr marL="1371600" algn="l" rtl="0" eaLnBrk="1" fontAlgn="base" hangingPunct="1">
        <a:spcBef>
          <a:spcPct val="0"/>
        </a:spcBef>
        <a:spcAft>
          <a:spcPct val="0"/>
        </a:spcAft>
        <a:defRPr sz="4400">
          <a:solidFill>
            <a:schemeClr val="hlink"/>
          </a:solidFill>
          <a:latin typeface="Microsoft Sans Serif" pitchFamily="34" charset="0"/>
        </a:defRPr>
      </a:lvl8pPr>
      <a:lvl9pPr marL="1828800" algn="l" rtl="0" eaLnBrk="1" fontAlgn="base" hangingPunct="1">
        <a:spcBef>
          <a:spcPct val="0"/>
        </a:spcBef>
        <a:spcAft>
          <a:spcPct val="0"/>
        </a:spcAft>
        <a:defRPr sz="4400">
          <a:solidFill>
            <a:schemeClr val="hlink"/>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27" name="Rectangle 3"/>
          <p:cNvSpPr>
            <a:spLocks noGrp="1" noChangeArrowheads="1"/>
          </p:cNvSpPr>
          <p:nvPr>
            <p:ph type="body" idx="1"/>
          </p:nvPr>
        </p:nvSpPr>
        <p:spPr bwMode="auto">
          <a:xfrm>
            <a:off x="990600" y="2484438"/>
            <a:ext cx="7315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p14="http://schemas.microsoft.com/office/powerpoint/2010/main" val="22536160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4400">
          <a:solidFill>
            <a:schemeClr val="hlink"/>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itchFamily="34" charset="0"/>
        </a:defRPr>
      </a:lvl2pPr>
      <a:lvl3pPr algn="l" rtl="0" eaLnBrk="1" fontAlgn="base" hangingPunct="1">
        <a:spcBef>
          <a:spcPct val="0"/>
        </a:spcBef>
        <a:spcAft>
          <a:spcPct val="0"/>
        </a:spcAft>
        <a:defRPr sz="4400">
          <a:solidFill>
            <a:schemeClr val="hlink"/>
          </a:solidFill>
          <a:latin typeface="Microsoft Sans Serif" pitchFamily="34" charset="0"/>
        </a:defRPr>
      </a:lvl3pPr>
      <a:lvl4pPr algn="l" rtl="0" eaLnBrk="1" fontAlgn="base" hangingPunct="1">
        <a:spcBef>
          <a:spcPct val="0"/>
        </a:spcBef>
        <a:spcAft>
          <a:spcPct val="0"/>
        </a:spcAft>
        <a:defRPr sz="4400">
          <a:solidFill>
            <a:schemeClr val="hlink"/>
          </a:solidFill>
          <a:latin typeface="Microsoft Sans Serif" pitchFamily="34" charset="0"/>
        </a:defRPr>
      </a:lvl4pPr>
      <a:lvl5pPr algn="l" rtl="0" eaLnBrk="1" fontAlgn="base" hangingPunct="1">
        <a:spcBef>
          <a:spcPct val="0"/>
        </a:spcBef>
        <a:spcAft>
          <a:spcPct val="0"/>
        </a:spcAft>
        <a:defRPr sz="4400">
          <a:solidFill>
            <a:schemeClr val="hlink"/>
          </a:solidFill>
          <a:latin typeface="Microsoft Sans Serif" pitchFamily="34" charset="0"/>
        </a:defRPr>
      </a:lvl5pPr>
      <a:lvl6pPr marL="457200" algn="l" rtl="0" eaLnBrk="1" fontAlgn="base" hangingPunct="1">
        <a:spcBef>
          <a:spcPct val="0"/>
        </a:spcBef>
        <a:spcAft>
          <a:spcPct val="0"/>
        </a:spcAft>
        <a:defRPr sz="4400">
          <a:solidFill>
            <a:schemeClr val="hlink"/>
          </a:solidFill>
          <a:latin typeface="Microsoft Sans Serif" pitchFamily="34" charset="0"/>
        </a:defRPr>
      </a:lvl6pPr>
      <a:lvl7pPr marL="914400" algn="l" rtl="0" eaLnBrk="1" fontAlgn="base" hangingPunct="1">
        <a:spcBef>
          <a:spcPct val="0"/>
        </a:spcBef>
        <a:spcAft>
          <a:spcPct val="0"/>
        </a:spcAft>
        <a:defRPr sz="4400">
          <a:solidFill>
            <a:schemeClr val="hlink"/>
          </a:solidFill>
          <a:latin typeface="Microsoft Sans Serif" pitchFamily="34" charset="0"/>
        </a:defRPr>
      </a:lvl7pPr>
      <a:lvl8pPr marL="1371600" algn="l" rtl="0" eaLnBrk="1" fontAlgn="base" hangingPunct="1">
        <a:spcBef>
          <a:spcPct val="0"/>
        </a:spcBef>
        <a:spcAft>
          <a:spcPct val="0"/>
        </a:spcAft>
        <a:defRPr sz="4400">
          <a:solidFill>
            <a:schemeClr val="hlink"/>
          </a:solidFill>
          <a:latin typeface="Microsoft Sans Serif" pitchFamily="34" charset="0"/>
        </a:defRPr>
      </a:lvl8pPr>
      <a:lvl9pPr marL="1828800" algn="l" rtl="0" eaLnBrk="1" fontAlgn="base" hangingPunct="1">
        <a:spcBef>
          <a:spcPct val="0"/>
        </a:spcBef>
        <a:spcAft>
          <a:spcPct val="0"/>
        </a:spcAft>
        <a:defRPr sz="4400">
          <a:solidFill>
            <a:schemeClr val="hlink"/>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4.jpeg"/><Relationship Id="rId7"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3209926" y="5457824"/>
            <a:ext cx="5838824" cy="1152525"/>
          </a:xfrm>
        </p:spPr>
        <p:txBody>
          <a:bodyPr/>
          <a:lstStyle/>
          <a:p>
            <a:r>
              <a:rPr lang="ru-RU" altLang="ru-RU" sz="1400" dirty="0" smtClean="0">
                <a:latin typeface="Times New Roman" panose="02020603050405020304" pitchFamily="18" charset="0"/>
                <a:cs typeface="Times New Roman" panose="02020603050405020304" pitchFamily="18" charset="0"/>
              </a:rPr>
              <a:t>Выполнила обучающаяся </a:t>
            </a:r>
            <a:r>
              <a:rPr lang="en-US" altLang="ru-RU" sz="1400" dirty="0" smtClean="0">
                <a:latin typeface="Times New Roman" panose="02020603050405020304" pitchFamily="18" charset="0"/>
                <a:cs typeface="Times New Roman" panose="02020603050405020304" pitchFamily="18" charset="0"/>
              </a:rPr>
              <a:t>II </a:t>
            </a:r>
            <a:r>
              <a:rPr lang="ru-RU" altLang="ru-RU" sz="1400" dirty="0" smtClean="0">
                <a:latin typeface="Times New Roman" panose="02020603050405020304" pitchFamily="18" charset="0"/>
                <a:cs typeface="Times New Roman" panose="02020603050405020304" pitchFamily="18" charset="0"/>
              </a:rPr>
              <a:t>курса специальности </a:t>
            </a:r>
            <a:r>
              <a:rPr lang="ru-RU" sz="1400" dirty="0" smtClean="0">
                <a:latin typeface="Times New Roman" panose="02020603050405020304" pitchFamily="18" charset="0"/>
                <a:cs typeface="Times New Roman" panose="02020603050405020304" pitchFamily="18" charset="0"/>
              </a:rPr>
              <a:t>34.02.01</a:t>
            </a:r>
          </a:p>
          <a:p>
            <a:pPr algn="just"/>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«Сестринское дело</a:t>
            </a:r>
            <a:r>
              <a:rPr lang="ru-RU" sz="1400" dirty="0" smtClean="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Овчинникова</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Евгения </a:t>
            </a:r>
            <a:r>
              <a:rPr lang="ru-RU" sz="1400" dirty="0" smtClean="0">
                <a:latin typeface="Times New Roman" panose="02020603050405020304" pitchFamily="18" charset="0"/>
                <a:cs typeface="Times New Roman" panose="02020603050405020304" pitchFamily="18" charset="0"/>
              </a:rPr>
              <a:t>Юрьевна 	  	        Руководитель:  </a:t>
            </a:r>
            <a:r>
              <a:rPr lang="ru-RU" altLang="ru-RU" sz="1400" dirty="0" err="1" smtClean="0">
                <a:latin typeface="Times New Roman" panose="02020603050405020304" pitchFamily="18" charset="0"/>
                <a:cs typeface="Times New Roman" panose="02020603050405020304" pitchFamily="18" charset="0"/>
              </a:rPr>
              <a:t>Рычагова</a:t>
            </a:r>
            <a:r>
              <a:rPr lang="ru-RU" altLang="ru-RU" sz="1400" dirty="0" smtClean="0">
                <a:latin typeface="Times New Roman" panose="02020603050405020304" pitchFamily="18" charset="0"/>
                <a:cs typeface="Times New Roman" panose="02020603050405020304" pitchFamily="18" charset="0"/>
              </a:rPr>
              <a:t> Ольга Викторовна</a:t>
            </a:r>
            <a:endParaRPr lang="en-US" altLang="ru-RU" sz="1400" dirty="0">
              <a:latin typeface="Times New Roman" panose="02020603050405020304" pitchFamily="18" charset="0"/>
              <a:cs typeface="Times New Roman" panose="02020603050405020304" pitchFamily="18" charset="0"/>
            </a:endParaRPr>
          </a:p>
        </p:txBody>
      </p:sp>
      <p:sp>
        <p:nvSpPr>
          <p:cNvPr id="2053" name="Rectangle 5"/>
          <p:cNvSpPr>
            <a:spLocks noGrp="1" noChangeArrowheads="1"/>
          </p:cNvSpPr>
          <p:nvPr>
            <p:ph type="ctrTitle"/>
          </p:nvPr>
        </p:nvSpPr>
        <p:spPr>
          <a:xfrm>
            <a:off x="2800350" y="3019425"/>
            <a:ext cx="5915024" cy="857250"/>
          </a:xfrm>
        </p:spPr>
        <p:txBody>
          <a:bodyPr/>
          <a:lstStyle/>
          <a:p>
            <a:pPr algn="ctr"/>
            <a:r>
              <a:rPr lang="en-US" b="1" dirty="0" smtClean="0">
                <a:ln/>
                <a:solidFill>
                  <a:srgbClr val="003374"/>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r>
            <a:br>
              <a:rPr lang="en-US" b="1" dirty="0" smtClean="0">
                <a:ln/>
                <a:solidFill>
                  <a:srgbClr val="003374"/>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br>
            <a:r>
              <a:rPr lang="en-US" b="1" dirty="0" smtClean="0">
                <a:ln/>
                <a:solidFill>
                  <a:srgbClr val="003374"/>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r>
            <a:br>
              <a:rPr lang="en-US" b="1" dirty="0" smtClean="0">
                <a:ln/>
                <a:solidFill>
                  <a:srgbClr val="003374"/>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br>
            <a:r>
              <a:rPr lang="en-US" sz="4000" b="1" dirty="0" smtClean="0">
                <a:ln/>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Medical  Tourism in </a:t>
            </a:r>
            <a:br>
              <a:rPr lang="en-US" sz="4000" b="1" dirty="0" smtClean="0">
                <a:ln/>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br>
            <a:r>
              <a:rPr lang="en-US" sz="4000" b="1" dirty="0" smtClean="0">
                <a:ln/>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Perm </a:t>
            </a:r>
            <a:r>
              <a:rPr lang="en-US" sz="4000" b="1" dirty="0" err="1" smtClean="0">
                <a:ln/>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Krai</a:t>
            </a:r>
            <a:endParaRPr lang="en-US" altLang="ru-RU" sz="4000"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8997"/>
            <a:ext cx="3933825" cy="160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123825"/>
            <a:ext cx="8134350" cy="800219"/>
          </a:xfrm>
          <a:prstGeom prst="rect">
            <a:avLst/>
          </a:prstGeom>
          <a:noFill/>
        </p:spPr>
        <p:txBody>
          <a:bodyPr wrap="square" rtlCol="0">
            <a:spAutoFit/>
          </a:bodyPr>
          <a:lstStyle/>
          <a:p>
            <a:pPr algn="ctr"/>
            <a:r>
              <a:rPr lang="ru-RU" sz="1400" dirty="0">
                <a:solidFill>
                  <a:schemeClr val="bg1"/>
                </a:solidFill>
                <a:latin typeface="Times New Roman" panose="02020603050405020304" pitchFamily="18" charset="0"/>
                <a:cs typeface="Times New Roman" panose="02020603050405020304" pitchFamily="18" charset="0"/>
              </a:rPr>
              <a:t>Государственное бюджетное профессиональное образовательное учреждение</a:t>
            </a:r>
          </a:p>
          <a:p>
            <a:pPr algn="ctr"/>
            <a:r>
              <a:rPr lang="ru-RU" sz="1400" b="1" i="1" dirty="0">
                <a:solidFill>
                  <a:schemeClr val="bg1"/>
                </a:solidFill>
                <a:latin typeface="Times New Roman" panose="02020603050405020304" pitchFamily="18" charset="0"/>
                <a:cs typeface="Times New Roman" panose="02020603050405020304" pitchFamily="18" charset="0"/>
              </a:rPr>
              <a:t> «</a:t>
            </a:r>
            <a:r>
              <a:rPr lang="ru-RU" sz="1400" b="1" i="1" dirty="0" err="1">
                <a:solidFill>
                  <a:schemeClr val="bg1"/>
                </a:solidFill>
                <a:latin typeface="Times New Roman" panose="02020603050405020304" pitchFamily="18" charset="0"/>
                <a:cs typeface="Times New Roman" panose="02020603050405020304" pitchFamily="18" charset="0"/>
              </a:rPr>
              <a:t>Добрянский</a:t>
            </a:r>
            <a:r>
              <a:rPr lang="ru-RU" sz="1400" b="1" i="1" dirty="0">
                <a:solidFill>
                  <a:schemeClr val="bg1"/>
                </a:solidFill>
                <a:latin typeface="Times New Roman" panose="02020603050405020304" pitchFamily="18" charset="0"/>
                <a:cs typeface="Times New Roman" panose="02020603050405020304" pitchFamily="18" charset="0"/>
              </a:rPr>
              <a:t> гуманитарно-технологический  техникум им. П.И. Сюзева»</a:t>
            </a:r>
            <a:endParaRPr lang="ru-RU" sz="1400" dirty="0">
              <a:solidFill>
                <a:schemeClr val="bg1"/>
              </a:solidFill>
              <a:latin typeface="Times New Roman" panose="02020603050405020304" pitchFamily="18" charset="0"/>
              <a:cs typeface="Times New Roman" panose="02020603050405020304" pitchFamily="18" charset="0"/>
            </a:endParaRPr>
          </a:p>
          <a:p>
            <a:r>
              <a:rPr lang="ru-RU" b="1" cap="all" dirty="0"/>
              <a:t> </a:t>
            </a:r>
            <a:endParaRPr lang="ru-RU" dirty="0"/>
          </a:p>
        </p:txBody>
      </p:sp>
    </p:spTree>
    <p:extLst>
      <p:ext uri="{BB962C8B-B14F-4D97-AF65-F5344CB8AC3E}">
        <p14:creationId xmlns:p14="http://schemas.microsoft.com/office/powerpoint/2010/main" val="1391514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3633" y="4291914"/>
            <a:ext cx="8365524" cy="1923535"/>
          </a:xfrm>
        </p:spPr>
        <p:txBody>
          <a:bodyPr/>
          <a:lstStyle/>
          <a:p>
            <a:pPr algn="just"/>
            <a:r>
              <a:rPr lang="en-US" sz="2400" dirty="0">
                <a:solidFill>
                  <a:srgbClr val="000000"/>
                </a:solidFill>
                <a:latin typeface="Times New Roman" panose="02020603050405020304" pitchFamily="18" charset="0"/>
                <a:cs typeface="Times New Roman" panose="02020603050405020304" pitchFamily="18" charset="0"/>
              </a:rPr>
              <a:t>High personnel qualification attracts more and more foreign patients from the CIS countries. Excellent results of recovery and treatment are brought about by fresh pine air and first-class service. </a:t>
            </a:r>
            <a:r>
              <a:rPr lang="en-US" sz="2400" dirty="0" smtClean="0">
                <a:solidFill>
                  <a:srgbClr val="000000"/>
                </a:solidFill>
                <a:latin typeface="Times New Roman" panose="02020603050405020304" pitchFamily="18" charset="0"/>
                <a:cs typeface="Times New Roman" panose="02020603050405020304" pitchFamily="18" charset="0"/>
              </a:rPr>
              <a:t>The range of services is expanding every day.</a:t>
            </a:r>
            <a:endParaRPr lang="ru-RU" sz="2400" dirty="0"/>
          </a:p>
        </p:txBody>
      </p:sp>
      <p:pic>
        <p:nvPicPr>
          <p:cNvPr id="1026" name="Picture 2" descr="C:\Users\user\Desktop\eco-energy.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5339" y="2246484"/>
            <a:ext cx="1131075" cy="10895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exerci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4323" y="2322646"/>
            <a:ext cx="881491" cy="8814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foo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5549" y="2225873"/>
            <a:ext cx="1075038" cy="107503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peop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2376" y="2412037"/>
            <a:ext cx="883442" cy="8834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esktop\hous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6125" y="2312530"/>
            <a:ext cx="901724" cy="90172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Desktop\mone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33161" y="2397709"/>
            <a:ext cx="774289" cy="7742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3223223"/>
            <a:ext cx="1371599" cy="400110"/>
          </a:xfrm>
          <a:prstGeom prst="rect">
            <a:avLst/>
          </a:prstGeom>
          <a:noFill/>
        </p:spPr>
        <p:txBody>
          <a:bodyPr wrap="square" rtlCol="0">
            <a:spAutoFit/>
          </a:bodyPr>
          <a:lstStyle/>
          <a:p>
            <a:r>
              <a:rPr lang="en-US" sz="2000" dirty="0">
                <a:solidFill>
                  <a:srgbClr val="000000"/>
                </a:solidFill>
                <a:latin typeface="Times New Roman" panose="02020603050405020304" pitchFamily="18" charset="0"/>
                <a:cs typeface="Times New Roman" panose="02020603050405020304" pitchFamily="18" charset="0"/>
              </a:rPr>
              <a:t>p</a:t>
            </a:r>
            <a:r>
              <a:rPr lang="en-US" sz="2000" dirty="0" smtClean="0">
                <a:solidFill>
                  <a:srgbClr val="000000"/>
                </a:solidFill>
                <a:latin typeface="Times New Roman" panose="02020603050405020304" pitchFamily="18" charset="0"/>
                <a:cs typeface="Times New Roman" panose="02020603050405020304" pitchFamily="18" charset="0"/>
              </a:rPr>
              <a:t>ure nature</a:t>
            </a:r>
            <a:endParaRPr lang="ru-RU" sz="2000" dirty="0">
              <a:solidFill>
                <a:srgbClr val="0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72747" y="3241858"/>
            <a:ext cx="2029630" cy="707886"/>
          </a:xfrm>
          <a:prstGeom prst="rect">
            <a:avLst/>
          </a:prstGeom>
          <a:noFill/>
        </p:spPr>
        <p:txBody>
          <a:bodyPr wrap="square" rtlCol="0">
            <a:spAutoFit/>
          </a:bodyPr>
          <a:lstStyle/>
          <a:p>
            <a:pPr algn="ctr"/>
            <a:r>
              <a:rPr lang="en-US" sz="2000" dirty="0" smtClean="0">
                <a:solidFill>
                  <a:srgbClr val="000000"/>
                </a:solidFill>
                <a:latin typeface="Times New Roman" panose="02020603050405020304" pitchFamily="18" charset="0"/>
                <a:cs typeface="Times New Roman" panose="02020603050405020304" pitchFamily="18" charset="0"/>
              </a:rPr>
              <a:t>single sanatorium complex </a:t>
            </a:r>
            <a:endParaRPr lang="ru-RU" sz="2000" dirty="0">
              <a:solidFill>
                <a:srgbClr val="0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203522" y="3325887"/>
            <a:ext cx="1640327" cy="707886"/>
          </a:xfrm>
          <a:prstGeom prst="rect">
            <a:avLst/>
          </a:prstGeom>
          <a:noFill/>
        </p:spPr>
        <p:txBody>
          <a:bodyPr wrap="square" rtlCol="0">
            <a:spAutoFit/>
          </a:bodyPr>
          <a:lstStyle/>
          <a:p>
            <a:r>
              <a:rPr lang="en-US" sz="2000" dirty="0">
                <a:solidFill>
                  <a:srgbClr val="000000"/>
                </a:solidFill>
                <a:latin typeface="Times New Roman" panose="02020603050405020304" pitchFamily="18" charset="0"/>
                <a:cs typeface="Times New Roman" panose="02020603050405020304" pitchFamily="18" charset="0"/>
              </a:rPr>
              <a:t>h</a:t>
            </a:r>
            <a:r>
              <a:rPr lang="en-US" sz="2000" dirty="0" smtClean="0">
                <a:solidFill>
                  <a:srgbClr val="000000"/>
                </a:solidFill>
                <a:latin typeface="Times New Roman" panose="02020603050405020304" pitchFamily="18" charset="0"/>
                <a:cs typeface="Times New Roman" panose="02020603050405020304" pitchFamily="18" charset="0"/>
              </a:rPr>
              <a:t>elpful highly qualified staff</a:t>
            </a:r>
            <a:endParaRPr lang="ru-RU" sz="2000" dirty="0">
              <a:solidFill>
                <a:srgbClr val="0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765548" y="3325886"/>
            <a:ext cx="1635251" cy="400110"/>
          </a:xfrm>
          <a:prstGeom prst="rect">
            <a:avLst/>
          </a:prstGeom>
          <a:noFill/>
        </p:spPr>
        <p:txBody>
          <a:bodyPr wrap="square" rtlCol="0">
            <a:spAutoFit/>
          </a:bodyPr>
          <a:lstStyle/>
          <a:p>
            <a:r>
              <a:rPr lang="en-US" sz="2000" dirty="0">
                <a:solidFill>
                  <a:srgbClr val="000000"/>
                </a:solidFill>
                <a:latin typeface="Times New Roman" panose="02020603050405020304" pitchFamily="18" charset="0"/>
                <a:cs typeface="Times New Roman" panose="02020603050405020304" pitchFamily="18" charset="0"/>
              </a:rPr>
              <a:t>h</a:t>
            </a:r>
            <a:r>
              <a:rPr lang="en-US" sz="2000" dirty="0" smtClean="0">
                <a:solidFill>
                  <a:srgbClr val="000000"/>
                </a:solidFill>
                <a:latin typeface="Times New Roman" panose="02020603050405020304" pitchFamily="18" charset="0"/>
                <a:cs typeface="Times New Roman" panose="02020603050405020304" pitchFamily="18" charset="0"/>
              </a:rPr>
              <a:t>ealthy food</a:t>
            </a:r>
            <a:endParaRPr lang="ru-RU" sz="2000" dirty="0">
              <a:solidFill>
                <a:srgbClr val="0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013580" y="3171998"/>
            <a:ext cx="1598182" cy="1015663"/>
          </a:xfrm>
          <a:prstGeom prst="rect">
            <a:avLst/>
          </a:prstGeom>
          <a:noFill/>
        </p:spPr>
        <p:txBody>
          <a:bodyPr wrap="square" rtlCol="0">
            <a:spAutoFit/>
          </a:bodyPr>
          <a:lstStyle/>
          <a:p>
            <a:pPr algn="ctr"/>
            <a:r>
              <a:rPr lang="en-US" sz="2000" dirty="0">
                <a:solidFill>
                  <a:srgbClr val="000000"/>
                </a:solidFill>
                <a:latin typeface="Times New Roman" panose="02020603050405020304" pitchFamily="18" charset="0"/>
                <a:cs typeface="Times New Roman" panose="02020603050405020304" pitchFamily="18" charset="0"/>
              </a:rPr>
              <a:t>s</a:t>
            </a:r>
            <a:r>
              <a:rPr lang="en-US" sz="2000" dirty="0" smtClean="0">
                <a:solidFill>
                  <a:srgbClr val="000000"/>
                </a:solidFill>
                <a:latin typeface="Times New Roman" panose="02020603050405020304" pitchFamily="18" charset="0"/>
                <a:cs typeface="Times New Roman" panose="02020603050405020304" pitchFamily="18" charset="0"/>
              </a:rPr>
              <a:t>wimming pool with artesian water</a:t>
            </a:r>
            <a:endParaRPr lang="ru-RU" sz="2000" dirty="0">
              <a:solidFill>
                <a:srgbClr val="0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611762" y="3223224"/>
            <a:ext cx="1371600" cy="707886"/>
          </a:xfrm>
          <a:prstGeom prst="rect">
            <a:avLst/>
          </a:prstGeom>
          <a:noFill/>
        </p:spPr>
        <p:txBody>
          <a:bodyPr wrap="square" rtlCol="0">
            <a:spAutoFit/>
          </a:bodyPr>
          <a:lstStyle/>
          <a:p>
            <a:pPr algn="ctr"/>
            <a:r>
              <a:rPr lang="en-US" sz="2000" dirty="0">
                <a:solidFill>
                  <a:srgbClr val="000000"/>
                </a:solidFill>
                <a:latin typeface="Times New Roman" panose="02020603050405020304" pitchFamily="18" charset="0"/>
                <a:cs typeface="Times New Roman" panose="02020603050405020304" pitchFamily="18" charset="0"/>
              </a:rPr>
              <a:t>r</a:t>
            </a:r>
            <a:r>
              <a:rPr lang="en-US" sz="2000" dirty="0" smtClean="0">
                <a:solidFill>
                  <a:srgbClr val="000000"/>
                </a:solidFill>
                <a:latin typeface="Times New Roman" panose="02020603050405020304" pitchFamily="18" charset="0"/>
                <a:cs typeface="Times New Roman" panose="02020603050405020304" pitchFamily="18" charset="0"/>
              </a:rPr>
              <a:t>easonable prices</a:t>
            </a:r>
            <a:endParaRPr lang="ru-RU" sz="2000" dirty="0">
              <a:solidFill>
                <a:srgbClr val="000000"/>
              </a:solidFill>
              <a:latin typeface="Times New Roman" panose="02020603050405020304" pitchFamily="18" charset="0"/>
              <a:cs typeface="Times New Roman" panose="02020603050405020304" pitchFamily="18" charset="0"/>
            </a:endParaRPr>
          </a:p>
        </p:txBody>
      </p:sp>
      <p:pic>
        <p:nvPicPr>
          <p:cNvPr id="1032" name="Picture 8" descr="C:\Users\user\Desktop\6e869d51103f74995d167ae71feb47b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295" y="0"/>
            <a:ext cx="8109155" cy="2225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655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19415" y="94735"/>
            <a:ext cx="6934200" cy="715963"/>
          </a:xfrm>
        </p:spPr>
        <p:txBody>
          <a:bodyPr/>
          <a:lstStyle/>
          <a:p>
            <a:r>
              <a:rPr lang="en-US" sz="4000" b="1" dirty="0" smtClean="0">
                <a:solidFill>
                  <a:srgbClr val="444444"/>
                </a:solidFill>
                <a:latin typeface="Open Sans"/>
              </a:rPr>
              <a:t/>
            </a:r>
            <a:br>
              <a:rPr lang="en-US" sz="4000" b="1" dirty="0" smtClean="0">
                <a:solidFill>
                  <a:srgbClr val="444444"/>
                </a:solidFill>
                <a:latin typeface="Open Sans"/>
              </a:rPr>
            </a:br>
            <a:r>
              <a:rPr lang="en-US" sz="4000" b="1" dirty="0" smtClean="0">
                <a:solidFill>
                  <a:srgbClr val="444444"/>
                </a:solidFill>
                <a:latin typeface="Open Sans"/>
              </a:rPr>
              <a:t/>
            </a:r>
            <a:br>
              <a:rPr lang="en-US" sz="4000" b="1" dirty="0" smtClean="0">
                <a:solidFill>
                  <a:srgbClr val="444444"/>
                </a:solidFill>
                <a:latin typeface="Open Sans"/>
              </a:rPr>
            </a:br>
            <a:endParaRPr lang="en-US" altLang="ru-RU" sz="2800" b="1" dirty="0">
              <a:solidFill>
                <a:srgbClr val="003374"/>
              </a:solidFill>
              <a:latin typeface="Times New Roman" panose="02020603050405020304" pitchFamily="18" charset="0"/>
              <a:cs typeface="Times New Roman" panose="02020603050405020304" pitchFamily="18" charset="0"/>
            </a:endParaRPr>
          </a:p>
        </p:txBody>
      </p:sp>
      <p:pic>
        <p:nvPicPr>
          <p:cNvPr id="10" name="Picture 3" descr="C:\Users\user\Desktop\file060919093625.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918902" y="43793"/>
            <a:ext cx="6174774" cy="108907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816442" y="1132866"/>
            <a:ext cx="7003707" cy="5632311"/>
          </a:xfrm>
          <a:prstGeom prst="rect">
            <a:avLst/>
          </a:prstGeom>
        </p:spPr>
        <p:txBody>
          <a:bodyPr wrap="square">
            <a:spAutoFit/>
          </a:bodyPr>
          <a:lstStyle/>
          <a:p>
            <a:pPr algn="just"/>
            <a:r>
              <a:rPr lang="en-US" sz="2400" dirty="0">
                <a:solidFill>
                  <a:srgbClr val="000000"/>
                </a:solidFill>
                <a:latin typeface="Times New Roman" panose="02020603050405020304" pitchFamily="18" charset="0"/>
                <a:cs typeface="Times New Roman" panose="02020603050405020304" pitchFamily="18" charset="0"/>
              </a:rPr>
              <a:t>Rest in a sanatorium is a great way to improve your well-being and improve your health. Sanatorium treatment is aimed at improving a person's health, restoring the body after illness and surgery, preventing diseases. Today sanatoriums, boarding houses and recreation centers are inferior in popularity to overseas resorts of the "all inclusive" type. </a:t>
            </a:r>
            <a:r>
              <a:rPr lang="en-US" sz="2400" dirty="0" smtClean="0">
                <a:solidFill>
                  <a:srgbClr val="000000"/>
                </a:solidFill>
                <a:latin typeface="Times New Roman" panose="02020603050405020304" pitchFamily="18" charset="0"/>
                <a:cs typeface="Times New Roman" panose="02020603050405020304" pitchFamily="18" charset="0"/>
              </a:rPr>
              <a:t>The </a:t>
            </a:r>
            <a:r>
              <a:rPr lang="en-US" sz="2400" dirty="0">
                <a:solidFill>
                  <a:srgbClr val="000000"/>
                </a:solidFill>
                <a:latin typeface="Times New Roman" panose="02020603050405020304" pitchFamily="18" charset="0"/>
                <a:cs typeface="Times New Roman" panose="02020603050405020304" pitchFamily="18" charset="0"/>
              </a:rPr>
              <a:t>modern sanatorium is not only the best holiday with children, but also an excellent way to strengthen the immunity of the whole family.</a:t>
            </a:r>
            <a:endParaRPr lang="ru-RU" sz="2400" dirty="0" smtClean="0">
              <a:solidFill>
                <a:srgbClr val="000000"/>
              </a:solidFill>
              <a:latin typeface="Times New Roman" panose="02020603050405020304" pitchFamily="18" charset="0"/>
              <a:cs typeface="Times New Roman" panose="02020603050405020304" pitchFamily="18" charset="0"/>
            </a:endParaRPr>
          </a:p>
          <a:p>
            <a:pPr algn="just"/>
            <a:r>
              <a:rPr lang="en-US" sz="2400" b="1" dirty="0" smtClean="0">
                <a:solidFill>
                  <a:srgbClr val="003374"/>
                </a:solidFill>
                <a:latin typeface="Times New Roman" panose="02020603050405020304" pitchFamily="18" charset="0"/>
                <a:cs typeface="Times New Roman" panose="02020603050405020304" pitchFamily="18" charset="0"/>
              </a:rPr>
              <a:t>"</a:t>
            </a:r>
            <a:r>
              <a:rPr lang="en-US" sz="2400" b="1" dirty="0" err="1">
                <a:solidFill>
                  <a:srgbClr val="003374"/>
                </a:solidFill>
                <a:latin typeface="Times New Roman" panose="02020603050405020304" pitchFamily="18" charset="0"/>
                <a:cs typeface="Times New Roman" panose="02020603050405020304" pitchFamily="18" charset="0"/>
              </a:rPr>
              <a:t>Demidkovo</a:t>
            </a:r>
            <a:r>
              <a:rPr lang="en-US" sz="2400" b="1" dirty="0">
                <a:solidFill>
                  <a:srgbClr val="003374"/>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is a comfortable environment for everyone, regardless of age, type of activity and preferences. The prices for a holiday in a sanatorium depend on the accommodation, the program and the chosen type of food. </a:t>
            </a:r>
          </a:p>
        </p:txBody>
      </p:sp>
    </p:spTree>
    <p:extLst>
      <p:ext uri="{BB962C8B-B14F-4D97-AF65-F5344CB8AC3E}">
        <p14:creationId xmlns:p14="http://schemas.microsoft.com/office/powerpoint/2010/main" val="583534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19415" y="94735"/>
            <a:ext cx="6934200" cy="715963"/>
          </a:xfrm>
        </p:spPr>
        <p:txBody>
          <a:bodyPr/>
          <a:lstStyle/>
          <a:p>
            <a:r>
              <a:rPr lang="en-US" sz="4000" b="1" dirty="0" smtClean="0">
                <a:solidFill>
                  <a:srgbClr val="444444"/>
                </a:solidFill>
                <a:latin typeface="Open Sans"/>
              </a:rPr>
              <a:t/>
            </a:r>
            <a:br>
              <a:rPr lang="en-US" sz="4000" b="1" dirty="0" smtClean="0">
                <a:solidFill>
                  <a:srgbClr val="444444"/>
                </a:solidFill>
                <a:latin typeface="Open Sans"/>
              </a:rPr>
            </a:br>
            <a:r>
              <a:rPr lang="en-US" sz="4000" b="1" dirty="0" smtClean="0">
                <a:solidFill>
                  <a:srgbClr val="444444"/>
                </a:solidFill>
                <a:latin typeface="Open Sans"/>
              </a:rPr>
              <a:t/>
            </a:r>
            <a:br>
              <a:rPr lang="en-US" sz="4000" b="1" dirty="0" smtClean="0">
                <a:solidFill>
                  <a:srgbClr val="444444"/>
                </a:solidFill>
                <a:latin typeface="Open Sans"/>
              </a:rPr>
            </a:br>
            <a:endParaRPr lang="en-US" altLang="ru-RU" sz="2800" b="1" dirty="0">
              <a:solidFill>
                <a:srgbClr val="003374"/>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94270" y="481913"/>
            <a:ext cx="7488195" cy="1260389"/>
          </a:xfrm>
        </p:spPr>
        <p:txBody>
          <a:bodyPr/>
          <a:lstStyle/>
          <a:p>
            <a:pPr marL="0" indent="0" algn="ctr">
              <a:buNone/>
            </a:pPr>
            <a:endParaRPr lang="en-US" sz="4000" b="1" dirty="0" smtClean="0">
              <a:solidFill>
                <a:srgbClr val="003374"/>
              </a:solidFill>
              <a:latin typeface="Times New Roman" panose="02020603050405020304" pitchFamily="18" charset="0"/>
              <a:cs typeface="Times New Roman" panose="02020603050405020304" pitchFamily="18" charset="0"/>
            </a:endParaRPr>
          </a:p>
          <a:p>
            <a:pPr marL="0" indent="0">
              <a:buNone/>
            </a:pPr>
            <a:r>
              <a:rPr lang="en-US" sz="4000" b="1" dirty="0" smtClean="0">
                <a:solidFill>
                  <a:srgbClr val="003374"/>
                </a:solidFill>
                <a:latin typeface="Times New Roman" panose="02020603050405020304" pitchFamily="18" charset="0"/>
                <a:cs typeface="Times New Roman" panose="02020603050405020304" pitchFamily="18" charset="0"/>
              </a:rPr>
              <a:t>Lay-out</a:t>
            </a:r>
            <a:endParaRPr lang="ru-RU" sz="4000" b="1" dirty="0">
              <a:solidFill>
                <a:srgbClr val="003374"/>
              </a:solidFill>
              <a:latin typeface="Times New Roman" panose="02020603050405020304" pitchFamily="18" charset="0"/>
              <a:cs typeface="Times New Roman" panose="02020603050405020304" pitchFamily="18" charset="0"/>
            </a:endParaRPr>
          </a:p>
        </p:txBody>
      </p:sp>
      <p:pic>
        <p:nvPicPr>
          <p:cNvPr id="6" name="Picture 2" descr="C:\Users\user\Desktop\Karta-s-eko_domami-KNS-i-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50" y="2196458"/>
            <a:ext cx="8932827" cy="442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430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8685" y="1104643"/>
            <a:ext cx="7315200" cy="715963"/>
          </a:xfrm>
        </p:spPr>
        <p:txBody>
          <a:bodyPr/>
          <a:lstStyle/>
          <a:p>
            <a:r>
              <a:rPr lang="en-US" sz="4000" b="1" dirty="0" smtClean="0">
                <a:latin typeface="Times New Roman" panose="02020603050405020304" pitchFamily="18" charset="0"/>
                <a:cs typeface="Times New Roman" panose="02020603050405020304" pitchFamily="18" charset="0"/>
              </a:rPr>
              <a:t/>
            </a:r>
            <a:br>
              <a:rPr lang="en-US" sz="4000" b="1" dirty="0" smtClean="0">
                <a:latin typeface="Times New Roman" panose="02020603050405020304" pitchFamily="18" charset="0"/>
                <a:cs typeface="Times New Roman" panose="02020603050405020304" pitchFamily="18" charset="0"/>
              </a:rPr>
            </a:br>
            <a:r>
              <a:rPr lang="en-US" sz="4000" b="1" dirty="0" smtClean="0">
                <a:solidFill>
                  <a:srgbClr val="003374"/>
                </a:solidFill>
                <a:latin typeface="Times New Roman" panose="02020603050405020304" pitchFamily="18" charset="0"/>
                <a:cs typeface="Times New Roman" panose="02020603050405020304" pitchFamily="18" charset="0"/>
              </a:rPr>
              <a:t>Medical programs</a:t>
            </a:r>
            <a:br>
              <a:rPr lang="en-US" sz="4000" b="1" dirty="0" smtClean="0">
                <a:solidFill>
                  <a:srgbClr val="003374"/>
                </a:solidFill>
                <a:latin typeface="Times New Roman" panose="02020603050405020304" pitchFamily="18" charset="0"/>
                <a:cs typeface="Times New Roman" panose="02020603050405020304" pitchFamily="18" charset="0"/>
              </a:rPr>
            </a:br>
            <a:endParaRPr lang="ru-RU" sz="4000" b="1" dirty="0">
              <a:solidFill>
                <a:srgbClr val="003374"/>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83972" y="1829530"/>
            <a:ext cx="8042189" cy="3870325"/>
          </a:xfrm>
        </p:spPr>
        <p:txBody>
          <a:bodyPr/>
          <a:lstStyle/>
          <a:p>
            <a:r>
              <a:rPr lang="en-US" sz="2400" cap="all" dirty="0">
                <a:solidFill>
                  <a:srgbClr val="000000"/>
                </a:solidFill>
                <a:latin typeface="Times New Roman" panose="02020603050405020304" pitchFamily="18" charset="0"/>
                <a:cs typeface="Times New Roman" panose="02020603050405020304" pitchFamily="18" charset="0"/>
              </a:rPr>
              <a:t>DETOX </a:t>
            </a:r>
            <a:r>
              <a:rPr lang="en-US" sz="2400" cap="all" dirty="0" smtClean="0">
                <a:solidFill>
                  <a:srgbClr val="000000"/>
                </a:solidFill>
                <a:latin typeface="Times New Roman" panose="02020603050405020304" pitchFamily="18" charset="0"/>
                <a:cs typeface="Times New Roman" panose="02020603050405020304" pitchFamily="18" charset="0"/>
              </a:rPr>
              <a:t>PROGRAMS</a:t>
            </a:r>
            <a:endParaRPr lang="ru-RU" sz="2400" cap="all" dirty="0" smtClean="0">
              <a:solidFill>
                <a:srgbClr val="000000"/>
              </a:solidFill>
              <a:latin typeface="Times New Roman" panose="02020603050405020304" pitchFamily="18" charset="0"/>
              <a:cs typeface="Times New Roman" panose="02020603050405020304" pitchFamily="18" charset="0"/>
            </a:endParaRPr>
          </a:p>
          <a:p>
            <a:r>
              <a:rPr lang="en-US" sz="2400" cap="all" dirty="0">
                <a:solidFill>
                  <a:srgbClr val="000000"/>
                </a:solidFill>
                <a:latin typeface="Times New Roman" panose="02020603050405020304" pitchFamily="18" charset="0"/>
                <a:cs typeface="Times New Roman" panose="02020603050405020304" pitchFamily="18" charset="0"/>
              </a:rPr>
              <a:t>IMPROVEMENT OF EMPLOYEES OF </a:t>
            </a:r>
            <a:r>
              <a:rPr lang="en-US" sz="2400" cap="all" dirty="0" smtClean="0">
                <a:solidFill>
                  <a:srgbClr val="000000"/>
                </a:solidFill>
                <a:latin typeface="Times New Roman" panose="02020603050405020304" pitchFamily="18" charset="0"/>
                <a:cs typeface="Times New Roman" panose="02020603050405020304" pitchFamily="18" charset="0"/>
              </a:rPr>
              <a:t>ENTERPRISES</a:t>
            </a:r>
            <a:endParaRPr lang="ru-RU" sz="2400" cap="all" dirty="0" smtClean="0">
              <a:solidFill>
                <a:srgbClr val="000000"/>
              </a:solidFill>
              <a:latin typeface="Times New Roman" panose="02020603050405020304" pitchFamily="18" charset="0"/>
              <a:cs typeface="Times New Roman" panose="02020603050405020304" pitchFamily="18" charset="0"/>
            </a:endParaRPr>
          </a:p>
          <a:p>
            <a:r>
              <a:rPr lang="en-US" sz="2400" cap="all" dirty="0">
                <a:solidFill>
                  <a:srgbClr val="000000"/>
                </a:solidFill>
                <a:latin typeface="Times New Roman" panose="02020603050405020304" pitchFamily="18" charset="0"/>
                <a:cs typeface="Times New Roman" panose="02020603050405020304" pitchFamily="18" charset="0"/>
              </a:rPr>
              <a:t>SPA </a:t>
            </a:r>
            <a:r>
              <a:rPr lang="en-US" sz="2400" cap="all" dirty="0" smtClean="0">
                <a:solidFill>
                  <a:srgbClr val="000000"/>
                </a:solidFill>
                <a:latin typeface="Times New Roman" panose="02020603050405020304" pitchFamily="18" charset="0"/>
                <a:cs typeface="Times New Roman" panose="02020603050405020304" pitchFamily="18" charset="0"/>
              </a:rPr>
              <a:t>TREATMENT</a:t>
            </a:r>
            <a:endParaRPr lang="ru-RU" sz="2400" cap="all" dirty="0" smtClean="0">
              <a:solidFill>
                <a:srgbClr val="000000"/>
              </a:solidFill>
              <a:latin typeface="Times New Roman" panose="02020603050405020304" pitchFamily="18" charset="0"/>
              <a:cs typeface="Times New Roman" panose="02020603050405020304" pitchFamily="18" charset="0"/>
            </a:endParaRPr>
          </a:p>
          <a:p>
            <a:r>
              <a:rPr lang="en-US" sz="2400" cap="all" dirty="0" smtClean="0">
                <a:solidFill>
                  <a:srgbClr val="000000"/>
                </a:solidFill>
                <a:latin typeface="Times New Roman" panose="02020603050405020304" pitchFamily="18" charset="0"/>
                <a:cs typeface="Times New Roman" panose="02020603050405020304" pitchFamily="18" charset="0"/>
              </a:rPr>
              <a:t>STOP-DIABETES</a:t>
            </a:r>
          </a:p>
          <a:p>
            <a:r>
              <a:rPr lang="en-US" sz="2400" cap="all" dirty="0" smtClean="0">
                <a:solidFill>
                  <a:srgbClr val="000000"/>
                </a:solidFill>
                <a:latin typeface="Times New Roman" panose="02020603050405020304" pitchFamily="18" charset="0"/>
                <a:cs typeface="Times New Roman" panose="02020603050405020304" pitchFamily="18" charset="0"/>
              </a:rPr>
              <a:t>HEALTHY CHILD</a:t>
            </a:r>
          </a:p>
          <a:p>
            <a:r>
              <a:rPr lang="en-US" sz="2400" cap="all" dirty="0" smtClean="0">
                <a:solidFill>
                  <a:srgbClr val="000000"/>
                </a:solidFill>
                <a:latin typeface="Times New Roman" panose="02020603050405020304" pitchFamily="18" charset="0"/>
                <a:cs typeface="Times New Roman" panose="02020603050405020304" pitchFamily="18" charset="0"/>
              </a:rPr>
              <a:t>MEN’S HEALTH PROGRAM</a:t>
            </a:r>
            <a:endParaRPr lang="ru-RU" sz="2400" dirty="0">
              <a:solidFill>
                <a:srgbClr val="000000"/>
              </a:solidFill>
              <a:latin typeface="Times New Roman" panose="02020603050405020304" pitchFamily="18" charset="0"/>
              <a:cs typeface="Times New Roman" panose="02020603050405020304" pitchFamily="18" charset="0"/>
            </a:endParaRPr>
          </a:p>
        </p:txBody>
      </p:sp>
      <p:pic>
        <p:nvPicPr>
          <p:cNvPr id="2050" name="Picture 2" descr="C:\Users\user\Desktop\b504d94ea9e31b9736b93b2c5d921f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91" y="4671369"/>
            <a:ext cx="2903839" cy="215115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59358a255d68bcc98ff48cee51ce10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177" y="2656702"/>
            <a:ext cx="2742425" cy="19158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esktop\0ba04deac166eddba415b8aae060ed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7510" y="4671369"/>
            <a:ext cx="3095367" cy="216601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ser\Desktop\lecheni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2877" y="4671369"/>
            <a:ext cx="2699026" cy="208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445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5250" y="1409700"/>
            <a:ext cx="8553450" cy="4514850"/>
          </a:xfrm>
        </p:spPr>
        <p:txBody>
          <a:bodyPr/>
          <a:lstStyle/>
          <a:p>
            <a:pPr algn="just"/>
            <a:r>
              <a:rPr lang="en-US" sz="2400" dirty="0">
                <a:solidFill>
                  <a:srgbClr val="000000"/>
                </a:solidFill>
                <a:latin typeface="Times New Roman" panose="02020603050405020304" pitchFamily="18" charset="0"/>
                <a:cs typeface="Times New Roman" panose="02020603050405020304" pitchFamily="18" charset="0"/>
              </a:rPr>
              <a:t>We offer a variety of entertainments, a possibility to attend steam and baths, sauna, to take recovery and relaxation procedures and spa procedures. Various types of massage (classical, sports, anti-cellulite) water procedures (</a:t>
            </a:r>
            <a:r>
              <a:rPr lang="en-US" sz="2400" dirty="0" err="1">
                <a:solidFill>
                  <a:srgbClr val="000000"/>
                </a:solidFill>
                <a:latin typeface="Times New Roman" panose="02020603050405020304" pitchFamily="18" charset="0"/>
                <a:cs typeface="Times New Roman" panose="02020603050405020304" pitchFamily="18" charset="0"/>
              </a:rPr>
              <a:t>Sharko</a:t>
            </a:r>
            <a:r>
              <a:rPr lang="en-US" sz="2400" dirty="0">
                <a:solidFill>
                  <a:srgbClr val="000000"/>
                </a:solidFill>
                <a:latin typeface="Times New Roman" panose="02020603050405020304" pitchFamily="18" charset="0"/>
                <a:cs typeface="Times New Roman" panose="02020603050405020304" pitchFamily="18" charset="0"/>
              </a:rPr>
              <a:t> douche or shower, circular and hydro massage, aroma baths) also enjoy great demand here. Tourists will also be offered aroma therapy, music therapy, and many other procedures. </a:t>
            </a:r>
            <a:endParaRPr lang="en-US" sz="2400" dirty="0" smtClean="0">
              <a:solidFill>
                <a:srgbClr val="000000"/>
              </a:solidFill>
              <a:latin typeface="Times New Roman" panose="02020603050405020304" pitchFamily="18" charset="0"/>
              <a:cs typeface="Times New Roman" panose="02020603050405020304" pitchFamily="18" charset="0"/>
            </a:endParaRPr>
          </a:p>
          <a:p>
            <a:pPr algn="just"/>
            <a:r>
              <a:rPr lang="en-US" sz="2400" dirty="0" smtClean="0">
                <a:solidFill>
                  <a:srgbClr val="000000"/>
                </a:solidFill>
                <a:latin typeface="Times New Roman" panose="02020603050405020304" pitchFamily="18" charset="0"/>
                <a:cs typeface="Times New Roman" panose="02020603050405020304" pitchFamily="18" charset="0"/>
              </a:rPr>
              <a:t>On </a:t>
            </a:r>
            <a:r>
              <a:rPr lang="en-US" sz="2400" dirty="0">
                <a:solidFill>
                  <a:srgbClr val="000000"/>
                </a:solidFill>
                <a:latin typeface="Times New Roman" panose="02020603050405020304" pitchFamily="18" charset="0"/>
                <a:cs typeface="Times New Roman" panose="02020603050405020304" pitchFamily="18" charset="0"/>
              </a:rPr>
              <a:t>the territory there are: SPA-center, football, basketball and volleyball grounds, grounds for small and large tennis, rope park, ice rink, simulators, library. Even a walk through such scenery fills the soul with calm and peace. </a:t>
            </a:r>
            <a:endParaRPr lang="ru-RU" sz="2400" dirty="0"/>
          </a:p>
        </p:txBody>
      </p:sp>
    </p:spTree>
    <p:extLst>
      <p:ext uri="{BB962C8B-B14F-4D97-AF65-F5344CB8AC3E}">
        <p14:creationId xmlns:p14="http://schemas.microsoft.com/office/powerpoint/2010/main" val="3198980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19415" y="94735"/>
            <a:ext cx="6934200" cy="715963"/>
          </a:xfrm>
        </p:spPr>
        <p:txBody>
          <a:bodyPr/>
          <a:lstStyle/>
          <a:p>
            <a:r>
              <a:rPr lang="en-US" sz="4000" b="1" dirty="0" smtClean="0">
                <a:solidFill>
                  <a:srgbClr val="444444"/>
                </a:solidFill>
                <a:latin typeface="Open Sans"/>
              </a:rPr>
              <a:t/>
            </a:r>
            <a:br>
              <a:rPr lang="en-US" sz="4000" b="1" dirty="0" smtClean="0">
                <a:solidFill>
                  <a:srgbClr val="444444"/>
                </a:solidFill>
                <a:latin typeface="Open Sans"/>
              </a:rPr>
            </a:br>
            <a:r>
              <a:rPr lang="en-US" sz="4000" b="1" dirty="0" smtClean="0">
                <a:solidFill>
                  <a:srgbClr val="444444"/>
                </a:solidFill>
                <a:latin typeface="Open Sans"/>
              </a:rPr>
              <a:t/>
            </a:r>
            <a:br>
              <a:rPr lang="en-US" sz="4000" b="1" dirty="0" smtClean="0">
                <a:solidFill>
                  <a:srgbClr val="444444"/>
                </a:solidFill>
                <a:latin typeface="Open Sans"/>
              </a:rPr>
            </a:br>
            <a:endParaRPr lang="en-US" altLang="ru-RU" sz="2800" b="1" dirty="0">
              <a:solidFill>
                <a:srgbClr val="003374"/>
              </a:solidFill>
              <a:latin typeface="Times New Roman" panose="02020603050405020304" pitchFamily="18" charset="0"/>
              <a:cs typeface="Times New Roman" panose="02020603050405020304" pitchFamily="18" charset="0"/>
            </a:endParaRPr>
          </a:p>
        </p:txBody>
      </p:sp>
      <p:pic>
        <p:nvPicPr>
          <p:cNvPr id="4099"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789272" y="185352"/>
            <a:ext cx="3005564" cy="2001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1836" y="2252190"/>
            <a:ext cx="3683000"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1643" y="185352"/>
            <a:ext cx="3571696" cy="1754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descr="C:\Users\user\Desktop\ba77af9067c0699f75d8100342e083d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7850" y="4484645"/>
            <a:ext cx="3430973" cy="2285082"/>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user\Desktop\56018e36c51eb44abc9e00a5b6f1813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6113" y="2090544"/>
            <a:ext cx="2651811" cy="234100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user\Desktop\Otdykh-_-SPA_tsentr-_-SPA_uslugi-_-Sibirskoe-SPA1_1_.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9923" y="4538933"/>
            <a:ext cx="3011187" cy="2176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517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162050"/>
            <a:ext cx="8461546" cy="1047750"/>
          </a:xfrm>
        </p:spPr>
        <p:txBody>
          <a:bodyPr/>
          <a:lstStyle/>
          <a:p>
            <a:pPr algn="just"/>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2400" dirty="0" smtClean="0">
                <a:solidFill>
                  <a:srgbClr val="000000"/>
                </a:solidFill>
                <a:latin typeface="Times New Roman" panose="02020603050405020304" pitchFamily="18" charset="0"/>
                <a:cs typeface="Times New Roman" panose="02020603050405020304" pitchFamily="18" charset="0"/>
              </a:rPr>
              <a:t>Rest </a:t>
            </a:r>
            <a:r>
              <a:rPr lang="en-US" sz="2400" dirty="0">
                <a:solidFill>
                  <a:srgbClr val="000000"/>
                </a:solidFill>
                <a:latin typeface="Times New Roman" panose="02020603050405020304" pitchFamily="18" charset="0"/>
                <a:cs typeface="Times New Roman" panose="02020603050405020304" pitchFamily="18" charset="0"/>
              </a:rPr>
              <a:t>and recovery possibilities are available here all the year. Sanatorium "</a:t>
            </a:r>
            <a:r>
              <a:rPr lang="en-US" sz="2400" dirty="0" err="1">
                <a:solidFill>
                  <a:srgbClr val="000000"/>
                </a:solidFill>
                <a:latin typeface="Times New Roman" panose="02020603050405020304" pitchFamily="18" charset="0"/>
                <a:cs typeface="Times New Roman" panose="02020603050405020304" pitchFamily="18" charset="0"/>
              </a:rPr>
              <a:t>Demidkovo</a:t>
            </a:r>
            <a:r>
              <a:rPr lang="en-US" sz="2400" dirty="0">
                <a:solidFill>
                  <a:srgbClr val="000000"/>
                </a:solidFill>
                <a:latin typeface="Times New Roman" panose="02020603050405020304" pitchFamily="18" charset="0"/>
                <a:cs typeface="Times New Roman" panose="02020603050405020304" pitchFamily="18" charset="0"/>
              </a:rPr>
              <a:t>" offers corporate leisure programs together with colleagues "Day in "</a:t>
            </a:r>
            <a:r>
              <a:rPr lang="en-US" sz="2400" dirty="0" err="1">
                <a:solidFill>
                  <a:srgbClr val="000000"/>
                </a:solidFill>
                <a:latin typeface="Times New Roman" panose="02020603050405020304" pitchFamily="18" charset="0"/>
                <a:cs typeface="Times New Roman" panose="02020603050405020304" pitchFamily="18" charset="0"/>
              </a:rPr>
              <a:t>Demidkovo</a:t>
            </a:r>
            <a:r>
              <a:rPr lang="en-US" sz="2400" dirty="0" smtClean="0">
                <a:solidFill>
                  <a:srgbClr val="00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This is one of the best places in the Perm region for business tourism events</a:t>
            </a:r>
            <a:r>
              <a:rPr lang="en-US" sz="2400" dirty="0" smtClean="0">
                <a:solidFill>
                  <a:srgbClr val="000000"/>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Your wedding </a:t>
            </a:r>
            <a:r>
              <a:rPr lang="en-US" sz="2400" dirty="0" smtClean="0">
                <a:solidFill>
                  <a:srgbClr val="000000"/>
                </a:solidFill>
                <a:latin typeface="Times New Roman" panose="02020603050405020304" pitchFamily="18" charset="0"/>
                <a:cs typeface="Times New Roman" panose="02020603050405020304" pitchFamily="18" charset="0"/>
              </a:rPr>
              <a:t>in our sanatorium will </a:t>
            </a:r>
            <a:r>
              <a:rPr lang="en-US" sz="2400" dirty="0">
                <a:solidFill>
                  <a:srgbClr val="000000"/>
                </a:solidFill>
                <a:latin typeface="Times New Roman" panose="02020603050405020304" pitchFamily="18" charset="0"/>
                <a:cs typeface="Times New Roman" panose="02020603050405020304" pitchFamily="18" charset="0"/>
              </a:rPr>
              <a:t>become an unforgettable experience that you will cherish for many years</a:t>
            </a:r>
            <a:r>
              <a:rPr lang="en-US" sz="2400" dirty="0" smtClean="0">
                <a:solidFill>
                  <a:srgbClr val="000000"/>
                </a:solidFill>
                <a:latin typeface="Times New Roman" panose="02020603050405020304" pitchFamily="18" charset="0"/>
                <a:cs typeface="Times New Roman" panose="02020603050405020304" pitchFamily="18" charset="0"/>
              </a:rPr>
              <a:t>.</a:t>
            </a:r>
            <a:r>
              <a:rPr lang="ru-RU" sz="2400" dirty="0">
                <a:solidFill>
                  <a:srgbClr val="000000"/>
                </a:solidFill>
                <a:latin typeface="Times New Roman" panose="02020603050405020304" pitchFamily="18" charset="0"/>
                <a:cs typeface="Times New Roman" panose="02020603050405020304" pitchFamily="18" charset="0"/>
              </a:rPr>
              <a:t/>
            </a:r>
            <a:br>
              <a:rPr lang="ru-RU" sz="2400" dirty="0">
                <a:solidFill>
                  <a:srgbClr val="000000"/>
                </a:solidFill>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endParaRPr lang="ru-RU" sz="3600" dirty="0">
              <a:latin typeface="Times New Roman" panose="02020603050405020304" pitchFamily="18" charset="0"/>
              <a:cs typeface="Times New Roman" panose="02020603050405020304" pitchFamily="18" charset="0"/>
            </a:endParaRPr>
          </a:p>
        </p:txBody>
      </p:sp>
      <p:pic>
        <p:nvPicPr>
          <p:cNvPr id="1026" name="Picture 2" descr="C:\Users\use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3698311"/>
            <a:ext cx="2828220" cy="21786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Fotoknig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150" y="3576721"/>
            <a:ext cx="2457450" cy="246176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fcd28d6c695a301931ee5994a44a72d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407851"/>
            <a:ext cx="2895600" cy="21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40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1449" y="1227138"/>
            <a:ext cx="8601076" cy="4468812"/>
          </a:xfrm>
        </p:spPr>
        <p:txBody>
          <a:bodyPr/>
          <a:lstStyle/>
          <a:p>
            <a:pPr marL="0" indent="0" algn="just">
              <a:buNone/>
            </a:pPr>
            <a:r>
              <a:rPr lang="en-US" sz="2400" dirty="0" smtClean="0">
                <a:solidFill>
                  <a:srgbClr val="000000"/>
                </a:solidFill>
                <a:latin typeface="Times New Roman" panose="02020603050405020304" pitchFamily="18" charset="0"/>
                <a:cs typeface="Times New Roman" panose="02020603050405020304" pitchFamily="18" charset="0"/>
              </a:rPr>
              <a:t>At present our sanatoriums apart from having natural riches are also facilitated with state-of-the-art equipment and widely employ advanced medical and recovery methods. Therefore a lot of clients from Russia and citizens from the CIS come here with pleasure.</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2952" y="2939979"/>
            <a:ext cx="5288002" cy="3716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2470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840899" y="166980"/>
            <a:ext cx="7055451" cy="6119519"/>
          </a:xfrm>
        </p:spPr>
        <p:txBody>
          <a:bodyPr/>
          <a:lstStyle/>
          <a:p>
            <a:pPr algn="just"/>
            <a:r>
              <a:rPr lang="en-US" sz="2000" dirty="0">
                <a:solidFill>
                  <a:srgbClr val="000000"/>
                </a:solidFill>
                <a:latin typeface="Times New Roman" panose="02020603050405020304" pitchFamily="18" charset="0"/>
                <a:cs typeface="Times New Roman" panose="02020603050405020304" pitchFamily="18" charset="0"/>
              </a:rPr>
              <a:t>'Health is wealth' is very much true. One must try hard to remain healthy. If we are healthy, we can easily fight with other problems of life. People do many different things to remain healthy: some go for a healthy diet, other recommend exercise, and the rest thinks that health awareness is important. Nowadays it is quite common for people to move to other city or countries for getting a good chance to be healthy. </a:t>
            </a:r>
            <a:r>
              <a:rPr lang="en-US" sz="2000" b="1" dirty="0">
                <a:solidFill>
                  <a:srgbClr val="003374"/>
                </a:solidFill>
                <a:latin typeface="Times New Roman" panose="02020603050405020304" pitchFamily="18" charset="0"/>
                <a:cs typeface="Times New Roman" panose="02020603050405020304" pitchFamily="18" charset="0"/>
              </a:rPr>
              <a:t>Medical tourism</a:t>
            </a:r>
            <a:r>
              <a:rPr lang="en-US" sz="2000" b="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has become an important part of people's life</a:t>
            </a:r>
            <a:r>
              <a:rPr lang="en-US" sz="2000" dirty="0" smtClean="0">
                <a:solidFill>
                  <a:srgbClr val="000000"/>
                </a:solidFill>
                <a:latin typeface="Times New Roman" panose="02020603050405020304" pitchFamily="18" charset="0"/>
                <a:cs typeface="Times New Roman" panose="02020603050405020304" pitchFamily="18" charset="0"/>
              </a:rPr>
              <a:t>.</a:t>
            </a:r>
            <a:endParaRPr lang="ru-RU" sz="2000" dirty="0" smtClean="0">
              <a:solidFill>
                <a:srgbClr val="000000"/>
              </a:solidFill>
              <a:latin typeface="Times New Roman" panose="02020603050405020304" pitchFamily="18" charset="0"/>
              <a:cs typeface="Times New Roman" panose="02020603050405020304" pitchFamily="18" charset="0"/>
            </a:endParaRPr>
          </a:p>
          <a:p>
            <a:pPr>
              <a:lnSpc>
                <a:spcPct val="80000"/>
              </a:lnSpc>
            </a:pPr>
            <a:endParaRPr lang="ru-RU" sz="2000" dirty="0">
              <a:latin typeface="Times New Roman" panose="02020603050405020304" pitchFamily="18" charset="0"/>
              <a:cs typeface="Times New Roman" panose="02020603050405020304" pitchFamily="18" charset="0"/>
            </a:endParaRPr>
          </a:p>
          <a:p>
            <a:pPr>
              <a:lnSpc>
                <a:spcPct val="80000"/>
              </a:lnSpc>
            </a:pPr>
            <a:endParaRPr lang="en-US" altLang="ru-RU" sz="2000" dirty="0"/>
          </a:p>
        </p:txBody>
      </p:sp>
      <p:pic>
        <p:nvPicPr>
          <p:cNvPr id="5" name="Picture 3" descr="C:\Users\user\Desktop\Tendencias-tamaño-a-medid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5047" y="2679611"/>
            <a:ext cx="6245223" cy="31880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2278" y="5600700"/>
            <a:ext cx="3081722"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171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69989" y="156519"/>
            <a:ext cx="6934200" cy="715963"/>
          </a:xfrm>
        </p:spPr>
        <p:txBody>
          <a:bodyPr/>
          <a:lstStyle/>
          <a:p>
            <a:r>
              <a:rPr lang="en-US" sz="4000" b="1" dirty="0" smtClean="0">
                <a:solidFill>
                  <a:srgbClr val="173A8D"/>
                </a:solidFill>
                <a:latin typeface="Times New Roman" panose="02020603050405020304" pitchFamily="18" charset="0"/>
                <a:cs typeface="Times New Roman" panose="02020603050405020304" pitchFamily="18" charset="0"/>
              </a:rPr>
              <a:t>What is medical tourism?</a:t>
            </a:r>
            <a:endParaRPr lang="en-US" altLang="ru-RU" sz="4000" b="1" dirty="0">
              <a:solidFill>
                <a:srgbClr val="173A8D"/>
              </a:solidFill>
            </a:endParaRPr>
          </a:p>
        </p:txBody>
      </p:sp>
      <p:sp>
        <p:nvSpPr>
          <p:cNvPr id="60419" name="Rectangle 3"/>
          <p:cNvSpPr>
            <a:spLocks noGrp="1" noChangeArrowheads="1"/>
          </p:cNvSpPr>
          <p:nvPr>
            <p:ph idx="1"/>
          </p:nvPr>
        </p:nvSpPr>
        <p:spPr>
          <a:xfrm>
            <a:off x="1964724" y="893806"/>
            <a:ext cx="6752967" cy="5148648"/>
          </a:xfrm>
        </p:spPr>
        <p:txBody>
          <a:bodyPr/>
          <a:lstStyle/>
          <a:p>
            <a:pPr marL="0" indent="0" algn="just">
              <a:buNone/>
            </a:pPr>
            <a:r>
              <a:rPr lang="en-US" sz="2400" dirty="0" smtClean="0">
                <a:solidFill>
                  <a:srgbClr val="000000"/>
                </a:solidFill>
                <a:latin typeface="Times New Roman" panose="02020603050405020304" pitchFamily="18" charset="0"/>
                <a:cs typeface="Times New Roman" panose="02020603050405020304" pitchFamily="18" charset="0"/>
              </a:rPr>
              <a:t>Medical tourism also known as medical travel or global healthcare is the process in which patients travel to another region or country for medical or health and wellness services. The term medical tourism may sound strange and exotic to some people but in fact it is rapidly growing phenomenon. The range of services is expanding every day. There are four main factors driving medical tourism:</a:t>
            </a:r>
            <a:endParaRPr lang="ru-RU" sz="2400" dirty="0" smtClean="0">
              <a:solidFill>
                <a:srgbClr val="000000"/>
              </a:solidFill>
              <a:latin typeface="Times New Roman" panose="02020603050405020304" pitchFamily="18" charset="0"/>
              <a:cs typeface="Times New Roman" panose="02020603050405020304" pitchFamily="18" charset="0"/>
            </a:endParaRPr>
          </a:p>
          <a:p>
            <a:r>
              <a:rPr lang="en-US" sz="2800" b="1" dirty="0" smtClean="0">
                <a:solidFill>
                  <a:srgbClr val="002060"/>
                </a:solidFill>
                <a:latin typeface="Times New Roman" panose="02020603050405020304" pitchFamily="18" charset="0"/>
                <a:cs typeface="Times New Roman" panose="02020603050405020304" pitchFamily="18" charset="0"/>
              </a:rPr>
              <a:t>affordability</a:t>
            </a:r>
            <a:endParaRPr lang="ru-RU" sz="2800" b="1" dirty="0" smtClean="0">
              <a:solidFill>
                <a:srgbClr val="002060"/>
              </a:solidFill>
              <a:latin typeface="Times New Roman" panose="02020603050405020304" pitchFamily="18" charset="0"/>
              <a:cs typeface="Times New Roman" panose="02020603050405020304" pitchFamily="18" charset="0"/>
            </a:endParaRPr>
          </a:p>
          <a:p>
            <a:r>
              <a:rPr lang="en-US" sz="2800" b="1" dirty="0" smtClean="0">
                <a:solidFill>
                  <a:srgbClr val="002060"/>
                </a:solidFill>
                <a:latin typeface="Times New Roman" panose="02020603050405020304" pitchFamily="18" charset="0"/>
                <a:cs typeface="Times New Roman" panose="02020603050405020304" pitchFamily="18" charset="0"/>
              </a:rPr>
              <a:t>accessibility</a:t>
            </a:r>
            <a:endParaRPr lang="ru-RU" sz="2800" b="1" dirty="0" smtClean="0">
              <a:solidFill>
                <a:srgbClr val="002060"/>
              </a:solidFill>
              <a:latin typeface="Times New Roman" panose="02020603050405020304" pitchFamily="18" charset="0"/>
              <a:cs typeface="Times New Roman" panose="02020603050405020304" pitchFamily="18" charset="0"/>
            </a:endParaRPr>
          </a:p>
          <a:p>
            <a:r>
              <a:rPr lang="en-US" sz="2800" b="1" dirty="0" smtClean="0">
                <a:solidFill>
                  <a:srgbClr val="002060"/>
                </a:solidFill>
                <a:latin typeface="Times New Roman" panose="02020603050405020304" pitchFamily="18" charset="0"/>
                <a:cs typeface="Times New Roman" panose="02020603050405020304" pitchFamily="18" charset="0"/>
              </a:rPr>
              <a:t>availability</a:t>
            </a:r>
            <a:endParaRPr lang="ru-RU" sz="2800" b="1" dirty="0" smtClean="0">
              <a:solidFill>
                <a:srgbClr val="002060"/>
              </a:solidFill>
              <a:latin typeface="Times New Roman" panose="02020603050405020304" pitchFamily="18" charset="0"/>
              <a:cs typeface="Times New Roman" panose="02020603050405020304" pitchFamily="18" charset="0"/>
            </a:endParaRPr>
          </a:p>
          <a:p>
            <a:r>
              <a:rPr lang="en-US" sz="2800" b="1" dirty="0" smtClean="0">
                <a:solidFill>
                  <a:srgbClr val="002060"/>
                </a:solidFill>
                <a:latin typeface="Times New Roman" panose="02020603050405020304" pitchFamily="18" charset="0"/>
                <a:cs typeface="Times New Roman" panose="02020603050405020304" pitchFamily="18" charset="0"/>
              </a:rPr>
              <a:t>better quality</a:t>
            </a:r>
            <a:endParaRPr lang="ru-RU" sz="2800" b="1" dirty="0" smtClean="0">
              <a:solidFill>
                <a:srgbClr val="002060"/>
              </a:solidFill>
              <a:latin typeface="Times New Roman" panose="02020603050405020304" pitchFamily="18" charset="0"/>
              <a:cs typeface="Times New Roman" panose="02020603050405020304" pitchFamily="18" charset="0"/>
            </a:endParaRPr>
          </a:p>
          <a:p>
            <a:pPr>
              <a:lnSpc>
                <a:spcPct val="80000"/>
              </a:lnSpc>
            </a:pPr>
            <a:endParaRPr lang="en-US" altLang="ru-RU" sz="2000" dirty="0"/>
          </a:p>
        </p:txBody>
      </p:sp>
      <p:pic>
        <p:nvPicPr>
          <p:cNvPr id="4" name="Объект 5">
            <a:extLst>
              <a:ext uri="{FF2B5EF4-FFF2-40B4-BE49-F238E27FC236}">
                <a16:creationId xmlns="" xmlns:a16="http://schemas.microsoft.com/office/drawing/2014/main" id="{3B33B037-748A-40A4-9AC6-1EF7C7E092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4880" y="4144474"/>
            <a:ext cx="3555119" cy="2589960"/>
          </a:xfrm>
          <a:prstGeom prst="rect">
            <a:avLst/>
          </a:prstGeom>
        </p:spPr>
      </p:pic>
    </p:spTree>
    <p:extLst>
      <p:ext uri="{BB962C8B-B14F-4D97-AF65-F5344CB8AC3E}">
        <p14:creationId xmlns:p14="http://schemas.microsoft.com/office/powerpoint/2010/main" val="2028835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127430" y="962454"/>
            <a:ext cx="8452022" cy="3869038"/>
          </a:xfrm>
        </p:spPr>
        <p:txBody>
          <a:bodyPr/>
          <a:lstStyle/>
          <a:p>
            <a:pPr>
              <a:lnSpc>
                <a:spcPct val="80000"/>
              </a:lnSpc>
            </a:pPr>
            <a:endParaRPr lang="ru-RU" sz="1600" dirty="0" smtClean="0">
              <a:solidFill>
                <a:srgbClr val="000000"/>
              </a:solidFill>
              <a:latin typeface="Times New Roman" panose="02020603050405020304" pitchFamily="18" charset="0"/>
              <a:cs typeface="Times New Roman" panose="02020603050405020304" pitchFamily="18" charset="0"/>
            </a:endParaRPr>
          </a:p>
          <a:p>
            <a:pPr marL="0" indent="0" algn="just">
              <a:buNone/>
            </a:pPr>
            <a:r>
              <a:rPr lang="en-US" sz="2400" dirty="0" smtClean="0">
                <a:solidFill>
                  <a:srgbClr val="000000"/>
                </a:solidFill>
                <a:latin typeface="Times New Roman" panose="02020603050405020304" pitchFamily="18" charset="0"/>
                <a:cs typeface="Times New Roman" panose="02020603050405020304" pitchFamily="18" charset="0"/>
              </a:rPr>
              <a:t>Medical tourism in Russia has been growing for several years. Practically everywhere around the country there are many health resorts and sanatoriums offering various </a:t>
            </a:r>
            <a:r>
              <a:rPr lang="en-US" sz="2400" dirty="0" err="1" smtClean="0">
                <a:solidFill>
                  <a:srgbClr val="000000"/>
                </a:solidFill>
                <a:latin typeface="Times New Roman" panose="02020603050405020304" pitchFamily="18" charset="0"/>
                <a:cs typeface="Times New Roman" panose="02020603050405020304" pitchFamily="18" charset="0"/>
              </a:rPr>
              <a:t>programms</a:t>
            </a:r>
            <a:r>
              <a:rPr lang="en-US" sz="2400" dirty="0" smtClean="0">
                <a:solidFill>
                  <a:srgbClr val="000000"/>
                </a:solidFill>
                <a:latin typeface="Times New Roman" panose="02020603050405020304" pitchFamily="18" charset="0"/>
                <a:cs typeface="Times New Roman" panose="02020603050405020304" pitchFamily="18" charset="0"/>
              </a:rPr>
              <a:t>. As for our region, it has lots of popular places to visit, but we would like to describe the most prestigious sanatoriums in Perm </a:t>
            </a:r>
            <a:r>
              <a:rPr lang="en-US" sz="2400" dirty="0" err="1" smtClean="0">
                <a:solidFill>
                  <a:srgbClr val="000000"/>
                </a:solidFill>
                <a:latin typeface="Times New Roman" panose="02020603050405020304" pitchFamily="18" charset="0"/>
                <a:cs typeface="Times New Roman" panose="02020603050405020304" pitchFamily="18" charset="0"/>
              </a:rPr>
              <a:t>Krai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b="1" dirty="0">
                <a:solidFill>
                  <a:srgbClr val="003374"/>
                </a:solidFill>
                <a:latin typeface="Times New Roman" panose="02020603050405020304" pitchFamily="18" charset="0"/>
                <a:cs typeface="Times New Roman" panose="02020603050405020304" pitchFamily="18" charset="0"/>
              </a:rPr>
              <a:t> </a:t>
            </a:r>
            <a:r>
              <a:rPr lang="en-US" sz="2400" b="1" dirty="0" smtClean="0">
                <a:solidFill>
                  <a:srgbClr val="003374"/>
                </a:solidFill>
                <a:latin typeface="Times New Roman" panose="02020603050405020304" pitchFamily="18" charset="0"/>
                <a:cs typeface="Times New Roman" panose="02020603050405020304" pitchFamily="18" charset="0"/>
              </a:rPr>
              <a:t>“Ural Venice” and “</a:t>
            </a:r>
            <a:r>
              <a:rPr lang="en-US" sz="2400" b="1" dirty="0" err="1" smtClean="0">
                <a:solidFill>
                  <a:srgbClr val="003374"/>
                </a:solidFill>
                <a:latin typeface="Times New Roman" panose="02020603050405020304" pitchFamily="18" charset="0"/>
                <a:cs typeface="Times New Roman" panose="02020603050405020304" pitchFamily="18" charset="0"/>
              </a:rPr>
              <a:t>Demidkovo</a:t>
            </a:r>
            <a:r>
              <a:rPr lang="en-US" sz="2400" b="1" dirty="0" smtClean="0">
                <a:solidFill>
                  <a:srgbClr val="003374"/>
                </a:solidFill>
                <a:latin typeface="Times New Roman" panose="02020603050405020304" pitchFamily="18" charset="0"/>
                <a:cs typeface="Times New Roman" panose="02020603050405020304" pitchFamily="18" charset="0"/>
              </a:rPr>
              <a:t>”</a:t>
            </a:r>
            <a:r>
              <a:rPr lang="en-US" sz="2400" b="1" dirty="0" smtClean="0">
                <a:solidFill>
                  <a:srgbClr val="000000"/>
                </a:solidFill>
                <a:latin typeface="Times New Roman" panose="02020603050405020304" pitchFamily="18" charset="0"/>
                <a:cs typeface="Times New Roman" panose="02020603050405020304" pitchFamily="18" charset="0"/>
              </a:rPr>
              <a:t>.</a:t>
            </a:r>
            <a:endParaRPr lang="en-US" sz="2400" b="1" cap="all" dirty="0" smtClean="0">
              <a:solidFill>
                <a:srgbClr val="003374"/>
              </a:solidFill>
              <a:latin typeface="Times New Roman" panose="02020603050405020304" pitchFamily="18" charset="0"/>
              <a:cs typeface="Times New Roman" panose="02020603050405020304" pitchFamily="18" charset="0"/>
            </a:endParaRPr>
          </a:p>
          <a:p>
            <a:pPr marL="0" indent="0" algn="just">
              <a:buNone/>
            </a:pPr>
            <a:endParaRPr lang="en-US" sz="2400" b="1" dirty="0" smtClean="0">
              <a:solidFill>
                <a:srgbClr val="003374"/>
              </a:solidFill>
              <a:latin typeface="Times New Roman" panose="02020603050405020304" pitchFamily="18" charset="0"/>
              <a:cs typeface="Times New Roman" panose="02020603050405020304" pitchFamily="18" charset="0"/>
            </a:endParaRPr>
          </a:p>
          <a:p>
            <a:pPr marL="0" indent="0" algn="just">
              <a:buNone/>
            </a:pPr>
            <a:endParaRPr lang="en-US" sz="2400" b="1" dirty="0" smtClean="0">
              <a:solidFill>
                <a:srgbClr val="003374"/>
              </a:solidFill>
              <a:latin typeface="Times New Roman" panose="02020603050405020304" pitchFamily="18" charset="0"/>
              <a:cs typeface="Times New Roman" panose="02020603050405020304" pitchFamily="18" charset="0"/>
            </a:endParaRPr>
          </a:p>
          <a:p>
            <a:pPr marL="0" indent="0" algn="just">
              <a:buNone/>
            </a:pPr>
            <a:endParaRPr lang="en-US" sz="2400" b="1" dirty="0">
              <a:solidFill>
                <a:srgbClr val="003374"/>
              </a:solidFill>
              <a:latin typeface="Times New Roman" panose="02020603050405020304" pitchFamily="18" charset="0"/>
              <a:cs typeface="Times New Roman" panose="02020603050405020304" pitchFamily="18" charset="0"/>
            </a:endParaRPr>
          </a:p>
          <a:p>
            <a:pPr marL="0" indent="0" algn="just">
              <a:buNone/>
            </a:pPr>
            <a:r>
              <a:rPr lang="en-US" sz="2400" dirty="0" smtClean="0">
                <a:solidFill>
                  <a:srgbClr val="000000"/>
                </a:solidFill>
                <a:latin typeface="Times New Roman" panose="02020603050405020304" pitchFamily="18" charset="0"/>
                <a:cs typeface="Times New Roman" panose="02020603050405020304" pitchFamily="18" charset="0"/>
              </a:rPr>
              <a:t>The level of health care offered in our regional health </a:t>
            </a:r>
            <a:r>
              <a:rPr lang="en-US" sz="2400" dirty="0" err="1" smtClean="0">
                <a:solidFill>
                  <a:srgbClr val="000000"/>
                </a:solidFill>
                <a:latin typeface="Times New Roman" panose="02020603050405020304" pitchFamily="18" charset="0"/>
                <a:cs typeface="Times New Roman" panose="02020603050405020304" pitchFamily="18" charset="0"/>
              </a:rPr>
              <a:t>centres</a:t>
            </a:r>
            <a:r>
              <a:rPr lang="ru-RU" sz="2400" dirty="0" smtClean="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cs typeface="Times New Roman" panose="02020603050405020304" pitchFamily="18" charset="0"/>
              </a:rPr>
              <a:t>fulfils the requirements of the most demanding patients. Reasonable prices, highly-qualified staff, unique nature and clean air assist quick recovery.</a:t>
            </a:r>
            <a:endParaRPr lang="ru-RU" sz="2400" dirty="0" smtClean="0">
              <a:solidFill>
                <a:srgbClr val="000000"/>
              </a:solidFill>
              <a:latin typeface="Times New Roman" panose="02020603050405020304" pitchFamily="18" charset="0"/>
              <a:cs typeface="Times New Roman" panose="02020603050405020304" pitchFamily="18" charset="0"/>
            </a:endParaRPr>
          </a:p>
        </p:txBody>
      </p:sp>
      <p:pic>
        <p:nvPicPr>
          <p:cNvPr id="3" name="Рисунок 2" descr="Demidkovo health reso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4240" y="3289981"/>
            <a:ext cx="2261284" cy="1541511"/>
          </a:xfrm>
          <a:prstGeom prst="rect">
            <a:avLst/>
          </a:prstGeom>
          <a:noFill/>
          <a:ln>
            <a:noFill/>
          </a:ln>
        </p:spPr>
      </p:pic>
      <p:pic>
        <p:nvPicPr>
          <p:cNvPr id="3075" name="Picture 3" descr="C:\Users\user\Desktop\2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6455" y="3280717"/>
            <a:ext cx="2054534" cy="15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932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19415" y="94735"/>
            <a:ext cx="6934200" cy="715963"/>
          </a:xfrm>
        </p:spPr>
        <p:txBody>
          <a:bodyPr/>
          <a:lstStyle/>
          <a:p>
            <a:r>
              <a:rPr lang="en-US" sz="4000" b="1" dirty="0" smtClean="0">
                <a:solidFill>
                  <a:srgbClr val="444444"/>
                </a:solidFill>
                <a:latin typeface="Open Sans"/>
              </a:rPr>
              <a:t/>
            </a:r>
            <a:br>
              <a:rPr lang="en-US" sz="4000" b="1" dirty="0" smtClean="0">
                <a:solidFill>
                  <a:srgbClr val="444444"/>
                </a:solidFill>
                <a:latin typeface="Open Sans"/>
              </a:rPr>
            </a:br>
            <a:r>
              <a:rPr lang="en-US" sz="4000" b="1" dirty="0" smtClean="0">
                <a:solidFill>
                  <a:srgbClr val="003374"/>
                </a:solidFill>
                <a:latin typeface="Times New Roman" panose="02020603050405020304" pitchFamily="18" charset="0"/>
                <a:cs typeface="Times New Roman" panose="02020603050405020304" pitchFamily="18" charset="0"/>
              </a:rPr>
              <a:t>Sanatorium </a:t>
            </a:r>
            <a:r>
              <a:rPr lang="en-US" sz="4000" b="1" dirty="0">
                <a:solidFill>
                  <a:srgbClr val="003374"/>
                </a:solidFill>
                <a:latin typeface="Times New Roman" panose="02020603050405020304" pitchFamily="18" charset="0"/>
                <a:cs typeface="Times New Roman" panose="02020603050405020304" pitchFamily="18" charset="0"/>
              </a:rPr>
              <a:t>"Ural Venice"</a:t>
            </a:r>
            <a:br>
              <a:rPr lang="en-US" sz="4000" b="1" dirty="0">
                <a:solidFill>
                  <a:srgbClr val="003374"/>
                </a:solidFill>
                <a:latin typeface="Times New Roman" panose="02020603050405020304" pitchFamily="18" charset="0"/>
                <a:cs typeface="Times New Roman" panose="02020603050405020304" pitchFamily="18" charset="0"/>
              </a:rPr>
            </a:br>
            <a:endParaRPr lang="en-US" altLang="ru-RU" sz="4000" b="1" dirty="0">
              <a:solidFill>
                <a:srgbClr val="003374"/>
              </a:solidFill>
              <a:latin typeface="Times New Roman" panose="02020603050405020304" pitchFamily="18" charset="0"/>
              <a:cs typeface="Times New Roman" panose="02020603050405020304" pitchFamily="18" charset="0"/>
            </a:endParaRPr>
          </a:p>
        </p:txBody>
      </p:sp>
      <p:sp>
        <p:nvSpPr>
          <p:cNvPr id="60419" name="Rectangle 3"/>
          <p:cNvSpPr>
            <a:spLocks noGrp="1" noChangeArrowheads="1"/>
          </p:cNvSpPr>
          <p:nvPr>
            <p:ph idx="1"/>
          </p:nvPr>
        </p:nvSpPr>
        <p:spPr>
          <a:xfrm>
            <a:off x="1804085" y="750931"/>
            <a:ext cx="6997015" cy="5148648"/>
          </a:xfrm>
        </p:spPr>
        <p:txBody>
          <a:bodyPr/>
          <a:lstStyle/>
          <a:p>
            <a:pPr marL="0" indent="0" algn="just">
              <a:buNone/>
            </a:pPr>
            <a:r>
              <a:rPr lang="en-US" sz="2400" dirty="0">
                <a:solidFill>
                  <a:srgbClr val="000000"/>
                </a:solidFill>
                <a:latin typeface="Times New Roman" panose="02020603050405020304" pitchFamily="18" charset="0"/>
                <a:cs typeface="Times New Roman" panose="02020603050405020304" pitchFamily="18" charset="0"/>
              </a:rPr>
              <a:t>What do you imagine when you hear the </a:t>
            </a:r>
            <a:r>
              <a:rPr lang="en-US" sz="2400" dirty="0" smtClean="0">
                <a:solidFill>
                  <a:srgbClr val="000000"/>
                </a:solidFill>
                <a:latin typeface="Times New Roman" panose="02020603050405020304" pitchFamily="18" charset="0"/>
                <a:cs typeface="Times New Roman" panose="02020603050405020304" pitchFamily="18" charset="0"/>
              </a:rPr>
              <a:t>words</a:t>
            </a:r>
            <a:r>
              <a:rPr lang="ru-RU" sz="2400" dirty="0" smtClean="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The Urals Venice?" Narrow channels and gondolas? And what is the connection with the Urals? In fact, such a romantic name was </a:t>
            </a:r>
            <a:r>
              <a:rPr lang="en-US" sz="2400" dirty="0" smtClean="0">
                <a:solidFill>
                  <a:srgbClr val="000000"/>
                </a:solidFill>
                <a:latin typeface="Times New Roman" panose="02020603050405020304" pitchFamily="18" charset="0"/>
                <a:cs typeface="Times New Roman" panose="02020603050405020304" pitchFamily="18" charset="0"/>
              </a:rPr>
              <a:t>given our sanatorium</a:t>
            </a:r>
            <a:r>
              <a:rPr lang="en-US" sz="2400" dirty="0">
                <a:solidFill>
                  <a:srgbClr val="000000"/>
                </a:solidFill>
                <a:latin typeface="Times New Roman" panose="02020603050405020304" pitchFamily="18" charset="0"/>
                <a:cs typeface="Times New Roman" panose="02020603050405020304" pitchFamily="18" charset="0"/>
              </a:rPr>
              <a:t>, which is located in a picturesque </a:t>
            </a:r>
            <a:r>
              <a:rPr lang="en-US" sz="2400" dirty="0" smtClean="0">
                <a:solidFill>
                  <a:srgbClr val="000000"/>
                </a:solidFill>
                <a:latin typeface="Times New Roman" panose="02020603050405020304" pitchFamily="18" charset="0"/>
                <a:cs typeface="Times New Roman" panose="02020603050405020304" pitchFamily="18" charset="0"/>
              </a:rPr>
              <a:t>town </a:t>
            </a:r>
            <a:r>
              <a:rPr lang="en-US" sz="2400" dirty="0" err="1" smtClean="0">
                <a:solidFill>
                  <a:srgbClr val="000000"/>
                </a:solidFill>
                <a:latin typeface="Times New Roman" panose="02020603050405020304" pitchFamily="18" charset="0"/>
                <a:cs typeface="Times New Roman" panose="02020603050405020304" pitchFamily="18" charset="0"/>
              </a:rPr>
              <a:t>Dobryanka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cs typeface="Times New Roman" panose="02020603050405020304" pitchFamily="18" charset="0"/>
              </a:rPr>
              <a:t>near </a:t>
            </a:r>
            <a:r>
              <a:rPr lang="en-US" sz="2400" dirty="0">
                <a:solidFill>
                  <a:srgbClr val="000000"/>
                </a:solidFill>
                <a:latin typeface="Times New Roman" panose="02020603050405020304" pitchFamily="18" charset="0"/>
                <a:cs typeface="Times New Roman" panose="02020603050405020304" pitchFamily="18" charset="0"/>
              </a:rPr>
              <a:t>the pine </a:t>
            </a:r>
            <a:r>
              <a:rPr lang="en-US" sz="2400" dirty="0" smtClean="0">
                <a:solidFill>
                  <a:srgbClr val="000000"/>
                </a:solidFill>
                <a:latin typeface="Times New Roman" panose="02020603050405020304" pitchFamily="18" charset="0"/>
                <a:cs typeface="Times New Roman" panose="02020603050405020304" pitchFamily="18" charset="0"/>
              </a:rPr>
              <a:t>forest and beautiful river.</a:t>
            </a:r>
            <a:r>
              <a:rPr lang="en-US" sz="2400" dirty="0">
                <a:solidFill>
                  <a:srgbClr val="000000"/>
                </a:solidFill>
                <a:latin typeface="Times New Roman" panose="02020603050405020304" pitchFamily="18" charset="0"/>
                <a:cs typeface="Times New Roman" panose="02020603050405020304" pitchFamily="18" charset="0"/>
              </a:rPr>
              <a:t> </a:t>
            </a:r>
            <a:endParaRPr lang="en-US" sz="2400" dirty="0" smtClean="0">
              <a:solidFill>
                <a:srgbClr val="000000"/>
              </a:solidFill>
              <a:latin typeface="Times New Roman" panose="02020603050405020304" pitchFamily="18" charset="0"/>
              <a:cs typeface="Times New Roman" panose="02020603050405020304" pitchFamily="18" charset="0"/>
            </a:endParaRPr>
          </a:p>
          <a:p>
            <a:pPr marL="0" indent="0" algn="just">
              <a:lnSpc>
                <a:spcPct val="80000"/>
              </a:lnSpc>
              <a:buNone/>
            </a:pPr>
            <a:endParaRPr lang="en-US" altLang="ru-RU" sz="2400" dirty="0">
              <a:solidFill>
                <a:srgbClr val="000000"/>
              </a:solidFill>
              <a:latin typeface="Times New Roman" panose="02020603050405020304" pitchFamily="18" charset="0"/>
              <a:cs typeface="Times New Roman" panose="02020603050405020304" pitchFamily="18" charset="0"/>
            </a:endParaRPr>
          </a:p>
        </p:txBody>
      </p:sp>
      <p:pic>
        <p:nvPicPr>
          <p:cNvPr id="2052" name="Picture 4" descr="C:\Users\user\Desktop\ds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5520" y="3078374"/>
            <a:ext cx="6235530" cy="351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633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32917" y="107092"/>
            <a:ext cx="6934200" cy="715963"/>
          </a:xfrm>
        </p:spPr>
        <p:txBody>
          <a:bodyPr/>
          <a:lstStyle/>
          <a:p>
            <a:r>
              <a:rPr lang="en-US" sz="4000" b="1" dirty="0" smtClean="0">
                <a:solidFill>
                  <a:srgbClr val="003374"/>
                </a:solidFill>
                <a:latin typeface="Times New Roman" panose="02020603050405020304" pitchFamily="18" charset="0"/>
                <a:cs typeface="Times New Roman" panose="02020603050405020304" pitchFamily="18" charset="0"/>
              </a:rPr>
              <a:t>Medical </a:t>
            </a:r>
            <a:r>
              <a:rPr lang="en-US" sz="4000" b="1" dirty="0">
                <a:solidFill>
                  <a:srgbClr val="003374"/>
                </a:solidFill>
                <a:latin typeface="Times New Roman" panose="02020603050405020304" pitchFamily="18" charset="0"/>
                <a:cs typeface="Times New Roman" panose="02020603050405020304" pitchFamily="18" charset="0"/>
              </a:rPr>
              <a:t>profile and programs </a:t>
            </a:r>
            <a:endParaRPr lang="en-US" altLang="ru-RU" sz="4000" b="1" dirty="0">
              <a:solidFill>
                <a:srgbClr val="003374"/>
              </a:solidFill>
              <a:latin typeface="Times New Roman" panose="02020603050405020304" pitchFamily="18" charset="0"/>
              <a:cs typeface="Times New Roman" panose="02020603050405020304" pitchFamily="18" charset="0"/>
            </a:endParaRPr>
          </a:p>
        </p:txBody>
      </p:sp>
      <p:sp>
        <p:nvSpPr>
          <p:cNvPr id="60419" name="Rectangle 3"/>
          <p:cNvSpPr>
            <a:spLocks noGrp="1" noChangeArrowheads="1"/>
          </p:cNvSpPr>
          <p:nvPr>
            <p:ph idx="1"/>
          </p:nvPr>
        </p:nvSpPr>
        <p:spPr>
          <a:xfrm>
            <a:off x="1865870" y="893806"/>
            <a:ext cx="6851821" cy="5148648"/>
          </a:xfrm>
        </p:spPr>
        <p:txBody>
          <a:bodyPr/>
          <a:lstStyle/>
          <a:p>
            <a:pPr algn="just">
              <a:spcBef>
                <a:spcPts val="0"/>
              </a:spcBef>
            </a:pPr>
            <a:r>
              <a:rPr lang="en-US" sz="2400" dirty="0">
                <a:solidFill>
                  <a:srgbClr val="000000"/>
                </a:solidFill>
                <a:latin typeface="Times New Roman" panose="02020603050405020304" pitchFamily="18" charset="0"/>
                <a:cs typeface="Times New Roman" panose="02020603050405020304" pitchFamily="18" charset="0"/>
              </a:rPr>
              <a:t>Qualified and friendly staff will help you to solve the problems associated with </a:t>
            </a:r>
            <a:r>
              <a:rPr lang="en-US" sz="2400" u="sng" dirty="0">
                <a:solidFill>
                  <a:srgbClr val="000000"/>
                </a:solidFill>
                <a:latin typeface="Times New Roman" panose="02020603050405020304" pitchFamily="18" charset="0"/>
                <a:cs typeface="Times New Roman" panose="02020603050405020304" pitchFamily="18" charset="0"/>
              </a:rPr>
              <a:t>diseases of cardiovascular system, gastrointestinal tract, hearing, nervous system, musculoskeletal apparatus, respiratory organs, diseases of female and male sexual sphere, skin diseases.</a:t>
            </a:r>
            <a:endParaRPr lang="ru-RU" sz="2400" u="sng"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en-US" sz="2400" dirty="0">
                <a:solidFill>
                  <a:srgbClr val="000000"/>
                </a:solidFill>
                <a:latin typeface="Times New Roman" panose="02020603050405020304" pitchFamily="18" charset="0"/>
                <a:cs typeface="Times New Roman" panose="02020603050405020304" pitchFamily="18" charset="0"/>
              </a:rPr>
              <a:t>We offer our famous programs </a:t>
            </a:r>
            <a:r>
              <a:rPr lang="en-US" sz="2400" b="1" dirty="0">
                <a:solidFill>
                  <a:srgbClr val="003374"/>
                </a:solidFill>
                <a:latin typeface="Times New Roman" panose="02020603050405020304" pitchFamily="18" charset="0"/>
                <a:cs typeface="Times New Roman" panose="02020603050405020304" pitchFamily="18" charset="0"/>
              </a:rPr>
              <a:t>"</a:t>
            </a:r>
            <a:r>
              <a:rPr lang="en-US" sz="2400" b="1" dirty="0" err="1">
                <a:solidFill>
                  <a:srgbClr val="003374"/>
                </a:solidFill>
                <a:latin typeface="Times New Roman" panose="02020603050405020304" pitchFamily="18" charset="0"/>
                <a:cs typeface="Times New Roman" panose="02020603050405020304" pitchFamily="18" charset="0"/>
              </a:rPr>
              <a:t>Antistress</a:t>
            </a:r>
            <a:r>
              <a:rPr lang="en-US" sz="2400" b="1" dirty="0">
                <a:solidFill>
                  <a:srgbClr val="003374"/>
                </a:solidFill>
                <a:latin typeface="Times New Roman" panose="02020603050405020304" pitchFamily="18" charset="0"/>
                <a:cs typeface="Times New Roman" panose="02020603050405020304" pitchFamily="18" charset="0"/>
              </a:rPr>
              <a:t>", "Healthy spine", "Women's health", "Hypertensive illness", "Respiratory system".</a:t>
            </a:r>
            <a:endParaRPr lang="ru-RU" sz="2400" b="1" dirty="0">
              <a:solidFill>
                <a:srgbClr val="003374"/>
              </a:solidFill>
              <a:latin typeface="Times New Roman" panose="02020603050405020304" pitchFamily="18" charset="0"/>
              <a:cs typeface="Times New Roman" panose="02020603050405020304" pitchFamily="18" charset="0"/>
            </a:endParaRPr>
          </a:p>
          <a:p>
            <a:pPr algn="just">
              <a:spcBef>
                <a:spcPts val="0"/>
              </a:spcBef>
            </a:pPr>
            <a:r>
              <a:rPr lang="en-US" sz="2400" dirty="0">
                <a:solidFill>
                  <a:srgbClr val="000000"/>
                </a:solidFill>
                <a:latin typeface="Times New Roman" panose="02020603050405020304" pitchFamily="18" charset="0"/>
                <a:cs typeface="Times New Roman" panose="02020603050405020304" pitchFamily="18" charset="0"/>
              </a:rPr>
              <a:t>Our sanatorium is a unique child resort for treatment of musculoskeletal diseases, bronchial asthma, metabolic disorders.</a:t>
            </a:r>
          </a:p>
          <a:p>
            <a:pPr algn="just">
              <a:spcBef>
                <a:spcPts val="0"/>
              </a:spcBef>
            </a:pPr>
            <a:r>
              <a:rPr lang="en-US" sz="2400" dirty="0">
                <a:solidFill>
                  <a:srgbClr val="000000"/>
                </a:solidFill>
                <a:latin typeface="Times New Roman" panose="02020603050405020304" pitchFamily="18" charset="0"/>
                <a:cs typeface="Times New Roman" panose="02020603050405020304" pitchFamily="18" charset="0"/>
              </a:rPr>
              <a:t>We receive patients all the year round. After staying in this wonderful place patients get completely cured of stress and fatigue, and return home filled with </a:t>
            </a:r>
            <a:r>
              <a:rPr lang="en-US" sz="2400" dirty="0" err="1">
                <a:solidFill>
                  <a:srgbClr val="000000"/>
                </a:solidFill>
                <a:latin typeface="Times New Roman" panose="02020603050405020304" pitchFamily="18" charset="0"/>
                <a:cs typeface="Times New Roman" panose="02020603050405020304" pitchFamily="18" charset="0"/>
              </a:rPr>
              <a:t>vigour</a:t>
            </a:r>
            <a:r>
              <a:rPr lang="en-US" sz="2400" dirty="0">
                <a:solidFill>
                  <a:srgbClr val="000000"/>
                </a:solidFill>
                <a:latin typeface="Times New Roman" panose="02020603050405020304" pitchFamily="18" charset="0"/>
                <a:cs typeface="Times New Roman" panose="02020603050405020304" pitchFamily="18" charset="0"/>
              </a:rPr>
              <a:t> and vital energy.</a:t>
            </a:r>
            <a:endParaRPr lang="ru-RU" sz="2400" dirty="0">
              <a:solidFill>
                <a:srgbClr val="000000"/>
              </a:solidFill>
              <a:latin typeface="Times New Roman" panose="02020603050405020304" pitchFamily="18" charset="0"/>
              <a:cs typeface="Times New Roman" panose="02020603050405020304" pitchFamily="18" charset="0"/>
            </a:endParaRPr>
          </a:p>
          <a:p>
            <a:pPr marL="0" indent="0" algn="just">
              <a:lnSpc>
                <a:spcPct val="80000"/>
              </a:lnSpc>
              <a:buNone/>
            </a:pPr>
            <a:endParaRPr lang="en-US" altLang="ru-RU"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8641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19415" y="94735"/>
            <a:ext cx="6934200" cy="715963"/>
          </a:xfrm>
        </p:spPr>
        <p:txBody>
          <a:bodyPr/>
          <a:lstStyle/>
          <a:p>
            <a:r>
              <a:rPr lang="en-US" sz="4000" b="1" dirty="0" smtClean="0">
                <a:solidFill>
                  <a:srgbClr val="444444"/>
                </a:solidFill>
                <a:latin typeface="Open Sans"/>
              </a:rPr>
              <a:t/>
            </a:r>
            <a:br>
              <a:rPr lang="en-US" sz="4000" b="1" dirty="0" smtClean="0">
                <a:solidFill>
                  <a:srgbClr val="444444"/>
                </a:solidFill>
                <a:latin typeface="Open Sans"/>
              </a:rPr>
            </a:br>
            <a:r>
              <a:rPr lang="en-US" sz="4000" b="1" dirty="0" smtClean="0">
                <a:solidFill>
                  <a:srgbClr val="444444"/>
                </a:solidFill>
                <a:latin typeface="Open Sans"/>
              </a:rPr>
              <a:t/>
            </a:r>
            <a:br>
              <a:rPr lang="en-US" sz="4000" b="1" dirty="0" smtClean="0">
                <a:solidFill>
                  <a:srgbClr val="444444"/>
                </a:solidFill>
                <a:latin typeface="Open Sans"/>
              </a:rPr>
            </a:br>
            <a:r>
              <a:rPr lang="en-US" sz="2800" dirty="0" smtClean="0">
                <a:solidFill>
                  <a:srgbClr val="003374"/>
                </a:solidFill>
                <a:latin typeface="Times New Roman" panose="02020603050405020304" pitchFamily="18" charset="0"/>
                <a:cs typeface="Times New Roman" panose="02020603050405020304" pitchFamily="18" charset="0"/>
              </a:rPr>
              <a:t>Our </a:t>
            </a:r>
            <a:r>
              <a:rPr lang="en-US" sz="2800" dirty="0">
                <a:solidFill>
                  <a:srgbClr val="003374"/>
                </a:solidFill>
                <a:latin typeface="Times New Roman" panose="02020603050405020304" pitchFamily="18" charset="0"/>
                <a:cs typeface="Times New Roman" panose="02020603050405020304" pitchFamily="18" charset="0"/>
              </a:rPr>
              <a:t>sanatoriums are facilitated by cutting-edge equipment, and the prices for treatment remain quite affordable.</a:t>
            </a:r>
            <a:r>
              <a:rPr lang="ru-RU" sz="2800" dirty="0">
                <a:solidFill>
                  <a:srgbClr val="003374"/>
                </a:solidFill>
              </a:rPr>
              <a:t/>
            </a:r>
            <a:br>
              <a:rPr lang="ru-RU" sz="2800" dirty="0">
                <a:solidFill>
                  <a:srgbClr val="003374"/>
                </a:solidFill>
              </a:rPr>
            </a:br>
            <a:endParaRPr lang="en-US" altLang="ru-RU" sz="2800" b="1" dirty="0">
              <a:solidFill>
                <a:srgbClr val="003374"/>
              </a:solidFill>
              <a:latin typeface="Times New Roman" panose="02020603050405020304" pitchFamily="18" charset="0"/>
              <a:cs typeface="Times New Roman" panose="02020603050405020304" pitchFamily="18" charset="0"/>
            </a:endParaRPr>
          </a:p>
        </p:txBody>
      </p:sp>
      <p:sp>
        <p:nvSpPr>
          <p:cNvPr id="60419" name="Rectangle 3"/>
          <p:cNvSpPr>
            <a:spLocks noGrp="1" noChangeArrowheads="1"/>
          </p:cNvSpPr>
          <p:nvPr>
            <p:ph idx="1"/>
          </p:nvPr>
        </p:nvSpPr>
        <p:spPr>
          <a:xfrm>
            <a:off x="1964724" y="1458096"/>
            <a:ext cx="6752967" cy="4584357"/>
          </a:xfrm>
        </p:spPr>
        <p:txBody>
          <a:bodyPr/>
          <a:lstStyle/>
          <a:p>
            <a:r>
              <a:rPr lang="en-US" sz="2400" dirty="0" smtClean="0">
                <a:solidFill>
                  <a:srgbClr val="000000"/>
                </a:solidFill>
                <a:latin typeface="Times New Roman" panose="02020603050405020304" pitchFamily="18" charset="0"/>
                <a:cs typeface="Times New Roman" panose="02020603050405020304" pitchFamily="18" charset="0"/>
              </a:rPr>
              <a:t>inhalation</a:t>
            </a:r>
            <a:r>
              <a:rPr lang="en-US" sz="2400" dirty="0">
                <a:solidFill>
                  <a:srgbClr val="000000"/>
                </a:solidFill>
                <a:latin typeface="Times New Roman" panose="02020603050405020304" pitchFamily="18" charset="0"/>
                <a:cs typeface="Times New Roman" panose="02020603050405020304" pitchFamily="18" charset="0"/>
              </a:rPr>
              <a:t> </a:t>
            </a:r>
            <a:endParaRPr lang="ru-RU" sz="2400" dirty="0">
              <a:solidFill>
                <a:srgbClr val="000000"/>
              </a:solidFill>
              <a:latin typeface="Times New Roman" panose="02020603050405020304" pitchFamily="18" charset="0"/>
              <a:cs typeface="Times New Roman" panose="02020603050405020304" pitchFamily="18" charset="0"/>
            </a:endParaRPr>
          </a:p>
          <a:p>
            <a:r>
              <a:rPr lang="en-US" sz="2400" dirty="0" err="1" smtClean="0">
                <a:solidFill>
                  <a:srgbClr val="000000"/>
                </a:solidFill>
                <a:latin typeface="Times New Roman" panose="02020603050405020304" pitchFamily="18" charset="0"/>
                <a:cs typeface="Times New Roman" panose="02020603050405020304" pitchFamily="18" charset="0"/>
              </a:rPr>
              <a:t>speleotherapy</a:t>
            </a:r>
            <a:endParaRPr lang="ru-RU" sz="2400" dirty="0">
              <a:solidFill>
                <a:srgbClr val="000000"/>
              </a:solidFill>
              <a:latin typeface="Times New Roman" panose="02020603050405020304" pitchFamily="18" charset="0"/>
              <a:cs typeface="Times New Roman" panose="02020603050405020304" pitchFamily="18" charset="0"/>
            </a:endParaRPr>
          </a:p>
          <a:p>
            <a:r>
              <a:rPr lang="en-US" sz="2400" dirty="0" smtClean="0">
                <a:solidFill>
                  <a:srgbClr val="000000"/>
                </a:solidFill>
                <a:latin typeface="Times New Roman" panose="02020603050405020304" pitchFamily="18" charset="0"/>
                <a:cs typeface="Times New Roman" panose="02020603050405020304" pitchFamily="18" charset="0"/>
              </a:rPr>
              <a:t>aromatherapy</a:t>
            </a:r>
            <a:r>
              <a:rPr lang="ru-RU" sz="2400" dirty="0" smtClean="0">
                <a:solidFill>
                  <a:srgbClr val="000000"/>
                </a:solidFill>
                <a:latin typeface="Times New Roman" panose="02020603050405020304" pitchFamily="18" charset="0"/>
                <a:cs typeface="Times New Roman" panose="02020603050405020304" pitchFamily="18" charset="0"/>
              </a:rPr>
              <a:t> </a:t>
            </a:r>
            <a:endParaRPr lang="ru-RU" sz="2400" dirty="0">
              <a:solidFill>
                <a:srgbClr val="000000"/>
              </a:solidFill>
              <a:latin typeface="Times New Roman" panose="02020603050405020304" pitchFamily="18" charset="0"/>
              <a:cs typeface="Times New Roman" panose="02020603050405020304" pitchFamily="18" charset="0"/>
            </a:endParaRPr>
          </a:p>
          <a:p>
            <a:r>
              <a:rPr lang="en-US" sz="2400" dirty="0" err="1" smtClean="0">
                <a:solidFill>
                  <a:srgbClr val="000000"/>
                </a:solidFill>
                <a:latin typeface="Times New Roman" panose="02020603050405020304" pitchFamily="18" charset="0"/>
                <a:cs typeface="Times New Roman" panose="02020603050405020304" pitchFamily="18" charset="0"/>
              </a:rPr>
              <a:t>phytotherapy</a:t>
            </a:r>
            <a:r>
              <a:rPr lang="ru-RU" sz="2400" dirty="0" smtClean="0">
                <a:solidFill>
                  <a:srgbClr val="000000"/>
                </a:solidFill>
                <a:latin typeface="Times New Roman" panose="02020603050405020304" pitchFamily="18" charset="0"/>
                <a:cs typeface="Times New Roman" panose="02020603050405020304" pitchFamily="18" charset="0"/>
              </a:rPr>
              <a:t> </a:t>
            </a:r>
            <a:endParaRPr lang="ru-RU" sz="2400" dirty="0">
              <a:solidFill>
                <a:srgbClr val="000000"/>
              </a:solidFill>
              <a:latin typeface="Times New Roman" panose="02020603050405020304" pitchFamily="18" charset="0"/>
              <a:cs typeface="Times New Roman" panose="02020603050405020304" pitchFamily="18" charset="0"/>
            </a:endParaRPr>
          </a:p>
          <a:p>
            <a:r>
              <a:rPr lang="en-US" sz="2400" dirty="0" smtClean="0">
                <a:solidFill>
                  <a:srgbClr val="000000"/>
                </a:solidFill>
                <a:latin typeface="Times New Roman" panose="02020603050405020304" pitchFamily="18" charset="0"/>
                <a:cs typeface="Times New Roman" panose="02020603050405020304" pitchFamily="18" charset="0"/>
              </a:rPr>
              <a:t>circular </a:t>
            </a:r>
            <a:r>
              <a:rPr lang="en-US" sz="2400" dirty="0">
                <a:solidFill>
                  <a:srgbClr val="000000"/>
                </a:solidFill>
                <a:latin typeface="Times New Roman" panose="02020603050405020304" pitchFamily="18" charset="0"/>
                <a:cs typeface="Times New Roman" panose="02020603050405020304" pitchFamily="18" charset="0"/>
              </a:rPr>
              <a:t>shower</a:t>
            </a:r>
            <a:r>
              <a:rPr lang="ru-RU" sz="2400" dirty="0">
                <a:solidFill>
                  <a:srgbClr val="000000"/>
                </a:solidFill>
                <a:latin typeface="Times New Roman" panose="02020603050405020304" pitchFamily="18" charset="0"/>
                <a:cs typeface="Times New Roman" panose="02020603050405020304" pitchFamily="18" charset="0"/>
              </a:rPr>
              <a:t> </a:t>
            </a:r>
          </a:p>
          <a:p>
            <a:r>
              <a:rPr lang="en-US" sz="2400" dirty="0" smtClean="0">
                <a:solidFill>
                  <a:srgbClr val="000000"/>
                </a:solidFill>
                <a:latin typeface="Times New Roman" panose="02020603050405020304" pitchFamily="18" charset="0"/>
                <a:cs typeface="Times New Roman" panose="02020603050405020304" pitchFamily="18" charset="0"/>
              </a:rPr>
              <a:t>dirty </a:t>
            </a:r>
            <a:r>
              <a:rPr lang="en-US" sz="2400" dirty="0">
                <a:solidFill>
                  <a:srgbClr val="000000"/>
                </a:solidFill>
                <a:latin typeface="Times New Roman" panose="02020603050405020304" pitchFamily="18" charset="0"/>
                <a:cs typeface="Times New Roman" panose="02020603050405020304" pitchFamily="18" charset="0"/>
              </a:rPr>
              <a:t>treatment</a:t>
            </a:r>
            <a:r>
              <a:rPr lang="ru-RU" sz="2400" dirty="0">
                <a:solidFill>
                  <a:srgbClr val="000000"/>
                </a:solidFill>
                <a:latin typeface="Times New Roman" panose="02020603050405020304" pitchFamily="18" charset="0"/>
                <a:cs typeface="Times New Roman" panose="02020603050405020304" pitchFamily="18" charset="0"/>
              </a:rPr>
              <a:t> </a:t>
            </a:r>
          </a:p>
          <a:p>
            <a:r>
              <a:rPr lang="en-US" sz="2400" dirty="0" smtClean="0">
                <a:solidFill>
                  <a:srgbClr val="000000"/>
                </a:solidFill>
                <a:latin typeface="Times New Roman" panose="02020603050405020304" pitchFamily="18" charset="0"/>
                <a:cs typeface="Times New Roman" panose="02020603050405020304" pitchFamily="18" charset="0"/>
              </a:rPr>
              <a:t>inversion therapy</a:t>
            </a:r>
          </a:p>
          <a:p>
            <a:pPr marL="0" indent="0" algn="just">
              <a:buNone/>
            </a:pPr>
            <a:r>
              <a:rPr lang="en-US" sz="2400" dirty="0">
                <a:solidFill>
                  <a:srgbClr val="000000"/>
                </a:solidFill>
                <a:latin typeface="Times New Roman" panose="02020603050405020304" pitchFamily="18" charset="0"/>
                <a:cs typeface="Times New Roman" panose="02020603050405020304" pitchFamily="18" charset="0"/>
              </a:rPr>
              <a:t>We offer a variety of </a:t>
            </a:r>
            <a:r>
              <a:rPr lang="en-US" sz="2400" dirty="0" smtClean="0">
                <a:solidFill>
                  <a:srgbClr val="000000"/>
                </a:solidFill>
                <a:latin typeface="Times New Roman" panose="02020603050405020304" pitchFamily="18" charset="0"/>
                <a:cs typeface="Times New Roman" panose="02020603050405020304" pitchFamily="18" charset="0"/>
              </a:rPr>
              <a:t>possibilities </a:t>
            </a:r>
            <a:r>
              <a:rPr lang="en-US" sz="2400" dirty="0">
                <a:solidFill>
                  <a:srgbClr val="000000"/>
                </a:solidFill>
                <a:latin typeface="Times New Roman" panose="02020603050405020304" pitchFamily="18" charset="0"/>
                <a:cs typeface="Times New Roman" panose="02020603050405020304" pitchFamily="18" charset="0"/>
              </a:rPr>
              <a:t>to attend steam and baths, sauna, to take recovery and relaxation procedures and spa procedures.</a:t>
            </a:r>
            <a:endParaRPr lang="en-US" sz="2400" dirty="0" smtClean="0">
              <a:solidFill>
                <a:srgbClr val="000000"/>
              </a:solidFill>
              <a:latin typeface="Times New Roman" panose="02020603050405020304" pitchFamily="18" charset="0"/>
              <a:cs typeface="Times New Roman" panose="02020603050405020304" pitchFamily="18" charset="0"/>
            </a:endParaRPr>
          </a:p>
          <a:p>
            <a:endParaRPr lang="ru-RU" sz="2000" dirty="0"/>
          </a:p>
        </p:txBody>
      </p:sp>
    </p:spTree>
    <p:extLst>
      <p:ext uri="{BB962C8B-B14F-4D97-AF65-F5344CB8AC3E}">
        <p14:creationId xmlns:p14="http://schemas.microsoft.com/office/powerpoint/2010/main" val="585662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19415" y="94735"/>
            <a:ext cx="6934200" cy="715963"/>
          </a:xfrm>
        </p:spPr>
        <p:txBody>
          <a:bodyPr/>
          <a:lstStyle/>
          <a:p>
            <a:r>
              <a:rPr lang="en-US" sz="4000" b="1" dirty="0" smtClean="0">
                <a:solidFill>
                  <a:srgbClr val="444444"/>
                </a:solidFill>
                <a:latin typeface="Open Sans"/>
              </a:rPr>
              <a:t/>
            </a:r>
            <a:br>
              <a:rPr lang="en-US" sz="4000" b="1" dirty="0" smtClean="0">
                <a:solidFill>
                  <a:srgbClr val="444444"/>
                </a:solidFill>
                <a:latin typeface="Open Sans"/>
              </a:rPr>
            </a:br>
            <a:r>
              <a:rPr lang="en-US" sz="4000" b="1" dirty="0" smtClean="0">
                <a:solidFill>
                  <a:srgbClr val="444444"/>
                </a:solidFill>
                <a:latin typeface="Open Sans"/>
              </a:rPr>
              <a:t/>
            </a:r>
            <a:br>
              <a:rPr lang="en-US" sz="4000" b="1" dirty="0" smtClean="0">
                <a:solidFill>
                  <a:srgbClr val="444444"/>
                </a:solidFill>
                <a:latin typeface="Open Sans"/>
              </a:rPr>
            </a:br>
            <a:endParaRPr lang="en-US" altLang="ru-RU" sz="2800" b="1" dirty="0">
              <a:solidFill>
                <a:srgbClr val="003374"/>
              </a:solidFill>
              <a:latin typeface="Times New Roman" panose="02020603050405020304" pitchFamily="18" charset="0"/>
              <a:cs typeface="Times New Roman" panose="02020603050405020304" pitchFamily="18" charset="0"/>
            </a:endParaRPr>
          </a:p>
        </p:txBody>
      </p:sp>
      <p:pic>
        <p:nvPicPr>
          <p:cNvPr id="3075" name="Picture 3" descr="C:\Users\user\Desktop\hq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050" y="4784702"/>
            <a:ext cx="3307483" cy="19400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Desktop\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2803" y="0"/>
            <a:ext cx="3018269" cy="218616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user\Desktop\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4050" y="0"/>
            <a:ext cx="3403660" cy="2152307"/>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user\Desktop\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2803" y="4441610"/>
            <a:ext cx="3018269" cy="22132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user\Desktop\1_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7953" y="2291108"/>
            <a:ext cx="3053119" cy="2014191"/>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user\Desktop\image015-1024x76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34050" y="2291109"/>
            <a:ext cx="3307483" cy="2371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917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user\Desktop\XXL.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5230" y="1331820"/>
            <a:ext cx="4086301" cy="229854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user\Desktop\p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1858" y="1331821"/>
            <a:ext cx="4062591" cy="259994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Desktop\XX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9351" y="4210048"/>
            <a:ext cx="4125098" cy="247341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user\Desktop\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136" y="3931765"/>
            <a:ext cx="3880022" cy="290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120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308">
  <a:themeElements>
    <a:clrScheme name="powerpoint-template-24 11">
      <a:dk1>
        <a:srgbClr val="4D4D4D"/>
      </a:dk1>
      <a:lt1>
        <a:srgbClr val="FFFFFF"/>
      </a:lt1>
      <a:dk2>
        <a:srgbClr val="4D4D4D"/>
      </a:dk2>
      <a:lt2>
        <a:srgbClr val="0581C9"/>
      </a:lt2>
      <a:accent1>
        <a:srgbClr val="0486D6"/>
      </a:accent1>
      <a:accent2>
        <a:srgbClr val="04A1EE"/>
      </a:accent2>
      <a:accent3>
        <a:srgbClr val="FFFFFF"/>
      </a:accent3>
      <a:accent4>
        <a:srgbClr val="404040"/>
      </a:accent4>
      <a:accent5>
        <a:srgbClr val="AAC3E8"/>
      </a:accent5>
      <a:accent6>
        <a:srgbClr val="0391D8"/>
      </a:accent6>
      <a:hlink>
        <a:srgbClr val="0B69B8"/>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ru-R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ru-RU"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031479"/>
        </a:lt2>
        <a:accent1>
          <a:srgbClr val="033A9D"/>
        </a:accent1>
        <a:accent2>
          <a:srgbClr val="0756B2"/>
        </a:accent2>
        <a:accent3>
          <a:srgbClr val="FFFFFF"/>
        </a:accent3>
        <a:accent4>
          <a:srgbClr val="404040"/>
        </a:accent4>
        <a:accent5>
          <a:srgbClr val="AAAECC"/>
        </a:accent5>
        <a:accent6>
          <a:srgbClr val="064DA1"/>
        </a:accent6>
        <a:hlink>
          <a:srgbClr val="0B69B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0581C9"/>
        </a:lt2>
        <a:accent1>
          <a:srgbClr val="0486D6"/>
        </a:accent1>
        <a:accent2>
          <a:srgbClr val="04A1EE"/>
        </a:accent2>
        <a:accent3>
          <a:srgbClr val="FFFFFF"/>
        </a:accent3>
        <a:accent4>
          <a:srgbClr val="404040"/>
        </a:accent4>
        <a:accent5>
          <a:srgbClr val="AAC3E8"/>
        </a:accent5>
        <a:accent6>
          <a:srgbClr val="0391D8"/>
        </a:accent6>
        <a:hlink>
          <a:srgbClr val="04BDF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0581C9"/>
        </a:lt2>
        <a:accent1>
          <a:srgbClr val="0486D6"/>
        </a:accent1>
        <a:accent2>
          <a:srgbClr val="04A1EE"/>
        </a:accent2>
        <a:accent3>
          <a:srgbClr val="FFFFFF"/>
        </a:accent3>
        <a:accent4>
          <a:srgbClr val="404040"/>
        </a:accent4>
        <a:accent5>
          <a:srgbClr val="AAC3E8"/>
        </a:accent5>
        <a:accent6>
          <a:srgbClr val="0391D8"/>
        </a:accent6>
        <a:hlink>
          <a:srgbClr val="0B69B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031479"/>
        </a:lt2>
        <a:accent1>
          <a:srgbClr val="033A9D"/>
        </a:accent1>
        <a:accent2>
          <a:srgbClr val="0756B2"/>
        </a:accent2>
        <a:accent3>
          <a:srgbClr val="FFFFFF"/>
        </a:accent3>
        <a:accent4>
          <a:srgbClr val="404040"/>
        </a:accent4>
        <a:accent5>
          <a:srgbClr val="AAAECC"/>
        </a:accent5>
        <a:accent6>
          <a:srgbClr val="064DA1"/>
        </a:accent6>
        <a:hlink>
          <a:srgbClr val="04BDF7"/>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308">
  <a:themeElements>
    <a:clrScheme name="powerpoint-template-24 11">
      <a:dk1>
        <a:srgbClr val="4D4D4D"/>
      </a:dk1>
      <a:lt1>
        <a:srgbClr val="FFFFFF"/>
      </a:lt1>
      <a:dk2>
        <a:srgbClr val="4D4D4D"/>
      </a:dk2>
      <a:lt2>
        <a:srgbClr val="0581C9"/>
      </a:lt2>
      <a:accent1>
        <a:srgbClr val="0486D6"/>
      </a:accent1>
      <a:accent2>
        <a:srgbClr val="04A1EE"/>
      </a:accent2>
      <a:accent3>
        <a:srgbClr val="FFFFFF"/>
      </a:accent3>
      <a:accent4>
        <a:srgbClr val="404040"/>
      </a:accent4>
      <a:accent5>
        <a:srgbClr val="AAC3E8"/>
      </a:accent5>
      <a:accent6>
        <a:srgbClr val="0391D8"/>
      </a:accent6>
      <a:hlink>
        <a:srgbClr val="0B69B8"/>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ru-R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ru-RU"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031479"/>
        </a:lt2>
        <a:accent1>
          <a:srgbClr val="033A9D"/>
        </a:accent1>
        <a:accent2>
          <a:srgbClr val="0756B2"/>
        </a:accent2>
        <a:accent3>
          <a:srgbClr val="FFFFFF"/>
        </a:accent3>
        <a:accent4>
          <a:srgbClr val="404040"/>
        </a:accent4>
        <a:accent5>
          <a:srgbClr val="AAAECC"/>
        </a:accent5>
        <a:accent6>
          <a:srgbClr val="064DA1"/>
        </a:accent6>
        <a:hlink>
          <a:srgbClr val="0B69B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0581C9"/>
        </a:lt2>
        <a:accent1>
          <a:srgbClr val="0486D6"/>
        </a:accent1>
        <a:accent2>
          <a:srgbClr val="04A1EE"/>
        </a:accent2>
        <a:accent3>
          <a:srgbClr val="FFFFFF"/>
        </a:accent3>
        <a:accent4>
          <a:srgbClr val="404040"/>
        </a:accent4>
        <a:accent5>
          <a:srgbClr val="AAC3E8"/>
        </a:accent5>
        <a:accent6>
          <a:srgbClr val="0391D8"/>
        </a:accent6>
        <a:hlink>
          <a:srgbClr val="04BDF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0581C9"/>
        </a:lt2>
        <a:accent1>
          <a:srgbClr val="0486D6"/>
        </a:accent1>
        <a:accent2>
          <a:srgbClr val="04A1EE"/>
        </a:accent2>
        <a:accent3>
          <a:srgbClr val="FFFFFF"/>
        </a:accent3>
        <a:accent4>
          <a:srgbClr val="404040"/>
        </a:accent4>
        <a:accent5>
          <a:srgbClr val="AAC3E8"/>
        </a:accent5>
        <a:accent6>
          <a:srgbClr val="0391D8"/>
        </a:accent6>
        <a:hlink>
          <a:srgbClr val="0B69B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031479"/>
        </a:lt2>
        <a:accent1>
          <a:srgbClr val="033A9D"/>
        </a:accent1>
        <a:accent2>
          <a:srgbClr val="0756B2"/>
        </a:accent2>
        <a:accent3>
          <a:srgbClr val="FFFFFF"/>
        </a:accent3>
        <a:accent4>
          <a:srgbClr val="404040"/>
        </a:accent4>
        <a:accent5>
          <a:srgbClr val="AAAECC"/>
        </a:accent5>
        <a:accent6>
          <a:srgbClr val="064DA1"/>
        </a:accent6>
        <a:hlink>
          <a:srgbClr val="04BDF7"/>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1103</TotalTime>
  <Words>815</Words>
  <Application>Microsoft Office PowerPoint</Application>
  <PresentationFormat>Экран (4:3)</PresentationFormat>
  <Paragraphs>72</Paragraphs>
  <Slides>17</Slides>
  <Notes>11</Notes>
  <HiddenSlides>0</HiddenSlides>
  <MMClips>0</MMClips>
  <ScaleCrop>false</ScaleCrop>
  <HeadingPairs>
    <vt:vector size="4" baseType="variant">
      <vt:variant>
        <vt:lpstr>Тема</vt:lpstr>
      </vt:variant>
      <vt:variant>
        <vt:i4>2</vt:i4>
      </vt:variant>
      <vt:variant>
        <vt:lpstr>Заголовки слайдов</vt:lpstr>
      </vt:variant>
      <vt:variant>
        <vt:i4>17</vt:i4>
      </vt:variant>
    </vt:vector>
  </HeadingPairs>
  <TitlesOfParts>
    <vt:vector size="19" baseType="lpstr">
      <vt:lpstr>308</vt:lpstr>
      <vt:lpstr>1_308</vt:lpstr>
      <vt:lpstr>  Medical  Tourism in  Perm Krai</vt:lpstr>
      <vt:lpstr>Презентация PowerPoint</vt:lpstr>
      <vt:lpstr>What is medical tourism?</vt:lpstr>
      <vt:lpstr>Презентация PowerPoint</vt:lpstr>
      <vt:lpstr> Sanatorium "Ural Venice" </vt:lpstr>
      <vt:lpstr>Medical profile and programs </vt:lpstr>
      <vt:lpstr>  Our sanatoriums are facilitated by cutting-edge equipment, and the prices for treatment remain quite affordable. </vt:lpstr>
      <vt:lpstr>  </vt:lpstr>
      <vt:lpstr>Презентация PowerPoint</vt:lpstr>
      <vt:lpstr>High personnel qualification attracts more and more foreign patients from the CIS countries. Excellent results of recovery and treatment are brought about by fresh pine air and first-class service. The range of services is expanding every day.</vt:lpstr>
      <vt:lpstr>  </vt:lpstr>
      <vt:lpstr>  </vt:lpstr>
      <vt:lpstr> Medical programs </vt:lpstr>
      <vt:lpstr>Презентация PowerPoint</vt:lpstr>
      <vt:lpstr>  </vt:lpstr>
      <vt:lpstr>     Rest and recovery possibilities are available here all the year. Sanatorium "Demidkovo" offers corporate leisure programs together with colleagues "Day in "Demidkovo". This is one of the best places in the Perm region for business tourism events! Your wedding in our sanatorium will become an unforgettable experience that you will cherish for many years.   </vt:lpstr>
      <vt:lpstr>Презентация PowerPoint</vt:lpstr>
    </vt:vector>
  </TitlesOfParts>
  <Company>PJSC "New Engineering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user</cp:lastModifiedBy>
  <cp:revision>156</cp:revision>
  <dcterms:created xsi:type="dcterms:W3CDTF">2016-11-18T14:12:19Z</dcterms:created>
  <dcterms:modified xsi:type="dcterms:W3CDTF">2019-11-19T05:16:44Z</dcterms:modified>
</cp:coreProperties>
</file>