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9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3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90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26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0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1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0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97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5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9DC1-5E0B-4DB3-9989-25D8242F2AFB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894B-FCC8-4497-9F30-55BB33EA7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6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5920" y="1122362"/>
            <a:ext cx="8852079" cy="451858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Родительское собрание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 9 классе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Проблемы </a:t>
            </a:r>
            <a:r>
              <a:rPr lang="ru-RU" b="1" dirty="0" smtClean="0">
                <a:solidFill>
                  <a:srgbClr val="FF0000"/>
                </a:solidFill>
              </a:rPr>
              <a:t>подросткового возраста и правовое воспитание </a:t>
            </a:r>
            <a:r>
              <a:rPr lang="ru-RU" b="1" dirty="0" smtClean="0">
                <a:solidFill>
                  <a:srgbClr val="FF0000"/>
                </a:solidFill>
              </a:rPr>
              <a:t>подростков».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21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036" y="365125"/>
            <a:ext cx="11166764" cy="13255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3. Где я могу узнать о правах своих детей? К кому обратиться?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1090564" cy="4824557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Социальный педагог школы. </a:t>
            </a:r>
          </a:p>
          <a:p>
            <a:r>
              <a:rPr lang="ru-RU" sz="4000" dirty="0" smtClean="0"/>
              <a:t>Отдел опеки и попечительства</a:t>
            </a:r>
          </a:p>
          <a:p>
            <a:r>
              <a:rPr lang="ru-RU" sz="4000" dirty="0" smtClean="0"/>
              <a:t>Всеобщая декларация прав человека, принятая Генеральной Ассамблеей ООН 10.12.1948 года. </a:t>
            </a:r>
          </a:p>
          <a:p>
            <a:r>
              <a:rPr lang="ru-RU" sz="4000" dirty="0" smtClean="0"/>
              <a:t>Конвенция о правах ребенка принята Генеральной Ассамблеей ООН 20.02.1989 года.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3137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2" y="365125"/>
            <a:ext cx="11104418" cy="13255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4. Что родители могут сделать для своего ребенка?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2" y="1690688"/>
            <a:ext cx="11942618" cy="493871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Память-закладку, что ребенок - это отдельная личность, которая имеет свои собственные чувства, желания, мысли, потребности, которые нужно уважать.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Обеспечить ее физическую безопасность.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Научить его говорить "Нет", научить защищаться, уметь вести себя безопасно.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Немедленно прекратить физическую и словесную агрессию по отношению к нему и к другим людям.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Найти время для искреннего разговора с ребенком каждый день.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Делиться с ребенком своими чувствами и мыслями.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Привлекать его к обсуждению тех семейных проблем, которые могут быть для него доступными.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Привлекать ребенка для создания семейных правил.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FF0000"/>
                </a:solidFill>
              </a:rPr>
              <a:t>ети, права которых нарушаются, часто становятся социально и психологически уязвимы.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89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1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Памятка для родителей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035" y="1018310"/>
            <a:ext cx="11762509" cy="583969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Никогда не занимайтесь "воспитательной работой" в плохом настроении. </a:t>
            </a:r>
          </a:p>
          <a:p>
            <a:r>
              <a:rPr lang="ru-RU" dirty="0" smtClean="0"/>
              <a:t>2. Четко определите, что вы хотите от ребенка (и объясните это ему), а также узнайте, что он думает по этому поводу.</a:t>
            </a:r>
          </a:p>
          <a:p>
            <a:r>
              <a:rPr lang="ru-RU" dirty="0" smtClean="0"/>
              <a:t> 3. Предоставьте ребенку самостоятельность, не контролируйте каждый его шаг. </a:t>
            </a:r>
          </a:p>
          <a:p>
            <a:r>
              <a:rPr lang="ru-RU" dirty="0" smtClean="0"/>
              <a:t>4. Не подсказывайте готового решения, а показывайте возможные пути к нему и рассматривайте с ребенком его правильные и неправильные, целесообразные и нецелесообразные шаги к цели</a:t>
            </a:r>
          </a:p>
          <a:p>
            <a:r>
              <a:rPr lang="ru-RU" dirty="0" smtClean="0"/>
              <a:t>5. Не пропустите момента, когда достигнуты первые успехи. Отметьте их. </a:t>
            </a:r>
          </a:p>
          <a:p>
            <a:r>
              <a:rPr lang="ru-RU" dirty="0" smtClean="0"/>
              <a:t>6. Укажите ребенку на допущенную ошибку, чтобы он осмыслил </a:t>
            </a:r>
            <a:r>
              <a:rPr lang="ru-RU" dirty="0" err="1" smtClean="0"/>
              <a:t>еѐ</a:t>
            </a:r>
            <a:r>
              <a:rPr lang="ru-RU" dirty="0" smtClean="0"/>
              <a:t>. </a:t>
            </a:r>
          </a:p>
          <a:p>
            <a:r>
              <a:rPr lang="ru-RU" dirty="0" smtClean="0"/>
              <a:t>7. Оценивайте поступок, а не личность. Помните: сущность человека и его отдельные поступки - не одно и то же. </a:t>
            </a:r>
          </a:p>
          <a:p>
            <a:r>
              <a:rPr lang="ru-RU" dirty="0" smtClean="0"/>
              <a:t>8. Дайте ребенку почувствовать (улыбнитесь, прикоснитесь), что сочувствуете ему, верите в него, несмотря на ошибку. </a:t>
            </a:r>
          </a:p>
          <a:p>
            <a:r>
              <a:rPr lang="ru-RU" dirty="0" smtClean="0"/>
              <a:t>9. Воспитание - это преемственность действий. </a:t>
            </a:r>
          </a:p>
          <a:p>
            <a:r>
              <a:rPr lang="ru-RU" dirty="0" smtClean="0"/>
              <a:t>10. Воспитатель должен быть твердым, но добрым.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321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 должны знать: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1. С кем дружит ваш ребенок. </a:t>
            </a:r>
          </a:p>
          <a:p>
            <a:r>
              <a:rPr lang="ru-RU" sz="4800" dirty="0" smtClean="0"/>
              <a:t>2. Где проводит свободное время. </a:t>
            </a:r>
          </a:p>
          <a:p>
            <a:r>
              <a:rPr lang="ru-RU" sz="4800" dirty="0" smtClean="0"/>
              <a:t>3. Не пропускает занятий в школе. </a:t>
            </a:r>
          </a:p>
          <a:p>
            <a:r>
              <a:rPr lang="ru-RU" sz="4800" dirty="0" smtClean="0"/>
              <a:t>4. В каком виде или состоянии возвращается домой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88429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474807"/>
            <a:ext cx="10515600" cy="435133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Такая форма работы дает возможность родителям больше контролировать и понимать своих детей, понимать их жизнь, повышает правовое образование родителей, помогает им правильно воспитывать своих детей.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28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270164"/>
            <a:ext cx="11145982" cy="590679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Не думайте, что вы воспитываете ребёнка только тогда, когда с ним разговариваете, поучаете его или приказываете ему. Вы воспитываете его в каждый момент вашей жизни, даже тогда, когда вас нет дома! </a:t>
            </a:r>
          </a:p>
          <a:p>
            <a:endParaRPr lang="ru-RU" sz="4400" dirty="0"/>
          </a:p>
          <a:p>
            <a:pPr algn="r"/>
            <a:r>
              <a:rPr lang="ru-RU" sz="4400" dirty="0" smtClean="0"/>
              <a:t>А. Макаренко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380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291" y="332509"/>
            <a:ext cx="11000509" cy="584445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Подростковый период </a:t>
            </a:r>
            <a:r>
              <a:rPr lang="ru-RU" sz="4400" dirty="0" smtClean="0"/>
              <a:t>– самый сложный, самый критический из всех возрастов. Это период полового созревания, в котором подросток плохо контролирует свои эмоции из-за выброса гормонов, период осознания себя как личности, когда ребенок сравнивает себя с другими, это период отчуждения от взрослых и поиск себя в группе сверстников.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3317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963400" cy="13255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Большинство проблем подросткового возраста возникают в области межличностного общения, связанных с учебой и взаимоотношениями со сверстниками: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825625"/>
            <a:ext cx="11125200" cy="46790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Конфликтное отвержение со стороны сверстников </a:t>
            </a:r>
          </a:p>
          <a:p>
            <a:r>
              <a:rPr lang="ru-RU" sz="3600" dirty="0" smtClean="0"/>
              <a:t>Вымогательства денег, </a:t>
            </a:r>
          </a:p>
          <a:p>
            <a:r>
              <a:rPr lang="ru-RU" sz="3600" dirty="0" smtClean="0"/>
              <a:t>давление, </a:t>
            </a:r>
          </a:p>
          <a:p>
            <a:r>
              <a:rPr lang="ru-RU" sz="3600" dirty="0" smtClean="0"/>
              <a:t>шантаж </a:t>
            </a:r>
          </a:p>
          <a:p>
            <a:r>
              <a:rPr lang="ru-RU" sz="3600" dirty="0" smtClean="0"/>
              <a:t>Неоднократные мучения, оскорбления, угрозы, запугивания, унижения </a:t>
            </a:r>
          </a:p>
          <a:p>
            <a:r>
              <a:rPr lang="ru-RU" sz="3600" dirty="0" smtClean="0"/>
              <a:t>Принуждение совершать поступки против воли, т.д.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0789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6"/>
            <a:ext cx="10979727" cy="86100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Грубость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226128"/>
            <a:ext cx="11617035" cy="53824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Причины: </a:t>
            </a:r>
          </a:p>
          <a:p>
            <a:pPr>
              <a:buFontTx/>
              <a:buChar char="-"/>
            </a:pPr>
            <a:r>
              <a:rPr lang="ru-RU" dirty="0" smtClean="0"/>
              <a:t>самоутверждение в среде сверстников;</a:t>
            </a:r>
          </a:p>
          <a:p>
            <a:pPr>
              <a:buFontTx/>
              <a:buChar char="-"/>
            </a:pPr>
            <a:r>
              <a:rPr lang="ru-RU" dirty="0" smtClean="0"/>
              <a:t>подавление личности ребенка взрослыми;</a:t>
            </a:r>
          </a:p>
          <a:p>
            <a:pPr>
              <a:buFontTx/>
              <a:buChar char="-"/>
            </a:pPr>
            <a:r>
              <a:rPr lang="ru-RU" dirty="0" smtClean="0"/>
              <a:t>как ответная реакция на несправедливое обращение взрослых; </a:t>
            </a:r>
          </a:p>
          <a:p>
            <a:pPr>
              <a:buFontTx/>
              <a:buChar char="-"/>
            </a:pPr>
            <a:r>
              <a:rPr lang="ru-RU" dirty="0" smtClean="0"/>
              <a:t>состояние переутомления.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Основные правила профилактики и устранения:</a:t>
            </a:r>
          </a:p>
          <a:p>
            <a:r>
              <a:rPr lang="ru-RU" dirty="0" smtClean="0"/>
              <a:t> Уважение достоинства ребенка. Предоставление самостоятельности. Разумная организация активности. В случае ответной реакции на несправедливое обращение взрослых – исправление взрослыми своей ошибки.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56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255" y="240434"/>
            <a:ext cx="10515600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Агрессивность, жестокость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1226126"/>
            <a:ext cx="11658600" cy="536170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Причины:</a:t>
            </a:r>
            <a:r>
              <a:rPr lang="ru-RU" dirty="0" smtClean="0"/>
              <a:t> - как следствие психического заболевания; - под влиянием социальных причин и, главным образом, под влиянием воспитания и психологии того макросоциального коллектива, который окружает ребенка. - неудовлетворенная потребность почувствовать себя сильным.</a:t>
            </a:r>
          </a:p>
          <a:p>
            <a:pPr marL="0" indent="0">
              <a:buNone/>
            </a:pPr>
            <a:r>
              <a:rPr lang="ru-RU" dirty="0" smtClean="0"/>
              <a:t>- желание отыграться за собственные обиды или душевная травма. - боязнь быть травмированным, обиженным, подвергнуться нападению.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Основные правила профилактики и устранения: </a:t>
            </a:r>
            <a:r>
              <a:rPr lang="ru-RU" dirty="0" smtClean="0"/>
              <a:t>Чем же можно побороть жестокость у подростков? </a:t>
            </a:r>
          </a:p>
          <a:p>
            <a:pPr marL="0" indent="0">
              <a:buNone/>
            </a:pPr>
            <a:r>
              <a:rPr lang="ru-RU" dirty="0" smtClean="0"/>
              <a:t>- только воспитанием, - только развитием культуры, - только осознанным подавлением диких инстинктов, только длительным миром, только любовью. - взрослым, работающим с подростками, необходимо контролировать собственную жестокость, избегать ситуаций насильственной ломки воли ребенка, не превращать своих детей в злопамятных мстителей.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29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8" y="311727"/>
            <a:ext cx="11145982" cy="81049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Лживость.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1122218"/>
            <a:ext cx="11720946" cy="538249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Причины: </a:t>
            </a:r>
          </a:p>
          <a:p>
            <a:pPr>
              <a:buFontTx/>
              <a:buChar char="-"/>
            </a:pPr>
            <a:r>
              <a:rPr lang="ru-RU" dirty="0" smtClean="0"/>
              <a:t>стремление привлечь к себе внимание;</a:t>
            </a:r>
          </a:p>
          <a:p>
            <a:pPr marL="0" indent="0">
              <a:buNone/>
            </a:pPr>
            <a:r>
              <a:rPr lang="ru-RU" dirty="0" smtClean="0"/>
              <a:t> - боязнь наказания; </a:t>
            </a:r>
          </a:p>
          <a:p>
            <a:pPr>
              <a:buFontTx/>
              <a:buChar char="-"/>
            </a:pPr>
            <a:r>
              <a:rPr lang="ru-RU" dirty="0" smtClean="0"/>
              <a:t>желание «прикрыть» товарища.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Основные правила профилактики и устранения: </a:t>
            </a:r>
          </a:p>
          <a:p>
            <a:pPr>
              <a:buFontTx/>
              <a:buChar char="-"/>
            </a:pPr>
            <a:r>
              <a:rPr lang="ru-RU" dirty="0" smtClean="0"/>
              <a:t>Уважение к правдивости ребенка. Убеждать, что лживость – презренное качество человека. Воспитатель и родитель сам должен быть примером честности и искренности. Не отставлять без последствий проступок, маскируемый ложью. Избегать наказаний, которые вызывают у ребенка чувство страха и глубокой подавленности.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44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Памятка для родителей по правовому воспитанию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48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2780"/>
            <a:ext cx="10515600" cy="77787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1. Когда нарушаются права ребенка?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726" y="1080656"/>
            <a:ext cx="11617038" cy="550718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нет безопасности для его жизни и здоровья.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его потребности игнорируются.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по отношению к ребенку наблюдаются случаи насилия или унижения.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нарушается неприкосновенность ребенка.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ребенка изолируют.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ребенка запугивают.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он не имеет права голоса в процессе принятия важного для семьи решения.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он не может свободно выражать свои мысли и чувства.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его личные вещи не являются неприкосновенными.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его используют в конфликтных ситуациях с родственниками.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Когда ребенок становится свидетелем унижения достоинства других людей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423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8" y="365125"/>
            <a:ext cx="11145982" cy="13255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2. Как реагирует ребенок на нарушение его прав?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1825624"/>
            <a:ext cx="11984182" cy="482455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Ему становится трудно общаться со сверстниками и взрослыми (он грубит, паясничает, замыкается в себе и т.д.) </a:t>
            </a:r>
          </a:p>
          <a:p>
            <a:r>
              <a:rPr lang="ru-RU" sz="3200" dirty="0" smtClean="0"/>
              <a:t>Его беспокоит личная безопасность и любовь к нему. </a:t>
            </a:r>
          </a:p>
          <a:p>
            <a:r>
              <a:rPr lang="ru-RU" sz="3200" dirty="0" smtClean="0"/>
              <a:t>Он часто бывает в плохом настроении. </a:t>
            </a:r>
          </a:p>
          <a:p>
            <a:r>
              <a:rPr lang="ru-RU" sz="3200" dirty="0" smtClean="0"/>
              <a:t>Может сбежать из дома. </a:t>
            </a:r>
          </a:p>
          <a:p>
            <a:r>
              <a:rPr lang="ru-RU" sz="3200" dirty="0" smtClean="0"/>
              <a:t>Может принимать наркотики или алкоголь. </a:t>
            </a:r>
          </a:p>
          <a:p>
            <a:r>
              <a:rPr lang="ru-RU" sz="3200" dirty="0" smtClean="0"/>
              <a:t>Может делать попытки суицида (покушения на свою жизнь)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35383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974</Words>
  <Application>Microsoft Office PowerPoint</Application>
  <PresentationFormat>Широкоэкранный</PresentationFormat>
  <Paragraphs>84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    Родительское собрание  в  9 классе «Проблемы подросткового возраста и правовое воспитание подростков».</vt:lpstr>
      <vt:lpstr>Презентация PowerPoint</vt:lpstr>
      <vt:lpstr>Большинство проблем подросткового возраста возникают в области межличностного общения, связанных с учебой и взаимоотношениями со сверстниками:</vt:lpstr>
      <vt:lpstr>Грубость.</vt:lpstr>
      <vt:lpstr>Агрессивность, жестокость</vt:lpstr>
      <vt:lpstr>Лживость.</vt:lpstr>
      <vt:lpstr>Презентация PowerPoint</vt:lpstr>
      <vt:lpstr>1. Когда нарушаются права ребенка?</vt:lpstr>
      <vt:lpstr>2. Как реагирует ребенок на нарушение его прав?</vt:lpstr>
      <vt:lpstr>3. Где я могу узнать о правах своих детей? К кому обратиться?</vt:lpstr>
      <vt:lpstr>4. Что родители могут сделать для своего ребенка?</vt:lpstr>
      <vt:lpstr>Памятка для родителей</vt:lpstr>
      <vt:lpstr>Вы должны знать: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подросткового возраста.</dc:title>
  <dc:creator>Драгунова О.С</dc:creator>
  <cp:lastModifiedBy>Драгунова О.С</cp:lastModifiedBy>
  <cp:revision>4</cp:revision>
  <dcterms:created xsi:type="dcterms:W3CDTF">2021-10-13T05:14:08Z</dcterms:created>
  <dcterms:modified xsi:type="dcterms:W3CDTF">2022-03-03T09:17:01Z</dcterms:modified>
</cp:coreProperties>
</file>