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64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3600"/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tbl_0!$M$3</c:f>
              <c:strCache>
                <c:ptCount val="1"/>
                <c:pt idx="0">
                  <c:v>Итоги I четверти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tbl_0!$L$4:$L$6</c:f>
              <c:strCache>
                <c:ptCount val="3"/>
                <c:pt idx="0">
                  <c:v>на "5"</c:v>
                </c:pt>
                <c:pt idx="1">
                  <c:v>на "4" и "5"</c:v>
                </c:pt>
                <c:pt idx="2">
                  <c:v>с "3"</c:v>
                </c:pt>
              </c:strCache>
            </c:strRef>
          </c:cat>
          <c:val>
            <c:numRef>
              <c:f>tbl_0!$M$4:$M$6</c:f>
              <c:numCache>
                <c:formatCode>General</c:formatCode>
                <c:ptCount val="3"/>
                <c:pt idx="0">
                  <c:v>2</c:v>
                </c:pt>
                <c:pt idx="1">
                  <c:v>17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285273625059414"/>
          <c:y val="0.39317572704156467"/>
          <c:w val="0.1930590812038625"/>
          <c:h val="0.44935909118712153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title>
      <c:tx>
        <c:rich>
          <a:bodyPr/>
          <a:lstStyle/>
          <a:p>
            <a:pPr>
              <a:defRPr sz="2800" i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800" i="0">
                <a:solidFill>
                  <a:schemeClr val="accent6">
                    <a:lumMod val="75000"/>
                  </a:schemeClr>
                </a:solidFill>
              </a:rPr>
              <a:t>Средний балл обученности </a:t>
            </a:r>
          </a:p>
          <a:p>
            <a:pPr>
              <a:defRPr sz="2800" i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2800" i="0">
                <a:solidFill>
                  <a:schemeClr val="accent6">
                    <a:lumMod val="75000"/>
                  </a:schemeClr>
                </a:solidFill>
              </a:rPr>
              <a:t>по классу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84815963340341E-2"/>
          <c:y val="0.24977320588756394"/>
          <c:w val="0.64019511172718668"/>
          <c:h val="0.40017162343094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tbl_0!$B$56</c:f>
              <c:strCache>
                <c:ptCount val="1"/>
                <c:pt idx="0">
                  <c:v>Средний балл обученности по классу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tbl_0!$A$57:$A$65</c:f>
              <c:strCache>
                <c:ptCount val="9"/>
                <c:pt idx="0">
                  <c:v>Английский язык</c:v>
                </c:pt>
                <c:pt idx="1">
                  <c:v>ИЗО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Музыка</c:v>
                </c:pt>
                <c:pt idx="5">
                  <c:v>Окружающий мир</c:v>
                </c:pt>
                <c:pt idx="6">
                  <c:v>Русский язык</c:v>
                </c:pt>
                <c:pt idx="7">
                  <c:v>Технология</c:v>
                </c:pt>
                <c:pt idx="8">
                  <c:v>Физическая культура</c:v>
                </c:pt>
              </c:strCache>
            </c:strRef>
          </c:cat>
          <c:val>
            <c:numRef>
              <c:f>tbl_0!$B$57:$B$65</c:f>
              <c:numCache>
                <c:formatCode>General</c:formatCode>
                <c:ptCount val="9"/>
                <c:pt idx="0">
                  <c:v>4.92</c:v>
                </c:pt>
                <c:pt idx="1">
                  <c:v>4.79</c:v>
                </c:pt>
                <c:pt idx="2">
                  <c:v>4.46</c:v>
                </c:pt>
                <c:pt idx="3">
                  <c:v>3.88</c:v>
                </c:pt>
                <c:pt idx="4">
                  <c:v>4.79</c:v>
                </c:pt>
                <c:pt idx="5">
                  <c:v>4.58</c:v>
                </c:pt>
                <c:pt idx="6">
                  <c:v>4.04</c:v>
                </c:pt>
                <c:pt idx="7">
                  <c:v>4.75</c:v>
                </c:pt>
                <c:pt idx="8">
                  <c:v>4.83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4696"/>
        <c:axId val="1866200"/>
        <c:axId val="0"/>
      </c:bar3DChart>
      <c:catAx>
        <c:axId val="1454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866200"/>
        <c:crosses val="autoZero"/>
        <c:auto val="1"/>
        <c:lblAlgn val="ctr"/>
        <c:lblOffset val="100"/>
        <c:noMultiLvlLbl val="0"/>
      </c:catAx>
      <c:valAx>
        <c:axId val="1866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1454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38074984005623"/>
          <c:y val="0.44783617074086973"/>
          <c:w val="0.20096366208352331"/>
          <c:h val="0.35055124961146639"/>
        </c:manualLayout>
      </c:layout>
      <c:overlay val="0"/>
      <c:txPr>
        <a:bodyPr/>
        <a:lstStyle/>
        <a:p>
          <a:pPr>
            <a:defRPr sz="1600" b="1" i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</a:defRPr>
            </a:pPr>
            <a:r>
              <a:rPr lang="ru-RU" sz="2000">
                <a:solidFill>
                  <a:srgbClr val="0070C0"/>
                </a:solidFill>
              </a:rPr>
              <a:t>Качественная  успеваемость </a:t>
            </a:r>
          </a:p>
          <a:p>
            <a:pPr>
              <a:defRPr sz="2000">
                <a:solidFill>
                  <a:srgbClr val="0070C0"/>
                </a:solidFill>
              </a:defRPr>
            </a:pPr>
            <a:r>
              <a:rPr lang="ru-RU" sz="2000">
                <a:solidFill>
                  <a:srgbClr val="0070C0"/>
                </a:solidFill>
              </a:rPr>
              <a:t>по предмету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tbl_0!$A$42</c:f>
              <c:strCache>
                <c:ptCount val="1"/>
                <c:pt idx="0">
                  <c:v>Качественная  успеваемость по предмету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tbl_0!$B$41:$J$41</c:f>
              <c:strCache>
                <c:ptCount val="9"/>
                <c:pt idx="0">
                  <c:v>Английский язык</c:v>
                </c:pt>
                <c:pt idx="1">
                  <c:v>ИЗО</c:v>
                </c:pt>
                <c:pt idx="2">
                  <c:v>Литературное чтение</c:v>
                </c:pt>
                <c:pt idx="3">
                  <c:v>Математика</c:v>
                </c:pt>
                <c:pt idx="4">
                  <c:v>Музыка</c:v>
                </c:pt>
                <c:pt idx="5">
                  <c:v>Окружающий мир</c:v>
                </c:pt>
                <c:pt idx="6">
                  <c:v>Русский язык</c:v>
                </c:pt>
                <c:pt idx="7">
                  <c:v>Технология</c:v>
                </c:pt>
                <c:pt idx="8">
                  <c:v>Физическая культура</c:v>
                </c:pt>
              </c:strCache>
            </c:strRef>
          </c:cat>
          <c:val>
            <c:numRef>
              <c:f>tbl_0!$B$42:$J$42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91.7</c:v>
                </c:pt>
                <c:pt idx="3">
                  <c:v>79.2</c:v>
                </c:pt>
                <c:pt idx="4">
                  <c:v>100</c:v>
                </c:pt>
                <c:pt idx="5">
                  <c:v>95.8</c:v>
                </c:pt>
                <c:pt idx="6">
                  <c:v>83.3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6274720"/>
        <c:axId val="242475592"/>
        <c:axId val="0"/>
      </c:bar3DChart>
      <c:catAx>
        <c:axId val="17627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42475592"/>
        <c:crosses val="autoZero"/>
        <c:auto val="1"/>
        <c:lblAlgn val="ctr"/>
        <c:lblOffset val="100"/>
        <c:noMultiLvlLbl val="0"/>
      </c:catAx>
      <c:valAx>
        <c:axId val="242475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62747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 i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0.14006</cdr:x>
      <cdr:y>0.11236</cdr:y>
    </cdr:from>
    <cdr:to>
      <cdr:x>0.85994</cdr:x>
      <cdr:y>0.22282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00143" y="720080"/>
          <a:ext cx="6168675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4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rPr>
            <a:t>2014-2015 учебный год</a:t>
          </a:r>
          <a:endParaRPr lang="ru-RU" sz="4000" b="1" cap="none" spc="300" dirty="0">
            <a:ln w="11430" cmpd="sng">
              <a:solidFill>
                <a:schemeClr val="accent1">
                  <a:tint val="10000"/>
                </a:schemeClr>
              </a:solidFill>
              <a:prstDash val="solid"/>
              <a:miter lim="800000"/>
            </a:ln>
            <a:gradFill>
              <a:gsLst>
                <a:gs pos="10000">
                  <a:schemeClr val="accent1">
                    <a:tint val="83000"/>
                    <a:shade val="100000"/>
                    <a:satMod val="200000"/>
                  </a:schemeClr>
                </a:gs>
                <a:gs pos="75000">
                  <a:schemeClr val="accent1">
                    <a:tint val="100000"/>
                    <a:shade val="50000"/>
                    <a:satMod val="150000"/>
                  </a:schemeClr>
                </a:gs>
              </a:gsLst>
              <a:lin ang="5400000"/>
            </a:gradFill>
            <a:effectLst>
              <a:glow rad="45500">
                <a:schemeClr val="accent1">
                  <a:satMod val="220000"/>
                  <a:alpha val="35000"/>
                </a:schemeClr>
              </a:glo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714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CC3300"/>
                </a:solidFill>
              </a:rPr>
              <a:t>«Семья и школа. Роль семьи в воспитании ребенка»</a:t>
            </a:r>
            <a:endParaRPr lang="ru-RU" dirty="0">
              <a:solidFill>
                <a:srgbClr val="CC33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420888"/>
            <a:ext cx="5381625" cy="4191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6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каким лицом чаще всего общается с вами ваш ребёнок?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2304256" cy="226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17817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8344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9076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49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Каким</a:t>
            </a: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 по вашему мнению, должно быть лицо вашего ребёнка во время общения с вами?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17817"/>
            <a:ext cx="2160240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517817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03766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8344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9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5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5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5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5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Тест </a:t>
            </a:r>
            <a:r>
              <a:rPr lang="ru-RU" sz="18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«Какие мы родители» </a:t>
            </a: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800" b="1" i="1" kern="0" dirty="0" smtClean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Проверьте </a:t>
            </a:r>
            <a:r>
              <a:rPr lang="ru-RU" sz="1800" b="1" i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себя, ответив на вопросы:</a:t>
            </a:r>
            <a:r>
              <a:rPr lang="ru-RU" sz="1800" b="1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ru-RU" sz="1800" b="1" i="1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да, нет, иногда.</a:t>
            </a:r>
            <a:r>
              <a:rPr lang="ru-RU" sz="18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18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</a:br>
            <a:r>
              <a:rPr lang="ru-RU" sz="19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каждый положительный ответ припишите себе 2 очка, </a:t>
            </a:r>
            <a: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19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lang="ru-RU" sz="19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ответ «Иногда» и отрицательный – 0.</a:t>
            </a:r>
            <a:r>
              <a:rPr lang="ru-RU" sz="19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1900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ru-RU" sz="1800" kern="0" dirty="0">
                <a:solidFill>
                  <a:srgbClr val="000000"/>
                </a:solidFill>
                <a:latin typeface="Arial"/>
              </a:rPr>
              <a:t>. Следите ли вы за статьями в журналах, программами по телевидению и радио на  тему воспитания?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2. Единодушны ли вы с вашим супругом в воспитании детей?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3. Если ребенок предлагает вам помощь, примете ли вы ее, даже если при этом дело может задержаться?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4. Ваш ребенок совершил проступок. Задумаетесь ли вы в таком случае, не является ли его поведение результатом вашего воспитания?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5. Используете ли вы формулу запрета или приказа только тогда, когда это действительно необходимо?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6. Считаете ли вы что последовательность, есть один из педагогических принципов?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7. Сознаете ли вы, что среда, окружающая ребенка, оказывает на него существенное влияние?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8. Признаете ли вы, что спорт и физкультура имеют большое значение для гармоничного развития ребенка?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9. Сумеете ли вы не приказать, а попросить о чем-либо своего ребенка?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ru-RU" sz="1800" kern="0" dirty="0">
                <a:solidFill>
                  <a:srgbClr val="000000"/>
                </a:solidFill>
                <a:latin typeface="Arial"/>
              </a:rPr>
              <a:t>10. Неприятно ли вам «отделываться» от ребенка фразой типа: «У меня нет времени» или «Подожди, пока я закончу работу»?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2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Ключ к тесту.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Менее 6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О настоящем воспитании вы имеете довольно смутное представление. И хотя говорят, что начать никогда не поздно, советуем вам не уповать на эту поговорку и не мешкая заняться повышением образования в этой области.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От 7 до 14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Вы не делаете крупных ошибок в воспитании, но все же кое в чем над собой и своими итогами в этой области следовало бы задуматься.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А начать можно с того, что ближайший выходной полностью посвятить детям, забыв на время приятелей и производственные проблемы.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И будьте уверены, дети вас за это полностью вознаградят.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u="sng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Более 15 очков.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Вы вполне справляетесь со своими родительскими обязанностями. И, тем не менее, не останавливайтесь на достигнутом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01537"/>
              </p:ext>
            </p:extLst>
          </p:nvPr>
        </p:nvGraphicFramePr>
        <p:xfrm>
          <a:off x="323528" y="332656"/>
          <a:ext cx="856895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99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317655"/>
              </p:ext>
            </p:extLst>
          </p:nvPr>
        </p:nvGraphicFramePr>
        <p:xfrm>
          <a:off x="395536" y="188640"/>
          <a:ext cx="835292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358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7981764"/>
              </p:ext>
            </p:extLst>
          </p:nvPr>
        </p:nvGraphicFramePr>
        <p:xfrm>
          <a:off x="179512" y="188640"/>
          <a:ext cx="8784975" cy="655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0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Семья- колыбель духовного рождения человека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2928958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с вами растем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 родительский дом.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все корни твои,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 жизнь ты выходишь из этой семьи.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семейном кругу мы жизнь создаем,</a:t>
            </a: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 основ –родительский дом.</a:t>
            </a:r>
            <a:endParaRPr lang="ru-RU" sz="4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8" name="Picture 2" descr="C:\Users\user\Pictures\obereg_semyi4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4501">
            <a:off x="5433313" y="3075404"/>
            <a:ext cx="3838575" cy="354330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взаимодействие;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контакт; 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214950"/>
            <a:ext cx="2143125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429250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ребенком;</a:t>
            </a: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518538" y="3028373"/>
            <a:ext cx="3866861" cy="332008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200578" y="3331905"/>
            <a:ext cx="3558641" cy="309346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Дефицит ласки,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который испытывают наши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дети;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Синдром опасного обращения с детьми -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поведение родителей по отношению к ребенку, сопровождающееся нанесением физической, психологической и нравственной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травмы;</a:t>
            </a:r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786190"/>
            <a:ext cx="2714644" cy="2714644"/>
          </a:xfrm>
          <a:prstGeom prst="rect">
            <a:avLst/>
          </a:prstGeom>
        </p:spPr>
      </p:pic>
      <p:pic>
        <p:nvPicPr>
          <p:cNvPr id="6" name="Рисунок 5" descr="4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786190"/>
            <a:ext cx="3143272" cy="2714644"/>
          </a:xfrm>
          <a:prstGeom prst="rect">
            <a:avLst/>
          </a:prstGeom>
        </p:spPr>
      </p:pic>
      <p:pic>
        <p:nvPicPr>
          <p:cNvPr id="7" name="Рисунок 6" descr="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86190"/>
            <a:ext cx="2714644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Правила 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29718" cy="535785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признавать личность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ребенка и его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неприкосновенность.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2.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приобщать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5.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6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7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8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dirty="0"/>
              <a:t>С каким лицом вы чаще всего общаетесь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со </a:t>
            </a:r>
            <a:r>
              <a:rPr lang="ru-RU" sz="3100" dirty="0"/>
              <a:t>своим ребёнком?</a:t>
            </a:r>
            <a:br>
              <a:rPr lang="ru-RU" sz="3100" dirty="0"/>
            </a:br>
            <a:endParaRPr lang="ru-RU" sz="3100" dirty="0"/>
          </a:p>
        </p:txBody>
      </p:sp>
      <p:pic>
        <p:nvPicPr>
          <p:cNvPr id="4" name="Объект 3" descr="http://school1beloreshensk.siteedit.ru/images/91660714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37626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chool1beloreshensk.siteedit.ru/images/91660718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chool1beloreshensk.siteedit.ru/images/91660720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556792"/>
            <a:ext cx="2376264" cy="230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chool1beloreshensk.siteedit.ru/images/91660722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4368" y="4077072"/>
            <a:ext cx="230425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82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689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Родительское собрание </vt:lpstr>
      <vt:lpstr>Семья- колыбель духовного рождения человека</vt:lpstr>
      <vt:lpstr>Семейные ценности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Правила для родителей </vt:lpstr>
      <vt:lpstr> С каким лицом вы чаще всего общаетесь  со своим ребёнком? </vt:lpstr>
      <vt:lpstr>  С каким лицом чаще всего общается с вами ваш ребёнок? </vt:lpstr>
      <vt:lpstr> Каким, по вашему мнению, должно быть лицо вашего ребёнка во время общения с вами? </vt:lpstr>
      <vt:lpstr>  Тест «Какие мы родители»  Проверьте себя, ответив на вопросы: да, нет, иногда. За каждый положительный ответ припишите себе 2 очка,  за ответ «Иногда» и отрицательный – 0. </vt:lpstr>
      <vt:lpstr>Ключ к тесту.</vt:lpstr>
      <vt:lpstr>Любите и цените свою Семью!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V</dc:creator>
  <cp:lastModifiedBy>Наталья Егорова</cp:lastModifiedBy>
  <cp:revision>26</cp:revision>
  <dcterms:created xsi:type="dcterms:W3CDTF">2013-01-26T19:55:29Z</dcterms:created>
  <dcterms:modified xsi:type="dcterms:W3CDTF">2018-11-14T18:08:47Z</dcterms:modified>
</cp:coreProperties>
</file>