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73" r:id="rId4"/>
    <p:sldId id="274" r:id="rId5"/>
    <p:sldId id="258" r:id="rId6"/>
    <p:sldId id="260" r:id="rId7"/>
    <p:sldId id="27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6E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>
      <p:cViewPr varScale="1">
        <p:scale>
          <a:sx n="86" d="100"/>
          <a:sy n="86" d="100"/>
        </p:scale>
        <p:origin x="55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032A3D-85D3-4D1E-ADC6-68333CC26C6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8E189-AC23-4149-A153-2A4824BB93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57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3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pPr/>
              <a:t>09.01.2024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9DE0BE0-A2C4-4428-86D8-D9DE377D5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8736"/>
            <a:ext cx="6096000" cy="4286280"/>
          </a:xfrm>
        </p:spPr>
        <p:txBody>
          <a:bodyPr>
            <a:noAutofit/>
          </a:bodyPr>
          <a:lstStyle/>
          <a:p>
            <a:r>
              <a:rPr lang="ru-RU" sz="4800" dirty="0">
                <a:solidFill>
                  <a:schemeClr val="tx2"/>
                </a:solidFill>
              </a:rPr>
              <a:t>Математическая грамотность как одна из составляющих функциональной грамотности</a:t>
            </a:r>
            <a:endParaRPr lang="ru-RU" sz="4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CF3881-357C-4FCA-874F-76CC57210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62" y="0"/>
            <a:ext cx="9572692" cy="24288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Математическая грамотность</a:t>
            </a:r>
            <a:r>
              <a:rPr lang="ru-RU" sz="2400" dirty="0"/>
              <a:t> –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F410A3-610B-4956-A4FE-6597D410A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74" y="3929066"/>
            <a:ext cx="3330000" cy="213597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Воспроизведение математических факторов, методов и выполнение вычислений</a:t>
            </a:r>
            <a:endParaRPr lang="en-US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2E003569-579D-4285-B007-005B990FF1A5}"/>
              </a:ext>
            </a:extLst>
          </p:cNvPr>
          <p:cNvSpPr txBox="1">
            <a:spLocks/>
          </p:cNvSpPr>
          <p:nvPr/>
        </p:nvSpPr>
        <p:spPr>
          <a:xfrm>
            <a:off x="4524364" y="3429000"/>
            <a:ext cx="3330000" cy="32150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Установление связей и интеграции материала из разных математических тем, необходимых для решения поставленной задачи</a:t>
            </a:r>
            <a:endParaRPr lang="en-US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F3E7C23D-71B6-49F0-B7A1-F2BDD3357A70}"/>
              </a:ext>
            </a:extLst>
          </p:cNvPr>
          <p:cNvSpPr txBox="1">
            <a:spLocks/>
          </p:cNvSpPr>
          <p:nvPr/>
        </p:nvSpPr>
        <p:spPr>
          <a:xfrm>
            <a:off x="8382016" y="4000504"/>
            <a:ext cx="3330000" cy="19295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/>
              <a:t>Математические размышления, требующие обобщения и интуиции</a:t>
            </a:r>
            <a:endParaRPr lang="en-US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ACF3881-357C-4FCA-874F-76CC57210FE4}"/>
              </a:ext>
            </a:extLst>
          </p:cNvPr>
          <p:cNvSpPr txBox="1">
            <a:spLocks/>
          </p:cNvSpPr>
          <p:nvPr/>
        </p:nvSpPr>
        <p:spPr>
          <a:xfrm>
            <a:off x="1023902" y="2500306"/>
            <a:ext cx="9929882" cy="8572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Компоненты математической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327852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AA7EC-AF89-4DB1-A474-B5A9B00AC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2662" y="189000"/>
            <a:ext cx="9739338" cy="1325563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Уровни математической грамотности</a:t>
            </a:r>
            <a:endParaRPr lang="ru-RU" sz="4000" dirty="0"/>
          </a:p>
        </p:txBody>
      </p:sp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9F6514-AF7C-44F8-9D18-65518C1B2CEF}"/>
              </a:ext>
            </a:extLst>
          </p:cNvPr>
          <p:cNvSpPr/>
          <p:nvPr/>
        </p:nvSpPr>
        <p:spPr>
          <a:xfrm>
            <a:off x="563410" y="3474019"/>
            <a:ext cx="10356766" cy="15634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0A046E5A-3AE2-4455-8773-0AAB6BF5E6FE}"/>
              </a:ext>
            </a:extLst>
          </p:cNvPr>
          <p:cNvSpPr/>
          <p:nvPr/>
        </p:nvSpPr>
        <p:spPr>
          <a:xfrm>
            <a:off x="4452926" y="3286124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150AFF46-C280-429E-96E0-C414BA7E41E5}"/>
              </a:ext>
            </a:extLst>
          </p:cNvPr>
          <p:cNvSpPr/>
          <p:nvPr/>
        </p:nvSpPr>
        <p:spPr>
          <a:xfrm>
            <a:off x="6453190" y="3286124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2C4CF22-39A0-40C7-8041-5B487238A60E}"/>
              </a:ext>
            </a:extLst>
          </p:cNvPr>
          <p:cNvSpPr/>
          <p:nvPr/>
        </p:nvSpPr>
        <p:spPr>
          <a:xfrm>
            <a:off x="2452662" y="3286124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3EBCACA3-D779-49E5-8CF7-DE06C68741CD}"/>
              </a:ext>
            </a:extLst>
          </p:cNvPr>
          <p:cNvSpPr/>
          <p:nvPr/>
        </p:nvSpPr>
        <p:spPr>
          <a:xfrm>
            <a:off x="523836" y="3286124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FD465D4-6C6E-4543-B9CB-2FE32FE10A88}"/>
              </a:ext>
            </a:extLst>
          </p:cNvPr>
          <p:cNvSpPr/>
          <p:nvPr/>
        </p:nvSpPr>
        <p:spPr>
          <a:xfrm>
            <a:off x="10546599" y="3248652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апля 14">
            <a:extLst>
              <a:ext uri="{FF2B5EF4-FFF2-40B4-BE49-F238E27FC236}">
                <a16:creationId xmlns:a16="http://schemas.microsoft.com/office/drawing/2014/main" id="{3997F7A9-E392-4CD9-A952-1275B41300CF}"/>
              </a:ext>
            </a:extLst>
          </p:cNvPr>
          <p:cNvSpPr/>
          <p:nvPr/>
        </p:nvSpPr>
        <p:spPr>
          <a:xfrm rot="8092213">
            <a:off x="4070936" y="1618251"/>
            <a:ext cx="1260000" cy="1260000"/>
          </a:xfrm>
          <a:prstGeom prst="teardrop">
            <a:avLst/>
          </a:prstGeom>
          <a:solidFill>
            <a:schemeClr val="accent3"/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Капля 48">
            <a:extLst>
              <a:ext uri="{FF2B5EF4-FFF2-40B4-BE49-F238E27FC236}">
                <a16:creationId xmlns:a16="http://schemas.microsoft.com/office/drawing/2014/main" id="{EF4C5898-F841-46D5-AB2B-388CD44F0F34}"/>
              </a:ext>
            </a:extLst>
          </p:cNvPr>
          <p:cNvSpPr/>
          <p:nvPr/>
        </p:nvSpPr>
        <p:spPr>
          <a:xfrm rot="8092213">
            <a:off x="141846" y="1618250"/>
            <a:ext cx="1260000" cy="1260000"/>
          </a:xfrm>
          <a:prstGeom prst="teardrop">
            <a:avLst/>
          </a:prstGeom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апля 15">
            <a:extLst>
              <a:ext uri="{FF2B5EF4-FFF2-40B4-BE49-F238E27FC236}">
                <a16:creationId xmlns:a16="http://schemas.microsoft.com/office/drawing/2014/main" id="{C425B52C-62C6-4DEC-B848-CE70C1ED8408}"/>
              </a:ext>
            </a:extLst>
          </p:cNvPr>
          <p:cNvSpPr/>
          <p:nvPr/>
        </p:nvSpPr>
        <p:spPr>
          <a:xfrm rot="8092213">
            <a:off x="2070673" y="1618250"/>
            <a:ext cx="1260000" cy="1260000"/>
          </a:xfrm>
          <a:prstGeom prst="teardrop">
            <a:avLst/>
          </a:prstGeom>
          <a:solidFill>
            <a:schemeClr val="accent2"/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Капля 16">
            <a:extLst>
              <a:ext uri="{FF2B5EF4-FFF2-40B4-BE49-F238E27FC236}">
                <a16:creationId xmlns:a16="http://schemas.microsoft.com/office/drawing/2014/main" id="{369ED830-6457-43A3-BB1C-C611185D4F5F}"/>
              </a:ext>
            </a:extLst>
          </p:cNvPr>
          <p:cNvSpPr/>
          <p:nvPr/>
        </p:nvSpPr>
        <p:spPr>
          <a:xfrm rot="8092213">
            <a:off x="6071200" y="1618250"/>
            <a:ext cx="1260000" cy="1260000"/>
          </a:xfrm>
          <a:prstGeom prst="teardrop">
            <a:avLst/>
          </a:prstGeom>
          <a:solidFill>
            <a:schemeClr val="accent4"/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апля 17">
            <a:extLst>
              <a:ext uri="{FF2B5EF4-FFF2-40B4-BE49-F238E27FC236}">
                <a16:creationId xmlns:a16="http://schemas.microsoft.com/office/drawing/2014/main" id="{1755BC43-72DD-492B-9A9F-7509BE6C97A5}"/>
              </a:ext>
            </a:extLst>
          </p:cNvPr>
          <p:cNvSpPr/>
          <p:nvPr/>
        </p:nvSpPr>
        <p:spPr>
          <a:xfrm rot="8092213">
            <a:off x="8142903" y="1618250"/>
            <a:ext cx="1260000" cy="1260000"/>
          </a:xfrm>
          <a:prstGeom prst="teardrop">
            <a:avLst/>
          </a:prstGeom>
          <a:solidFill>
            <a:schemeClr val="accent5"/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053F30-5597-4C87-AEFB-B1B81CEC8747}"/>
              </a:ext>
            </a:extLst>
          </p:cNvPr>
          <p:cNvSpPr txBox="1"/>
          <p:nvPr/>
        </p:nvSpPr>
        <p:spPr>
          <a:xfrm>
            <a:off x="595274" y="200024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787AD0-0C23-4F61-BF58-490CC027DA01}"/>
              </a:ext>
            </a:extLst>
          </p:cNvPr>
          <p:cNvSpPr txBox="1"/>
          <p:nvPr/>
        </p:nvSpPr>
        <p:spPr>
          <a:xfrm>
            <a:off x="4524364" y="19288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7C5A8F-3379-411C-A98B-E1F4835CC1EF}"/>
              </a:ext>
            </a:extLst>
          </p:cNvPr>
          <p:cNvSpPr txBox="1"/>
          <p:nvPr/>
        </p:nvSpPr>
        <p:spPr>
          <a:xfrm>
            <a:off x="6524628" y="19288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E88C70-8E7D-4DB6-B6D7-DECDF239B1CD}"/>
              </a:ext>
            </a:extLst>
          </p:cNvPr>
          <p:cNvSpPr txBox="1"/>
          <p:nvPr/>
        </p:nvSpPr>
        <p:spPr>
          <a:xfrm>
            <a:off x="8596330" y="185736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5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2CF824-F446-4CCD-89E9-547BC747B3E1}"/>
              </a:ext>
            </a:extLst>
          </p:cNvPr>
          <p:cNvSpPr txBox="1"/>
          <p:nvPr/>
        </p:nvSpPr>
        <p:spPr>
          <a:xfrm>
            <a:off x="2524100" y="19288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615CA11-78C2-45E9-B41F-C187C7D4213D}"/>
              </a:ext>
            </a:extLst>
          </p:cNvPr>
          <p:cNvSpPr txBox="1"/>
          <p:nvPr/>
        </p:nvSpPr>
        <p:spPr>
          <a:xfrm>
            <a:off x="86479" y="3786996"/>
            <a:ext cx="1612822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Справляются с простейшими действиями, если задача имеет явно заданную ситуацию и дан пошаговый алгоритм решения…</a:t>
            </a:r>
            <a:endParaRPr lang="en-US" sz="16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8E712E5-9E20-4253-83A9-D6F427E768C7}"/>
              </a:ext>
            </a:extLst>
          </p:cNvPr>
          <p:cNvSpPr txBox="1"/>
          <p:nvPr/>
        </p:nvSpPr>
        <p:spPr>
          <a:xfrm>
            <a:off x="1809720" y="3786190"/>
            <a:ext cx="171451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Решают задачи, в которых требуется прямое умозаключение на основе применения простейших алгоритмов, формул, действий, правил…</a:t>
            </a:r>
            <a:endParaRPr lang="en-US" sz="16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409000F-D037-4637-8443-81E790D1835A}"/>
              </a:ext>
            </a:extLst>
          </p:cNvPr>
          <p:cNvSpPr txBox="1"/>
          <p:nvPr/>
        </p:nvSpPr>
        <p:spPr>
          <a:xfrm>
            <a:off x="3667108" y="3786190"/>
            <a:ext cx="1928826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Могут исследовать подробному алгоритму решений, кратко аргументируя свои действия. Простейшие интерпретации результатов и базовые рассуждения…</a:t>
            </a:r>
            <a:endParaRPr lang="en-US" sz="16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83735FB-6B5D-47E3-BAD8-41B2664C1062}"/>
              </a:ext>
            </a:extLst>
          </p:cNvPr>
          <p:cNvSpPr txBox="1"/>
          <p:nvPr/>
        </p:nvSpPr>
        <p:spPr>
          <a:xfrm>
            <a:off x="7813904" y="3785939"/>
            <a:ext cx="2143140" cy="3046988"/>
          </a:xfrm>
          <a:prstGeom prst="rect">
            <a:avLst/>
          </a:prstGeom>
          <a:solidFill>
            <a:srgbClr val="D4D6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Применяют математические концепции и проводят операции для решения незнакомых задач. Объясняют ход решения. Выбирают, сравнивают, оценивают, аргументируют стратегию решения…</a:t>
            </a:r>
            <a:endParaRPr lang="en-US" sz="16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9F87DD9-7FD7-4372-9B4C-50CB2C69EF61}"/>
              </a:ext>
            </a:extLst>
          </p:cNvPr>
          <p:cNvSpPr txBox="1"/>
          <p:nvPr/>
        </p:nvSpPr>
        <p:spPr>
          <a:xfrm>
            <a:off x="9911651" y="3714752"/>
            <a:ext cx="228034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Ученики обобщают, используют информацию на основе своих исследований и моделирования сложных задач. Используют знания в нестандартном контексте. Продвинутое математическое мышление…</a:t>
            </a:r>
            <a:endParaRPr lang="en-US" sz="1600" dirty="0"/>
          </a:p>
        </p:txBody>
      </p:sp>
      <p:pic>
        <p:nvPicPr>
          <p:cNvPr id="85" name="Рисунок 84">
            <a:extLst>
              <a:ext uri="{FF2B5EF4-FFF2-40B4-BE49-F238E27FC236}">
                <a16:creationId xmlns:a16="http://schemas.microsoft.com/office/drawing/2014/main" id="{F21FE259-4C2C-4F62-B54D-727E83C0ED8A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74" y="3357562"/>
            <a:ext cx="360000" cy="360000"/>
          </a:xfrm>
          <a:prstGeom prst="rect">
            <a:avLst/>
          </a:prstGeom>
        </p:spPr>
      </p:pic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713F4AB2-D7DA-48BC-AF9B-2DA271478109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4100" y="3357562"/>
            <a:ext cx="360000" cy="360000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CC110ABA-82C4-4201-BBC2-9669BE89D4AB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4364" y="3357562"/>
            <a:ext cx="360000" cy="360000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D22833FA-BDD1-4BA8-B454-698AA30D8B9A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24628" y="3357562"/>
            <a:ext cx="360000" cy="360000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F926461A-216E-4F58-AFEB-3CA1899D77FC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20463" y="3300410"/>
            <a:ext cx="360000" cy="360000"/>
          </a:xfrm>
          <a:prstGeom prst="rect">
            <a:avLst/>
          </a:prstGeom>
        </p:spPr>
      </p:pic>
      <p:sp>
        <p:nvSpPr>
          <p:cNvPr id="36" name="Капля 35">
            <a:extLst>
              <a:ext uri="{FF2B5EF4-FFF2-40B4-BE49-F238E27FC236}">
                <a16:creationId xmlns:a16="http://schemas.microsoft.com/office/drawing/2014/main" id="{1755BC43-72DD-492B-9A9F-7509BE6C97A5}"/>
              </a:ext>
            </a:extLst>
          </p:cNvPr>
          <p:cNvSpPr/>
          <p:nvPr/>
        </p:nvSpPr>
        <p:spPr>
          <a:xfrm rot="8092213">
            <a:off x="10143166" y="1618251"/>
            <a:ext cx="1260000" cy="1260000"/>
          </a:xfrm>
          <a:prstGeom prst="teardrop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52400" dist="1016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6E88C70-8E7D-4DB6-B6D7-DECDF239B1CD}"/>
              </a:ext>
            </a:extLst>
          </p:cNvPr>
          <p:cNvSpPr txBox="1"/>
          <p:nvPr/>
        </p:nvSpPr>
        <p:spPr>
          <a:xfrm>
            <a:off x="10596594" y="192880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150AFF46-C280-429E-96E0-C414BA7E41E5}"/>
              </a:ext>
            </a:extLst>
          </p:cNvPr>
          <p:cNvSpPr/>
          <p:nvPr/>
        </p:nvSpPr>
        <p:spPr>
          <a:xfrm>
            <a:off x="8524892" y="3286124"/>
            <a:ext cx="495000" cy="495000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D22833FA-BDD1-4BA8-B454-698AA30D8B9A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96330" y="3357562"/>
            <a:ext cx="360000" cy="36000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C83735FB-6B5D-47E3-BAD8-41B2664C1062}"/>
              </a:ext>
            </a:extLst>
          </p:cNvPr>
          <p:cNvSpPr txBox="1"/>
          <p:nvPr/>
        </p:nvSpPr>
        <p:spPr>
          <a:xfrm>
            <a:off x="5667372" y="3786190"/>
            <a:ext cx="221457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Ученики выбирают и объединяют информацию, проводят анализ практических задач. Используют ограниченный диапазон умений и могут рассуждать в прямом контексте, аргументируют действия…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06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53C19-0122-4D30-B443-6BAE9B903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Наивысший уровень математической грамотности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DFF893D-0597-48C7-8D4E-B0FCDEE26E30}"/>
              </a:ext>
            </a:extLst>
          </p:cNvPr>
          <p:cNvSpPr/>
          <p:nvPr/>
        </p:nvSpPr>
        <p:spPr>
          <a:xfrm>
            <a:off x="2060769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3714D6E-2762-4B64-B24F-721725A26964}"/>
              </a:ext>
            </a:extLst>
          </p:cNvPr>
          <p:cNvSpPr/>
          <p:nvPr/>
        </p:nvSpPr>
        <p:spPr>
          <a:xfrm>
            <a:off x="561000" y="4639909"/>
            <a:ext cx="345231" cy="3080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Восьмиугольник 2">
            <a:extLst>
              <a:ext uri="{FF2B5EF4-FFF2-40B4-BE49-F238E27FC236}">
                <a16:creationId xmlns:a16="http://schemas.microsoft.com/office/drawing/2014/main" id="{782E7BA3-3ED2-4F53-B642-68156146B211}"/>
              </a:ext>
            </a:extLst>
          </p:cNvPr>
          <p:cNvSpPr/>
          <p:nvPr/>
        </p:nvSpPr>
        <p:spPr>
          <a:xfrm>
            <a:off x="336000" y="2565042"/>
            <a:ext cx="2402414" cy="3078536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олилиния: фигура 57">
            <a:extLst>
              <a:ext uri="{FF2B5EF4-FFF2-40B4-BE49-F238E27FC236}">
                <a16:creationId xmlns:a16="http://schemas.microsoft.com/office/drawing/2014/main" id="{38321733-D115-4C24-AA2C-A1F806BBB412}"/>
              </a:ext>
            </a:extLst>
          </p:cNvPr>
          <p:cNvSpPr/>
          <p:nvPr/>
        </p:nvSpPr>
        <p:spPr>
          <a:xfrm>
            <a:off x="595274" y="5500702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15" name="Блок-схема: задержка 14">
            <a:extLst>
              <a:ext uri="{FF2B5EF4-FFF2-40B4-BE49-F238E27FC236}">
                <a16:creationId xmlns:a16="http://schemas.microsoft.com/office/drawing/2014/main" id="{38CB000E-CB8C-482A-962C-711E647BF9C7}"/>
              </a:ext>
            </a:extLst>
          </p:cNvPr>
          <p:cNvSpPr/>
          <p:nvPr/>
        </p:nvSpPr>
        <p:spPr>
          <a:xfrm rot="5400000">
            <a:off x="1303954" y="2415643"/>
            <a:ext cx="426410" cy="67500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8AAEDB7-7385-4A75-8AEC-0FF285CB6E1F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603" y="2628351"/>
            <a:ext cx="299791" cy="299791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EB27E43-9564-4E3A-B631-CC1FCA04C4C0}"/>
              </a:ext>
            </a:extLst>
          </p:cNvPr>
          <p:cNvSpPr/>
          <p:nvPr/>
        </p:nvSpPr>
        <p:spPr>
          <a:xfrm>
            <a:off x="309522" y="3000372"/>
            <a:ext cx="2428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Школьник обобщает, использует информацию на основе своих исследований и моделирования сложных задач. Использует знания в нестандартных контекстах 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31819C46-EDC9-4AA1-8EB0-BF75B1544138}"/>
              </a:ext>
            </a:extLst>
          </p:cNvPr>
          <p:cNvSpPr/>
          <p:nvPr/>
        </p:nvSpPr>
        <p:spPr>
          <a:xfrm>
            <a:off x="5171940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23E5A0F3-67EC-4EB8-B4F6-FB918EB44C06}"/>
              </a:ext>
            </a:extLst>
          </p:cNvPr>
          <p:cNvSpPr/>
          <p:nvPr/>
        </p:nvSpPr>
        <p:spPr>
          <a:xfrm>
            <a:off x="3672171" y="4639909"/>
            <a:ext cx="345231" cy="3080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Восьмиугольник 25">
            <a:extLst>
              <a:ext uri="{FF2B5EF4-FFF2-40B4-BE49-F238E27FC236}">
                <a16:creationId xmlns:a16="http://schemas.microsoft.com/office/drawing/2014/main" id="{BA789266-6042-45AA-BC89-031F70B21FE5}"/>
              </a:ext>
            </a:extLst>
          </p:cNvPr>
          <p:cNvSpPr/>
          <p:nvPr/>
        </p:nvSpPr>
        <p:spPr>
          <a:xfrm>
            <a:off x="3447170" y="2510286"/>
            <a:ext cx="2434515" cy="3061853"/>
          </a:xfrm>
          <a:prstGeom prst="octagon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олилиния: фигура 56">
            <a:extLst>
              <a:ext uri="{FF2B5EF4-FFF2-40B4-BE49-F238E27FC236}">
                <a16:creationId xmlns:a16="http://schemas.microsoft.com/office/drawing/2014/main" id="{FBA3E796-F31E-4965-9031-C25B43036D6E}"/>
              </a:ext>
            </a:extLst>
          </p:cNvPr>
          <p:cNvSpPr/>
          <p:nvPr/>
        </p:nvSpPr>
        <p:spPr>
          <a:xfrm>
            <a:off x="3738546" y="5500702"/>
            <a:ext cx="1845419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1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7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1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1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8" y="272553"/>
                  <a:pt x="1739993" y="295935"/>
                </a:cubicBezTo>
                <a:lnTo>
                  <a:pt x="1694977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1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30" name="Блок-схема: задержка 29">
            <a:extLst>
              <a:ext uri="{FF2B5EF4-FFF2-40B4-BE49-F238E27FC236}">
                <a16:creationId xmlns:a16="http://schemas.microsoft.com/office/drawing/2014/main" id="{C18EC7B8-F36E-49F6-A90A-5161518A3ADF}"/>
              </a:ext>
            </a:extLst>
          </p:cNvPr>
          <p:cNvSpPr/>
          <p:nvPr/>
        </p:nvSpPr>
        <p:spPr>
          <a:xfrm rot="5400000">
            <a:off x="4470637" y="2363938"/>
            <a:ext cx="426410" cy="67500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57EAEB1A-6EA6-4BD8-953A-BAA8E5B121B6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4364" y="2571744"/>
            <a:ext cx="299791" cy="299791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EF7D295-7C07-4A1C-932C-366D61DAEAD5}"/>
              </a:ext>
            </a:extLst>
          </p:cNvPr>
          <p:cNvSpPr/>
          <p:nvPr/>
        </p:nvSpPr>
        <p:spPr>
          <a:xfrm>
            <a:off x="3452794" y="3096883"/>
            <a:ext cx="24288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Связывает различные источники информации и представления, плавно переходит от одного к другому. Способен к продвинутому математическому мышлению и рассуждению</a:t>
            </a:r>
          </a:p>
        </p:txBody>
      </p:sp>
      <p:grpSp>
        <p:nvGrpSpPr>
          <p:cNvPr id="4" name="Группа 60">
            <a:extLst>
              <a:ext uri="{FF2B5EF4-FFF2-40B4-BE49-F238E27FC236}">
                <a16:creationId xmlns:a16="http://schemas.microsoft.com/office/drawing/2014/main" id="{08F5C823-E9A6-49E2-9A36-80F10AA73361}"/>
              </a:ext>
            </a:extLst>
          </p:cNvPr>
          <p:cNvGrpSpPr/>
          <p:nvPr/>
        </p:nvGrpSpPr>
        <p:grpSpPr>
          <a:xfrm>
            <a:off x="6453190" y="2428868"/>
            <a:ext cx="2539484" cy="3389418"/>
            <a:chOff x="6621472" y="2978524"/>
            <a:chExt cx="2295000" cy="2683825"/>
          </a:xfrm>
        </p:grpSpPr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C628F303-B752-4E12-9AD4-37D593E9C0CC}"/>
                </a:ext>
              </a:extLst>
            </p:cNvPr>
            <p:cNvSpPr/>
            <p:nvPr/>
          </p:nvSpPr>
          <p:spPr>
            <a:xfrm>
              <a:off x="8281681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3F7927F8-3571-4300-85DC-4B95E968E6D7}"/>
                </a:ext>
              </a:extLst>
            </p:cNvPr>
            <p:cNvSpPr/>
            <p:nvPr/>
          </p:nvSpPr>
          <p:spPr>
            <a:xfrm>
              <a:off x="6781912" y="4657426"/>
              <a:ext cx="345231" cy="30803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Восьмиугольник 36">
              <a:extLst>
                <a:ext uri="{FF2B5EF4-FFF2-40B4-BE49-F238E27FC236}">
                  <a16:creationId xmlns:a16="http://schemas.microsoft.com/office/drawing/2014/main" id="{A98B4004-0943-410A-8BC5-EF351C28C0A7}"/>
                </a:ext>
              </a:extLst>
            </p:cNvPr>
            <p:cNvSpPr/>
            <p:nvPr/>
          </p:nvSpPr>
          <p:spPr>
            <a:xfrm>
              <a:off x="6621472" y="2978524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Полилиния: фигура 58">
              <a:extLst>
                <a:ext uri="{FF2B5EF4-FFF2-40B4-BE49-F238E27FC236}">
                  <a16:creationId xmlns:a16="http://schemas.microsoft.com/office/drawing/2014/main" id="{A8951E83-2BC6-4B24-BBEE-2C3E42798A76}"/>
                </a:ext>
              </a:extLst>
            </p:cNvPr>
            <p:cNvSpPr/>
            <p:nvPr/>
          </p:nvSpPr>
          <p:spPr>
            <a:xfrm>
              <a:off x="6815153" y="5410877"/>
              <a:ext cx="1845419" cy="251472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1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1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1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1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1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1" name="Блок-схема: задержка 40">
            <a:extLst>
              <a:ext uri="{FF2B5EF4-FFF2-40B4-BE49-F238E27FC236}">
                <a16:creationId xmlns:a16="http://schemas.microsoft.com/office/drawing/2014/main" id="{1898BA78-4F9C-4D11-BC1A-629BA51247E2}"/>
              </a:ext>
            </a:extLst>
          </p:cNvPr>
          <p:cNvSpPr/>
          <p:nvPr/>
        </p:nvSpPr>
        <p:spPr>
          <a:xfrm rot="5400000">
            <a:off x="7506180" y="2304572"/>
            <a:ext cx="426410" cy="675002"/>
          </a:xfrm>
          <a:prstGeom prst="flowChartDelay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id="{F1B621CA-9C6E-4385-8F2F-A7B3274BF34E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24760" y="2500306"/>
            <a:ext cx="299791" cy="299791"/>
          </a:xfrm>
          <a:prstGeom prst="rect">
            <a:avLst/>
          </a:prstGeom>
        </p:spPr>
      </p:pic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2E501936-94F8-4CB9-9936-0D6E8A40052F}"/>
              </a:ext>
            </a:extLst>
          </p:cNvPr>
          <p:cNvSpPr/>
          <p:nvPr/>
        </p:nvSpPr>
        <p:spPr>
          <a:xfrm>
            <a:off x="6452558" y="3072370"/>
            <a:ext cx="254479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Применяют свое понимание и навыки символических и формальных математических операций функции, чтобы развить новые подходы и стратегии решения задач</a:t>
            </a:r>
          </a:p>
        </p:txBody>
      </p:sp>
      <p:grpSp>
        <p:nvGrpSpPr>
          <p:cNvPr id="5" name="Группа 61">
            <a:extLst>
              <a:ext uri="{FF2B5EF4-FFF2-40B4-BE49-F238E27FC236}">
                <a16:creationId xmlns:a16="http://schemas.microsoft.com/office/drawing/2014/main" id="{DF14142A-CC8D-4481-AF1B-AC3649F2D0A8}"/>
              </a:ext>
            </a:extLst>
          </p:cNvPr>
          <p:cNvGrpSpPr/>
          <p:nvPr/>
        </p:nvGrpSpPr>
        <p:grpSpPr>
          <a:xfrm>
            <a:off x="9382148" y="2428868"/>
            <a:ext cx="2574762" cy="3452183"/>
            <a:chOff x="9661910" y="2458087"/>
            <a:chExt cx="2295000" cy="2795863"/>
          </a:xfrm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71B2D25F-43D5-40E3-A950-0C850A3D894E}"/>
                </a:ext>
              </a:extLst>
            </p:cNvPr>
            <p:cNvSpPr/>
            <p:nvPr/>
          </p:nvSpPr>
          <p:spPr>
            <a:xfrm>
              <a:off x="11190131" y="4483061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>
              <a:extLst>
                <a:ext uri="{FF2B5EF4-FFF2-40B4-BE49-F238E27FC236}">
                  <a16:creationId xmlns:a16="http://schemas.microsoft.com/office/drawing/2014/main" id="{9DAD1D0F-E13B-4F52-A46E-8F2C610D986A}"/>
                </a:ext>
              </a:extLst>
            </p:cNvPr>
            <p:cNvSpPr/>
            <p:nvPr/>
          </p:nvSpPr>
          <p:spPr>
            <a:xfrm>
              <a:off x="10171317" y="4483061"/>
              <a:ext cx="345231" cy="30803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Восьмиугольник 47">
              <a:extLst>
                <a:ext uri="{FF2B5EF4-FFF2-40B4-BE49-F238E27FC236}">
                  <a16:creationId xmlns:a16="http://schemas.microsoft.com/office/drawing/2014/main" id="{9058A603-8FA7-44B7-BF75-E95936F3A280}"/>
                </a:ext>
              </a:extLst>
            </p:cNvPr>
            <p:cNvSpPr/>
            <p:nvPr/>
          </p:nvSpPr>
          <p:spPr>
            <a:xfrm>
              <a:off x="9661910" y="2458087"/>
              <a:ext cx="2295000" cy="2518902"/>
            </a:xfrm>
            <a:prstGeom prst="octagon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Полилиния: фигура 59">
              <a:extLst>
                <a:ext uri="{FF2B5EF4-FFF2-40B4-BE49-F238E27FC236}">
                  <a16:creationId xmlns:a16="http://schemas.microsoft.com/office/drawing/2014/main" id="{1404A418-58BC-48BA-8EEB-C1F19AD5FF96}"/>
                </a:ext>
              </a:extLst>
            </p:cNvPr>
            <p:cNvSpPr/>
            <p:nvPr/>
          </p:nvSpPr>
          <p:spPr>
            <a:xfrm>
              <a:off x="9916613" y="4945912"/>
              <a:ext cx="1845419" cy="308038"/>
            </a:xfrm>
            <a:custGeom>
              <a:avLst/>
              <a:gdLst>
                <a:gd name="connsiteX0" fmla="*/ 172616 w 1845419"/>
                <a:gd name="connsiteY0" fmla="*/ 0 h 308038"/>
                <a:gd name="connsiteX1" fmla="*/ 172622 w 1845419"/>
                <a:gd name="connsiteY1" fmla="*/ 1 h 308038"/>
                <a:gd name="connsiteX2" fmla="*/ 1672797 w 1845419"/>
                <a:gd name="connsiteY2" fmla="*/ 1 h 308038"/>
                <a:gd name="connsiteX3" fmla="*/ 1672803 w 1845419"/>
                <a:gd name="connsiteY3" fmla="*/ 0 h 308038"/>
                <a:gd name="connsiteX4" fmla="*/ 1672809 w 1845419"/>
                <a:gd name="connsiteY4" fmla="*/ 1 h 308038"/>
                <a:gd name="connsiteX5" fmla="*/ 1845001 w 1845419"/>
                <a:gd name="connsiteY5" fmla="*/ 1 h 308038"/>
                <a:gd name="connsiteX6" fmla="*/ 1845001 w 1845419"/>
                <a:gd name="connsiteY6" fmla="*/ 152172 h 308038"/>
                <a:gd name="connsiteX7" fmla="*/ 1845419 w 1845419"/>
                <a:gd name="connsiteY7" fmla="*/ 154019 h 308038"/>
                <a:gd name="connsiteX8" fmla="*/ 1739993 w 1845419"/>
                <a:gd name="connsiteY8" fmla="*/ 295935 h 308038"/>
                <a:gd name="connsiteX9" fmla="*/ 1694976 w 1845419"/>
                <a:gd name="connsiteY9" fmla="*/ 304044 h 308038"/>
                <a:gd name="connsiteX10" fmla="*/ 1690983 w 1845419"/>
                <a:gd name="connsiteY10" fmla="*/ 308037 h 308038"/>
                <a:gd name="connsiteX11" fmla="*/ 1672809 w 1845419"/>
                <a:gd name="connsiteY11" fmla="*/ 308037 h 308038"/>
                <a:gd name="connsiteX12" fmla="*/ 1672803 w 1845419"/>
                <a:gd name="connsiteY12" fmla="*/ 308038 h 308038"/>
                <a:gd name="connsiteX13" fmla="*/ 1672797 w 1845419"/>
                <a:gd name="connsiteY13" fmla="*/ 308037 h 308038"/>
                <a:gd name="connsiteX14" fmla="*/ 172622 w 1845419"/>
                <a:gd name="connsiteY14" fmla="*/ 308037 h 308038"/>
                <a:gd name="connsiteX15" fmla="*/ 172616 w 1845419"/>
                <a:gd name="connsiteY15" fmla="*/ 308038 h 308038"/>
                <a:gd name="connsiteX16" fmla="*/ 172610 w 1845419"/>
                <a:gd name="connsiteY16" fmla="*/ 308037 h 308038"/>
                <a:gd name="connsiteX17" fmla="*/ 154019 w 1845419"/>
                <a:gd name="connsiteY17" fmla="*/ 308037 h 308038"/>
                <a:gd name="connsiteX18" fmla="*/ 149934 w 1845419"/>
                <a:gd name="connsiteY18" fmla="*/ 303952 h 308038"/>
                <a:gd name="connsiteX19" fmla="*/ 105426 w 1845419"/>
                <a:gd name="connsiteY19" fmla="*/ 295935 h 308038"/>
                <a:gd name="connsiteX20" fmla="*/ 0 w 1845419"/>
                <a:gd name="connsiteY20" fmla="*/ 154019 h 308038"/>
                <a:gd name="connsiteX21" fmla="*/ 1 w 1845419"/>
                <a:gd name="connsiteY21" fmla="*/ 154015 h 308038"/>
                <a:gd name="connsiteX22" fmla="*/ 1 w 1845419"/>
                <a:gd name="connsiteY22" fmla="*/ 1 h 308038"/>
                <a:gd name="connsiteX23" fmla="*/ 172610 w 1845419"/>
                <a:gd name="connsiteY23" fmla="*/ 1 h 308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845419" h="308038">
                  <a:moveTo>
                    <a:pt x="172616" y="0"/>
                  </a:moveTo>
                  <a:lnTo>
                    <a:pt x="172622" y="1"/>
                  </a:lnTo>
                  <a:lnTo>
                    <a:pt x="1672797" y="1"/>
                  </a:lnTo>
                  <a:lnTo>
                    <a:pt x="1672803" y="0"/>
                  </a:lnTo>
                  <a:lnTo>
                    <a:pt x="1672809" y="1"/>
                  </a:lnTo>
                  <a:lnTo>
                    <a:pt x="1845001" y="1"/>
                  </a:lnTo>
                  <a:lnTo>
                    <a:pt x="1845001" y="152172"/>
                  </a:lnTo>
                  <a:lnTo>
                    <a:pt x="1845419" y="154019"/>
                  </a:lnTo>
                  <a:cubicBezTo>
                    <a:pt x="1845419" y="217816"/>
                    <a:pt x="1801947" y="272553"/>
                    <a:pt x="1739993" y="295935"/>
                  </a:cubicBezTo>
                  <a:lnTo>
                    <a:pt x="1694976" y="304044"/>
                  </a:lnTo>
                  <a:lnTo>
                    <a:pt x="1690983" y="308037"/>
                  </a:lnTo>
                  <a:lnTo>
                    <a:pt x="1672809" y="308037"/>
                  </a:lnTo>
                  <a:lnTo>
                    <a:pt x="1672803" y="308038"/>
                  </a:lnTo>
                  <a:lnTo>
                    <a:pt x="1672797" y="308037"/>
                  </a:lnTo>
                  <a:lnTo>
                    <a:pt x="172622" y="308037"/>
                  </a:lnTo>
                  <a:lnTo>
                    <a:pt x="172616" y="308038"/>
                  </a:lnTo>
                  <a:lnTo>
                    <a:pt x="172610" y="308037"/>
                  </a:lnTo>
                  <a:lnTo>
                    <a:pt x="154019" y="308037"/>
                  </a:lnTo>
                  <a:lnTo>
                    <a:pt x="149934" y="303952"/>
                  </a:lnTo>
                  <a:lnTo>
                    <a:pt x="105426" y="295935"/>
                  </a:lnTo>
                  <a:cubicBezTo>
                    <a:pt x="43472" y="272553"/>
                    <a:pt x="0" y="217816"/>
                    <a:pt x="0" y="154019"/>
                  </a:cubicBezTo>
                  <a:lnTo>
                    <a:pt x="1" y="154015"/>
                  </a:lnTo>
                  <a:lnTo>
                    <a:pt x="1" y="1"/>
                  </a:lnTo>
                  <a:lnTo>
                    <a:pt x="17261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52" name="Блок-схема: задержка 51">
            <a:extLst>
              <a:ext uri="{FF2B5EF4-FFF2-40B4-BE49-F238E27FC236}">
                <a16:creationId xmlns:a16="http://schemas.microsoft.com/office/drawing/2014/main" id="{83498DCB-8A94-4360-99E7-C0D48B3D1942}"/>
              </a:ext>
            </a:extLst>
          </p:cNvPr>
          <p:cNvSpPr/>
          <p:nvPr/>
        </p:nvSpPr>
        <p:spPr>
          <a:xfrm rot="5400000">
            <a:off x="10457518" y="2282236"/>
            <a:ext cx="426410" cy="67500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9461BD62-3BB2-4A20-AD52-18A5DAC2947C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3986" y="2441535"/>
            <a:ext cx="299791" cy="299791"/>
          </a:xfrm>
          <a:prstGeom prst="rect">
            <a:avLst/>
          </a:prstGeom>
        </p:spPr>
      </p:pic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492CCB5B-C8A8-4735-A783-4ABC60089902}"/>
              </a:ext>
            </a:extLst>
          </p:cNvPr>
          <p:cNvSpPr/>
          <p:nvPr/>
        </p:nvSpPr>
        <p:spPr>
          <a:xfrm>
            <a:off x="9382148" y="3071810"/>
            <a:ext cx="2571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Анализируют свои действия, формируют и точно сообщают о своих решениях относительно личных выводов, об их соответствии исходной ситуации</a:t>
            </a:r>
          </a:p>
        </p:txBody>
      </p:sp>
      <p:sp>
        <p:nvSpPr>
          <p:cNvPr id="45" name="Овал 44"/>
          <p:cNvSpPr/>
          <p:nvPr/>
        </p:nvSpPr>
        <p:spPr>
          <a:xfrm>
            <a:off x="4095736" y="1714488"/>
            <a:ext cx="385765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олилиния: фигура 57">
            <a:extLst>
              <a:ext uri="{FF2B5EF4-FFF2-40B4-BE49-F238E27FC236}">
                <a16:creationId xmlns:a16="http://schemas.microsoft.com/office/drawing/2014/main" id="{38321733-D115-4C24-AA2C-A1F806BBB412}"/>
              </a:ext>
            </a:extLst>
          </p:cNvPr>
          <p:cNvSpPr/>
          <p:nvPr/>
        </p:nvSpPr>
        <p:spPr>
          <a:xfrm>
            <a:off x="4667240" y="1857364"/>
            <a:ext cx="2928958" cy="308038"/>
          </a:xfrm>
          <a:custGeom>
            <a:avLst/>
            <a:gdLst>
              <a:gd name="connsiteX0" fmla="*/ 172616 w 1845419"/>
              <a:gd name="connsiteY0" fmla="*/ 0 h 308038"/>
              <a:gd name="connsiteX1" fmla="*/ 172622 w 1845419"/>
              <a:gd name="connsiteY1" fmla="*/ 1 h 308038"/>
              <a:gd name="connsiteX2" fmla="*/ 1672798 w 1845419"/>
              <a:gd name="connsiteY2" fmla="*/ 1 h 308038"/>
              <a:gd name="connsiteX3" fmla="*/ 1672803 w 1845419"/>
              <a:gd name="connsiteY3" fmla="*/ 0 h 308038"/>
              <a:gd name="connsiteX4" fmla="*/ 1672809 w 1845419"/>
              <a:gd name="connsiteY4" fmla="*/ 1 h 308038"/>
              <a:gd name="connsiteX5" fmla="*/ 1845001 w 1845419"/>
              <a:gd name="connsiteY5" fmla="*/ 1 h 308038"/>
              <a:gd name="connsiteX6" fmla="*/ 1845001 w 1845419"/>
              <a:gd name="connsiteY6" fmla="*/ 152172 h 308038"/>
              <a:gd name="connsiteX7" fmla="*/ 1845419 w 1845419"/>
              <a:gd name="connsiteY7" fmla="*/ 154019 h 308038"/>
              <a:gd name="connsiteX8" fmla="*/ 1739993 w 1845419"/>
              <a:gd name="connsiteY8" fmla="*/ 295935 h 308038"/>
              <a:gd name="connsiteX9" fmla="*/ 1694976 w 1845419"/>
              <a:gd name="connsiteY9" fmla="*/ 304044 h 308038"/>
              <a:gd name="connsiteX10" fmla="*/ 1690983 w 1845419"/>
              <a:gd name="connsiteY10" fmla="*/ 308037 h 308038"/>
              <a:gd name="connsiteX11" fmla="*/ 1672809 w 1845419"/>
              <a:gd name="connsiteY11" fmla="*/ 308037 h 308038"/>
              <a:gd name="connsiteX12" fmla="*/ 1672803 w 1845419"/>
              <a:gd name="connsiteY12" fmla="*/ 308038 h 308038"/>
              <a:gd name="connsiteX13" fmla="*/ 1672798 w 1845419"/>
              <a:gd name="connsiteY13" fmla="*/ 308037 h 308038"/>
              <a:gd name="connsiteX14" fmla="*/ 172622 w 1845419"/>
              <a:gd name="connsiteY14" fmla="*/ 308037 h 308038"/>
              <a:gd name="connsiteX15" fmla="*/ 172616 w 1845419"/>
              <a:gd name="connsiteY15" fmla="*/ 308038 h 308038"/>
              <a:gd name="connsiteX16" fmla="*/ 172610 w 1845419"/>
              <a:gd name="connsiteY16" fmla="*/ 308037 h 308038"/>
              <a:gd name="connsiteX17" fmla="*/ 154019 w 1845419"/>
              <a:gd name="connsiteY17" fmla="*/ 308037 h 308038"/>
              <a:gd name="connsiteX18" fmla="*/ 149934 w 1845419"/>
              <a:gd name="connsiteY18" fmla="*/ 303952 h 308038"/>
              <a:gd name="connsiteX19" fmla="*/ 105426 w 1845419"/>
              <a:gd name="connsiteY19" fmla="*/ 295935 h 308038"/>
              <a:gd name="connsiteX20" fmla="*/ 0 w 1845419"/>
              <a:gd name="connsiteY20" fmla="*/ 154019 h 308038"/>
              <a:gd name="connsiteX21" fmla="*/ 1 w 1845419"/>
              <a:gd name="connsiteY21" fmla="*/ 154015 h 308038"/>
              <a:gd name="connsiteX22" fmla="*/ 1 w 1845419"/>
              <a:gd name="connsiteY22" fmla="*/ 1 h 308038"/>
              <a:gd name="connsiteX23" fmla="*/ 172610 w 1845419"/>
              <a:gd name="connsiteY23" fmla="*/ 1 h 30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845419" h="308038">
                <a:moveTo>
                  <a:pt x="172616" y="0"/>
                </a:moveTo>
                <a:lnTo>
                  <a:pt x="172622" y="1"/>
                </a:lnTo>
                <a:lnTo>
                  <a:pt x="1672798" y="1"/>
                </a:lnTo>
                <a:lnTo>
                  <a:pt x="1672803" y="0"/>
                </a:lnTo>
                <a:lnTo>
                  <a:pt x="1672809" y="1"/>
                </a:lnTo>
                <a:lnTo>
                  <a:pt x="1845001" y="1"/>
                </a:lnTo>
                <a:lnTo>
                  <a:pt x="1845001" y="152172"/>
                </a:lnTo>
                <a:lnTo>
                  <a:pt x="1845419" y="154019"/>
                </a:lnTo>
                <a:cubicBezTo>
                  <a:pt x="1845419" y="217816"/>
                  <a:pt x="1801947" y="272553"/>
                  <a:pt x="1739993" y="295935"/>
                </a:cubicBezTo>
                <a:lnTo>
                  <a:pt x="1694976" y="304044"/>
                </a:lnTo>
                <a:lnTo>
                  <a:pt x="1690983" y="308037"/>
                </a:lnTo>
                <a:lnTo>
                  <a:pt x="1672809" y="308037"/>
                </a:lnTo>
                <a:lnTo>
                  <a:pt x="1672803" y="308038"/>
                </a:lnTo>
                <a:lnTo>
                  <a:pt x="1672798" y="308037"/>
                </a:lnTo>
                <a:lnTo>
                  <a:pt x="172622" y="308037"/>
                </a:lnTo>
                <a:lnTo>
                  <a:pt x="172616" y="308038"/>
                </a:lnTo>
                <a:lnTo>
                  <a:pt x="172610" y="308037"/>
                </a:lnTo>
                <a:lnTo>
                  <a:pt x="154019" y="308037"/>
                </a:lnTo>
                <a:lnTo>
                  <a:pt x="149934" y="303952"/>
                </a:lnTo>
                <a:lnTo>
                  <a:pt x="105426" y="295935"/>
                </a:lnTo>
                <a:cubicBezTo>
                  <a:pt x="43472" y="272553"/>
                  <a:pt x="0" y="217816"/>
                  <a:pt x="0" y="154019"/>
                </a:cubicBezTo>
                <a:lnTo>
                  <a:pt x="1" y="154015"/>
                </a:lnTo>
                <a:lnTo>
                  <a:pt x="1" y="1"/>
                </a:lnTo>
                <a:lnTo>
                  <a:pt x="172610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4000" dirty="0"/>
              <a:t>6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64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4B98B-B04B-478F-A34E-960DCD66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24" y="189000"/>
            <a:ext cx="971556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Основа организации исследования математической грамотности включает три структурных компонента:</a:t>
            </a: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95208" y="3357562"/>
            <a:ext cx="11858708" cy="1609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5274" y="1785926"/>
            <a:ext cx="328614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Контекст, в котором представлена проблема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095736" y="2357430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38810" y="1785926"/>
            <a:ext cx="6072230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100" b="1" dirty="0"/>
              <a:t>общественная жизнь</a:t>
            </a:r>
          </a:p>
          <a:p>
            <a:pPr>
              <a:buFont typeface="Arial" pitchFamily="34" charset="0"/>
              <a:buChar char="•"/>
            </a:pPr>
            <a:r>
              <a:rPr lang="ru-RU" sz="2100" b="1" dirty="0"/>
              <a:t>личная жизнь</a:t>
            </a:r>
          </a:p>
          <a:p>
            <a:pPr>
              <a:buFont typeface="Arial" pitchFamily="34" charset="0"/>
              <a:buChar char="•"/>
            </a:pPr>
            <a:r>
              <a:rPr lang="ru-RU" sz="2100" b="1" dirty="0"/>
              <a:t>образование/профессиональная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2100" b="1" dirty="0"/>
              <a:t>научная деятельность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3073" y="3407434"/>
            <a:ext cx="407196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Содержание математического образования, которое используется в заданиях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6572" y="3433313"/>
            <a:ext cx="542928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b="1" dirty="0">
                <a:solidFill>
                  <a:schemeClr val="bg1"/>
                </a:solidFill>
              </a:rPr>
              <a:t>Количество – 27%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b="1" dirty="0">
                <a:solidFill>
                  <a:schemeClr val="bg1"/>
                </a:solidFill>
              </a:rPr>
              <a:t>Пространство и форма – 24%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b="1" dirty="0">
                <a:solidFill>
                  <a:schemeClr val="bg1"/>
                </a:solidFill>
              </a:rPr>
              <a:t>Изменения и зависимости – 26%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b="1" dirty="0">
                <a:solidFill>
                  <a:schemeClr val="bg1"/>
                </a:solidFill>
              </a:rPr>
              <a:t>Неопределенность – 23%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4810116" y="4071942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5274" y="5143512"/>
            <a:ext cx="328614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Мыслительная деятельность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4167174" y="5715016"/>
            <a:ext cx="135732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10248" y="5429264"/>
            <a:ext cx="600079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100" b="1" dirty="0"/>
              <a:t>Связь контекста с математическим содержанием</a:t>
            </a:r>
          </a:p>
        </p:txBody>
      </p:sp>
    </p:spTree>
    <p:extLst>
      <p:ext uri="{BB962C8B-B14F-4D97-AF65-F5344CB8AC3E}">
        <p14:creationId xmlns:p14="http://schemas.microsoft.com/office/powerpoint/2010/main" val="21237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0F9C4B-F110-4FBD-829C-88884EBF90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522" y="2071678"/>
            <a:ext cx="11572956" cy="4098925"/>
          </a:xfrm>
        </p:spPr>
        <p:txBody>
          <a:bodyPr/>
          <a:lstStyle/>
          <a:p>
            <a:pPr algn="ctr">
              <a:buNone/>
            </a:pPr>
            <a:r>
              <a:rPr lang="ru-RU" sz="3000" dirty="0"/>
              <a:t>Математическая формула, которая позволит сформировать у учащихся в процессе изучения математики и других дисциплин качества мышления, необходимые для полноценного функционирования человека в современном обществе:</a:t>
            </a:r>
          </a:p>
          <a:p>
            <a:pPr>
              <a:buNone/>
            </a:pPr>
            <a:endParaRPr lang="ru-RU" sz="3000" dirty="0"/>
          </a:p>
          <a:p>
            <a:pPr>
              <a:buNone/>
            </a:pPr>
            <a:r>
              <a:rPr lang="ru-RU" sz="3000" dirty="0"/>
              <a:t>«ОВЛАДЕНИЕ = УСВОЕНИЕ + ПРИМЕНЕНИЕ ЗНАНИЙ НА ПРАКТИКЕ»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68AE2DC-79F6-641E-69DF-477747D51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6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1"/>
          <p:cNvSpPr>
            <a:spLocks noGrp="1"/>
          </p:cNvSpPr>
          <p:nvPr>
            <p:ph type="ftr" sz="quarter" idx="4294967295"/>
          </p:nvPr>
        </p:nvSpPr>
        <p:spPr>
          <a:xfrm>
            <a:off x="3677809" y="6492879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© АО «Издательство «Просвещение», 2019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95538" y="285728"/>
            <a:ext cx="8715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ОЦЕНКА КАЧЕСТВА ОБРАЗОВАНИЯ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67042" y="785794"/>
            <a:ext cx="8786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Международные рейтинги качества систем образования опираются на данные исследований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PIRLS, TIMSS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CB9B150-16F9-4654-A9FF-3F04349E5D0B}" type="slidenum">
              <a:rPr lang="ru-RU" b="1" smtClean="0">
                <a:solidFill>
                  <a:srgbClr val="002060"/>
                </a:solidFill>
              </a:rPr>
              <a:pPr/>
              <a:t>7</a:t>
            </a:fld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816389"/>
              </p:ext>
            </p:extLst>
          </p:nvPr>
        </p:nvGraphicFramePr>
        <p:xfrm>
          <a:off x="333377" y="1694223"/>
          <a:ext cx="11679951" cy="5103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6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2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650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BDEF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ОСВОЕНИЕ ОСНОВ ЧТЕНИЯ 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ЦЕЛЬЮ</a:t>
                      </a:r>
                    </a:p>
                    <a:p>
                      <a:pPr marL="135000" indent="-1350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приобретения читательского литературного опыта</a:t>
                      </a:r>
                    </a:p>
                    <a:p>
                      <a:pPr marL="135000" indent="-13500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освоения и использования информации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BDEFF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PIRLS</a:t>
                      </a: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оценка качества чтения и понимания текста</a:t>
                      </a:r>
                      <a:r>
                        <a:rPr lang="ru-RU" sz="1800" b="0" i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учащимися начальной школы </a:t>
                      </a:r>
                    </a:p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класс, один раз в 5 лет,</a:t>
                      </a:r>
                    </a:p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2001, 2006, 2011, 2016, </a:t>
                      </a:r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BD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650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ОСВОЕНИЕ ОСНОВ МАТЕМАТИКИ И ЕСТЕСТВЕННО-НАУЧНЫХ ПРЕДМЕТОВ:</a:t>
                      </a:r>
                    </a:p>
                    <a:p>
                      <a:pPr marL="135000" indent="-1350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всех общеобразовательных курсов (4, 8 классы)</a:t>
                      </a:r>
                    </a:p>
                    <a:p>
                      <a:pPr marL="135000" indent="-13500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углублённых курсов математики и физики (11 класс)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TIMSS</a:t>
                      </a: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оценка качества математического и естественнонаучного образования </a:t>
                      </a: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классы, один раз в 4 года</a:t>
                      </a:r>
                    </a:p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1995,…, 2015, 2019, </a:t>
                      </a:r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0032"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BDEF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СФОРМИРОВАННОСТЬ ФУНКЦИОНАЛЬНОЙ ГРАМОТНОСТИ, НАВЫКОВ РАЗРЕШЕНИЯ ПРОБЛЕМ, ГЛОБАЛЬНЫХ КОМПЕТЕНЦИЙ, КРЕАТИВНОГО МЫШЛЕНИЯ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BDEFF9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 функциональной грамотности в области чтения, математики и естествознания</a:t>
                      </a:r>
                    </a:p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15-летние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обучающиеся,</a:t>
                      </a:r>
                    </a:p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один раз в 3 года</a:t>
                      </a:r>
                    </a:p>
                    <a:p>
                      <a:pPr lvl="0">
                        <a:spcBef>
                          <a:spcPct val="0"/>
                        </a:spcBef>
                        <a:defRPr/>
                      </a:pP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2000,…, 2015, 2018, </a:t>
                      </a:r>
                      <a:r>
                        <a:rPr lang="ru-RU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2021, </a:t>
                      </a:r>
                      <a:r>
                        <a:rPr lang="en-US" sz="2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r>
                        <a:rPr lang="ru-R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rgbClr val="BDEF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53195" y="2013003"/>
            <a:ext cx="1066225" cy="743903"/>
            <a:chOff x="3172" y="1756"/>
            <a:chExt cx="1336" cy="808"/>
          </a:xfrm>
        </p:grpSpPr>
        <p:sp>
          <p:nvSpPr>
            <p:cNvPr id="321" name="AutoShape 3"/>
            <p:cNvSpPr>
              <a:spLocks noChangeAspect="1" noChangeArrowheads="1" noTextEdit="1"/>
            </p:cNvSpPr>
            <p:nvPr/>
          </p:nvSpPr>
          <p:spPr bwMode="auto">
            <a:xfrm>
              <a:off x="3172" y="1756"/>
              <a:ext cx="1336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8" name="Group 205"/>
            <p:cNvGrpSpPr>
              <a:grpSpLocks/>
            </p:cNvGrpSpPr>
            <p:nvPr/>
          </p:nvGrpSpPr>
          <p:grpSpPr bwMode="auto">
            <a:xfrm>
              <a:off x="3172" y="1756"/>
              <a:ext cx="1346" cy="814"/>
              <a:chOff x="3172" y="1756"/>
              <a:chExt cx="1346" cy="814"/>
            </a:xfrm>
          </p:grpSpPr>
          <p:sp>
            <p:nvSpPr>
              <p:cNvPr id="324" name="Freeform 5"/>
              <p:cNvSpPr>
                <a:spLocks/>
              </p:cNvSpPr>
              <p:nvPr/>
            </p:nvSpPr>
            <p:spPr bwMode="auto">
              <a:xfrm>
                <a:off x="3888" y="1980"/>
                <a:ext cx="123" cy="366"/>
              </a:xfrm>
              <a:custGeom>
                <a:avLst/>
                <a:gdLst/>
                <a:ahLst/>
                <a:cxnLst>
                  <a:cxn ang="0">
                    <a:pos x="533" y="37"/>
                  </a:cxn>
                  <a:cxn ang="0">
                    <a:pos x="533" y="1584"/>
                  </a:cxn>
                  <a:cxn ang="0">
                    <a:pos x="463" y="1576"/>
                  </a:cxn>
                  <a:cxn ang="0">
                    <a:pos x="463" y="1576"/>
                  </a:cxn>
                  <a:cxn ang="0">
                    <a:pos x="190" y="1576"/>
                  </a:cxn>
                  <a:cxn ang="0">
                    <a:pos x="0" y="1576"/>
                  </a:cxn>
                  <a:cxn ang="0">
                    <a:pos x="0" y="37"/>
                  </a:cxn>
                  <a:cxn ang="0">
                    <a:pos x="37" y="0"/>
                  </a:cxn>
                  <a:cxn ang="0">
                    <a:pos x="497" y="0"/>
                  </a:cxn>
                  <a:cxn ang="0">
                    <a:pos x="533" y="37"/>
                  </a:cxn>
                </a:cxnLst>
                <a:rect l="0" t="0" r="r" b="b"/>
                <a:pathLst>
                  <a:path w="533" h="1584">
                    <a:moveTo>
                      <a:pt x="533" y="37"/>
                    </a:moveTo>
                    <a:lnTo>
                      <a:pt x="533" y="1584"/>
                    </a:lnTo>
                    <a:cubicBezTo>
                      <a:pt x="511" y="1579"/>
                      <a:pt x="487" y="1576"/>
                      <a:pt x="463" y="1576"/>
                    </a:cubicBezTo>
                    <a:lnTo>
                      <a:pt x="463" y="1576"/>
                    </a:lnTo>
                    <a:lnTo>
                      <a:pt x="190" y="1576"/>
                    </a:lnTo>
                    <a:lnTo>
                      <a:pt x="0" y="1576"/>
                    </a:lnTo>
                    <a:lnTo>
                      <a:pt x="0" y="37"/>
                    </a:lnTo>
                    <a:cubicBezTo>
                      <a:pt x="0" y="17"/>
                      <a:pt x="17" y="0"/>
                      <a:pt x="37" y="0"/>
                    </a:cubicBezTo>
                    <a:lnTo>
                      <a:pt x="497" y="0"/>
                    </a:lnTo>
                    <a:cubicBezTo>
                      <a:pt x="517" y="0"/>
                      <a:pt x="533" y="17"/>
                      <a:pt x="533" y="37"/>
                    </a:cubicBezTo>
                    <a:close/>
                  </a:path>
                </a:pathLst>
              </a:custGeom>
              <a:solidFill>
                <a:srgbClr val="37658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5" name="Freeform 6"/>
              <p:cNvSpPr>
                <a:spLocks/>
              </p:cNvSpPr>
              <p:nvPr/>
            </p:nvSpPr>
            <p:spPr bwMode="auto">
              <a:xfrm>
                <a:off x="4011" y="1980"/>
                <a:ext cx="122" cy="423"/>
              </a:xfrm>
              <a:custGeom>
                <a:avLst/>
                <a:gdLst/>
                <a:ahLst/>
                <a:cxnLst>
                  <a:cxn ang="0">
                    <a:pos x="533" y="37"/>
                  </a:cxn>
                  <a:cxn ang="0">
                    <a:pos x="533" y="1585"/>
                  </a:cxn>
                  <a:cxn ang="0">
                    <a:pos x="368" y="1676"/>
                  </a:cxn>
                  <a:cxn ang="0">
                    <a:pos x="368" y="1676"/>
                  </a:cxn>
                  <a:cxn ang="0">
                    <a:pos x="280" y="1829"/>
                  </a:cxn>
                  <a:cxn ang="0">
                    <a:pos x="257" y="1829"/>
                  </a:cxn>
                  <a:cxn ang="0">
                    <a:pos x="169" y="1676"/>
                  </a:cxn>
                  <a:cxn ang="0">
                    <a:pos x="169" y="1676"/>
                  </a:cxn>
                  <a:cxn ang="0">
                    <a:pos x="0" y="1584"/>
                  </a:cxn>
                  <a:cxn ang="0">
                    <a:pos x="0" y="37"/>
                  </a:cxn>
                  <a:cxn ang="0">
                    <a:pos x="37" y="0"/>
                  </a:cxn>
                  <a:cxn ang="0">
                    <a:pos x="497" y="0"/>
                  </a:cxn>
                  <a:cxn ang="0">
                    <a:pos x="533" y="37"/>
                  </a:cxn>
                </a:cxnLst>
                <a:rect l="0" t="0" r="r" b="b"/>
                <a:pathLst>
                  <a:path w="533" h="1829">
                    <a:moveTo>
                      <a:pt x="533" y="37"/>
                    </a:moveTo>
                    <a:lnTo>
                      <a:pt x="533" y="1585"/>
                    </a:lnTo>
                    <a:cubicBezTo>
                      <a:pt x="469" y="1599"/>
                      <a:pt x="412" y="1631"/>
                      <a:pt x="368" y="1676"/>
                    </a:cubicBezTo>
                    <a:lnTo>
                      <a:pt x="368" y="1676"/>
                    </a:lnTo>
                    <a:cubicBezTo>
                      <a:pt x="326" y="1718"/>
                      <a:pt x="295" y="1770"/>
                      <a:pt x="280" y="1829"/>
                    </a:cubicBezTo>
                    <a:lnTo>
                      <a:pt x="257" y="1829"/>
                    </a:lnTo>
                    <a:cubicBezTo>
                      <a:pt x="242" y="1770"/>
                      <a:pt x="211" y="1718"/>
                      <a:pt x="169" y="1676"/>
                    </a:cubicBezTo>
                    <a:lnTo>
                      <a:pt x="169" y="1676"/>
                    </a:lnTo>
                    <a:cubicBezTo>
                      <a:pt x="124" y="1630"/>
                      <a:pt x="66" y="1598"/>
                      <a:pt x="0" y="1584"/>
                    </a:cubicBezTo>
                    <a:lnTo>
                      <a:pt x="0" y="37"/>
                    </a:lnTo>
                    <a:cubicBezTo>
                      <a:pt x="0" y="17"/>
                      <a:pt x="17" y="0"/>
                      <a:pt x="37" y="0"/>
                    </a:cubicBezTo>
                    <a:lnTo>
                      <a:pt x="497" y="0"/>
                    </a:lnTo>
                    <a:cubicBezTo>
                      <a:pt x="517" y="0"/>
                      <a:pt x="533" y="17"/>
                      <a:pt x="533" y="37"/>
                    </a:cubicBezTo>
                    <a:close/>
                  </a:path>
                </a:pathLst>
              </a:custGeom>
              <a:solidFill>
                <a:srgbClr val="37658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6" name="Freeform 7"/>
              <p:cNvSpPr>
                <a:spLocks/>
              </p:cNvSpPr>
              <p:nvPr/>
            </p:nvSpPr>
            <p:spPr bwMode="auto">
              <a:xfrm>
                <a:off x="4133" y="1980"/>
                <a:ext cx="123" cy="366"/>
              </a:xfrm>
              <a:custGeom>
                <a:avLst/>
                <a:gdLst/>
                <a:ahLst/>
                <a:cxnLst>
                  <a:cxn ang="0">
                    <a:pos x="533" y="37"/>
                  </a:cxn>
                  <a:cxn ang="0">
                    <a:pos x="533" y="1576"/>
                  </a:cxn>
                  <a:cxn ang="0">
                    <a:pos x="74" y="1576"/>
                  </a:cxn>
                  <a:cxn ang="0">
                    <a:pos x="74" y="1576"/>
                  </a:cxn>
                  <a:cxn ang="0">
                    <a:pos x="0" y="1585"/>
                  </a:cxn>
                  <a:cxn ang="0">
                    <a:pos x="0" y="37"/>
                  </a:cxn>
                  <a:cxn ang="0">
                    <a:pos x="37" y="0"/>
                  </a:cxn>
                  <a:cxn ang="0">
                    <a:pos x="497" y="0"/>
                  </a:cxn>
                  <a:cxn ang="0">
                    <a:pos x="533" y="37"/>
                  </a:cxn>
                </a:cxnLst>
                <a:rect l="0" t="0" r="r" b="b"/>
                <a:pathLst>
                  <a:path w="533" h="1585">
                    <a:moveTo>
                      <a:pt x="533" y="37"/>
                    </a:moveTo>
                    <a:lnTo>
                      <a:pt x="533" y="1576"/>
                    </a:lnTo>
                    <a:lnTo>
                      <a:pt x="74" y="1576"/>
                    </a:lnTo>
                    <a:lnTo>
                      <a:pt x="74" y="1576"/>
                    </a:lnTo>
                    <a:cubicBezTo>
                      <a:pt x="49" y="1576"/>
                      <a:pt x="24" y="1579"/>
                      <a:pt x="0" y="1585"/>
                    </a:cubicBezTo>
                    <a:lnTo>
                      <a:pt x="0" y="37"/>
                    </a:lnTo>
                    <a:cubicBezTo>
                      <a:pt x="0" y="17"/>
                      <a:pt x="17" y="0"/>
                      <a:pt x="37" y="0"/>
                    </a:cubicBezTo>
                    <a:lnTo>
                      <a:pt x="497" y="0"/>
                    </a:lnTo>
                    <a:cubicBezTo>
                      <a:pt x="517" y="0"/>
                      <a:pt x="533" y="17"/>
                      <a:pt x="533" y="37"/>
                    </a:cubicBezTo>
                    <a:close/>
                  </a:path>
                </a:pathLst>
              </a:custGeom>
              <a:solidFill>
                <a:srgbClr val="92ACD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7" name="Freeform 8"/>
              <p:cNvSpPr>
                <a:spLocks/>
              </p:cNvSpPr>
              <p:nvPr/>
            </p:nvSpPr>
            <p:spPr bwMode="auto">
              <a:xfrm>
                <a:off x="3949" y="1980"/>
                <a:ext cx="62" cy="366"/>
              </a:xfrm>
              <a:custGeom>
                <a:avLst/>
                <a:gdLst/>
                <a:ahLst/>
                <a:cxnLst>
                  <a:cxn ang="0">
                    <a:pos x="266" y="37"/>
                  </a:cxn>
                  <a:cxn ang="0">
                    <a:pos x="266" y="1584"/>
                  </a:cxn>
                  <a:cxn ang="0">
                    <a:pos x="196" y="1576"/>
                  </a:cxn>
                  <a:cxn ang="0">
                    <a:pos x="196" y="1576"/>
                  </a:cxn>
                  <a:cxn ang="0">
                    <a:pos x="0" y="1576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66" y="37"/>
                  </a:cxn>
                </a:cxnLst>
                <a:rect l="0" t="0" r="r" b="b"/>
                <a:pathLst>
                  <a:path w="266" h="1584">
                    <a:moveTo>
                      <a:pt x="266" y="37"/>
                    </a:moveTo>
                    <a:lnTo>
                      <a:pt x="266" y="1584"/>
                    </a:lnTo>
                    <a:cubicBezTo>
                      <a:pt x="244" y="1579"/>
                      <a:pt x="220" y="1576"/>
                      <a:pt x="196" y="1576"/>
                    </a:cubicBezTo>
                    <a:lnTo>
                      <a:pt x="196" y="1576"/>
                    </a:lnTo>
                    <a:lnTo>
                      <a:pt x="0" y="1576"/>
                    </a:lnTo>
                    <a:lnTo>
                      <a:pt x="0" y="0"/>
                    </a:lnTo>
                    <a:lnTo>
                      <a:pt x="230" y="0"/>
                    </a:lnTo>
                    <a:cubicBezTo>
                      <a:pt x="250" y="0"/>
                      <a:pt x="266" y="17"/>
                      <a:pt x="266" y="37"/>
                    </a:cubicBezTo>
                    <a:close/>
                  </a:path>
                </a:pathLst>
              </a:custGeom>
              <a:solidFill>
                <a:srgbClr val="2C526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8" name="Freeform 9"/>
              <p:cNvSpPr>
                <a:spLocks/>
              </p:cNvSpPr>
              <p:nvPr/>
            </p:nvSpPr>
            <p:spPr bwMode="auto">
              <a:xfrm>
                <a:off x="4072" y="1980"/>
                <a:ext cx="61" cy="423"/>
              </a:xfrm>
              <a:custGeom>
                <a:avLst/>
                <a:gdLst/>
                <a:ahLst/>
                <a:cxnLst>
                  <a:cxn ang="0">
                    <a:pos x="266" y="37"/>
                  </a:cxn>
                  <a:cxn ang="0">
                    <a:pos x="266" y="1585"/>
                  </a:cxn>
                  <a:cxn ang="0">
                    <a:pos x="101" y="1676"/>
                  </a:cxn>
                  <a:cxn ang="0">
                    <a:pos x="101" y="1676"/>
                  </a:cxn>
                  <a:cxn ang="0">
                    <a:pos x="13" y="1829"/>
                  </a:cxn>
                  <a:cxn ang="0">
                    <a:pos x="0" y="1829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66" y="37"/>
                  </a:cxn>
                </a:cxnLst>
                <a:rect l="0" t="0" r="r" b="b"/>
                <a:pathLst>
                  <a:path w="266" h="1829">
                    <a:moveTo>
                      <a:pt x="266" y="37"/>
                    </a:moveTo>
                    <a:lnTo>
                      <a:pt x="266" y="1585"/>
                    </a:lnTo>
                    <a:cubicBezTo>
                      <a:pt x="202" y="1599"/>
                      <a:pt x="145" y="1631"/>
                      <a:pt x="101" y="1676"/>
                    </a:cubicBezTo>
                    <a:lnTo>
                      <a:pt x="101" y="1676"/>
                    </a:lnTo>
                    <a:cubicBezTo>
                      <a:pt x="59" y="1718"/>
                      <a:pt x="28" y="1770"/>
                      <a:pt x="13" y="1829"/>
                    </a:cubicBezTo>
                    <a:lnTo>
                      <a:pt x="0" y="1829"/>
                    </a:lnTo>
                    <a:lnTo>
                      <a:pt x="0" y="0"/>
                    </a:lnTo>
                    <a:lnTo>
                      <a:pt x="230" y="0"/>
                    </a:lnTo>
                    <a:cubicBezTo>
                      <a:pt x="250" y="0"/>
                      <a:pt x="266" y="17"/>
                      <a:pt x="266" y="37"/>
                    </a:cubicBezTo>
                    <a:close/>
                  </a:path>
                </a:pathLst>
              </a:custGeom>
              <a:solidFill>
                <a:srgbClr val="2C526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9" name="Freeform 10"/>
              <p:cNvSpPr>
                <a:spLocks/>
              </p:cNvSpPr>
              <p:nvPr/>
            </p:nvSpPr>
            <p:spPr bwMode="auto">
              <a:xfrm>
                <a:off x="4195" y="1980"/>
                <a:ext cx="61" cy="364"/>
              </a:xfrm>
              <a:custGeom>
                <a:avLst/>
                <a:gdLst/>
                <a:ahLst/>
                <a:cxnLst>
                  <a:cxn ang="0">
                    <a:pos x="266" y="37"/>
                  </a:cxn>
                  <a:cxn ang="0">
                    <a:pos x="266" y="1576"/>
                  </a:cxn>
                  <a:cxn ang="0">
                    <a:pos x="0" y="1576"/>
                  </a:cxn>
                  <a:cxn ang="0">
                    <a:pos x="0" y="0"/>
                  </a:cxn>
                  <a:cxn ang="0">
                    <a:pos x="230" y="0"/>
                  </a:cxn>
                  <a:cxn ang="0">
                    <a:pos x="266" y="37"/>
                  </a:cxn>
                </a:cxnLst>
                <a:rect l="0" t="0" r="r" b="b"/>
                <a:pathLst>
                  <a:path w="266" h="1576">
                    <a:moveTo>
                      <a:pt x="266" y="37"/>
                    </a:moveTo>
                    <a:lnTo>
                      <a:pt x="266" y="1576"/>
                    </a:lnTo>
                    <a:lnTo>
                      <a:pt x="0" y="1576"/>
                    </a:lnTo>
                    <a:lnTo>
                      <a:pt x="0" y="0"/>
                    </a:lnTo>
                    <a:lnTo>
                      <a:pt x="230" y="0"/>
                    </a:lnTo>
                    <a:cubicBezTo>
                      <a:pt x="250" y="0"/>
                      <a:pt x="266" y="17"/>
                      <a:pt x="266" y="37"/>
                    </a:cubicBezTo>
                    <a:close/>
                  </a:path>
                </a:pathLst>
              </a:custGeom>
              <a:solidFill>
                <a:srgbClr val="7391C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0" name="Rectangle 11"/>
              <p:cNvSpPr>
                <a:spLocks noChangeArrowheads="1"/>
              </p:cNvSpPr>
              <p:nvPr/>
            </p:nvSpPr>
            <p:spPr bwMode="auto">
              <a:xfrm>
                <a:off x="3896" y="2038"/>
                <a:ext cx="107" cy="49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1" name="Rectangle 12"/>
              <p:cNvSpPr>
                <a:spLocks noChangeArrowheads="1"/>
              </p:cNvSpPr>
              <p:nvPr/>
            </p:nvSpPr>
            <p:spPr bwMode="auto">
              <a:xfrm>
                <a:off x="3896" y="2020"/>
                <a:ext cx="107" cy="12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2" name="Rectangle 13"/>
              <p:cNvSpPr>
                <a:spLocks noChangeArrowheads="1"/>
              </p:cNvSpPr>
              <p:nvPr/>
            </p:nvSpPr>
            <p:spPr bwMode="auto">
              <a:xfrm>
                <a:off x="4018" y="2038"/>
                <a:ext cx="108" cy="49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3" name="Rectangle 14"/>
              <p:cNvSpPr>
                <a:spLocks noChangeArrowheads="1"/>
              </p:cNvSpPr>
              <p:nvPr/>
            </p:nvSpPr>
            <p:spPr bwMode="auto">
              <a:xfrm>
                <a:off x="4018" y="2020"/>
                <a:ext cx="108" cy="12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4" name="Rectangle 15"/>
              <p:cNvSpPr>
                <a:spLocks noChangeArrowheads="1"/>
              </p:cNvSpPr>
              <p:nvPr/>
            </p:nvSpPr>
            <p:spPr bwMode="auto">
              <a:xfrm>
                <a:off x="4141" y="2038"/>
                <a:ext cx="108" cy="49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5" name="Rectangle 16"/>
              <p:cNvSpPr>
                <a:spLocks noChangeArrowheads="1"/>
              </p:cNvSpPr>
              <p:nvPr/>
            </p:nvSpPr>
            <p:spPr bwMode="auto">
              <a:xfrm>
                <a:off x="4141" y="2020"/>
                <a:ext cx="108" cy="12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6" name="Rectangle 17"/>
              <p:cNvSpPr>
                <a:spLocks noChangeArrowheads="1"/>
              </p:cNvSpPr>
              <p:nvPr/>
            </p:nvSpPr>
            <p:spPr bwMode="auto">
              <a:xfrm>
                <a:off x="3949" y="2038"/>
                <a:ext cx="54" cy="49"/>
              </a:xfrm>
              <a:prstGeom prst="rect">
                <a:avLst/>
              </a:prstGeom>
              <a:solidFill>
                <a:srgbClr val="F2AE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7" name="Rectangle 18"/>
              <p:cNvSpPr>
                <a:spLocks noChangeArrowheads="1"/>
              </p:cNvSpPr>
              <p:nvPr/>
            </p:nvSpPr>
            <p:spPr bwMode="auto">
              <a:xfrm>
                <a:off x="3949" y="2020"/>
                <a:ext cx="54" cy="12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8" name="Rectangle 19"/>
              <p:cNvSpPr>
                <a:spLocks noChangeArrowheads="1"/>
              </p:cNvSpPr>
              <p:nvPr/>
            </p:nvSpPr>
            <p:spPr bwMode="auto">
              <a:xfrm>
                <a:off x="4072" y="2038"/>
                <a:ext cx="54" cy="49"/>
              </a:xfrm>
              <a:prstGeom prst="rect">
                <a:avLst/>
              </a:prstGeom>
              <a:solidFill>
                <a:srgbClr val="F2AE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39" name="Rectangle 20"/>
              <p:cNvSpPr>
                <a:spLocks noChangeArrowheads="1"/>
              </p:cNvSpPr>
              <p:nvPr/>
            </p:nvSpPr>
            <p:spPr bwMode="auto">
              <a:xfrm>
                <a:off x="4072" y="2020"/>
                <a:ext cx="54" cy="12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0" name="Rectangle 21"/>
              <p:cNvSpPr>
                <a:spLocks noChangeArrowheads="1"/>
              </p:cNvSpPr>
              <p:nvPr/>
            </p:nvSpPr>
            <p:spPr bwMode="auto">
              <a:xfrm>
                <a:off x="4195" y="2038"/>
                <a:ext cx="54" cy="49"/>
              </a:xfrm>
              <a:prstGeom prst="rect">
                <a:avLst/>
              </a:prstGeom>
              <a:solidFill>
                <a:srgbClr val="F2AE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1" name="Rectangle 22"/>
              <p:cNvSpPr>
                <a:spLocks noChangeArrowheads="1"/>
              </p:cNvSpPr>
              <p:nvPr/>
            </p:nvSpPr>
            <p:spPr bwMode="auto">
              <a:xfrm>
                <a:off x="4195" y="2020"/>
                <a:ext cx="54" cy="12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2" name="Freeform 23"/>
              <p:cNvSpPr>
                <a:spLocks noEditPoints="1"/>
              </p:cNvSpPr>
              <p:nvPr/>
            </p:nvSpPr>
            <p:spPr bwMode="auto">
              <a:xfrm>
                <a:off x="4255" y="1975"/>
                <a:ext cx="211" cy="595"/>
              </a:xfrm>
              <a:custGeom>
                <a:avLst/>
                <a:gdLst/>
                <a:ahLst/>
                <a:cxnLst>
                  <a:cxn ang="0">
                    <a:pos x="530" y="33"/>
                  </a:cxn>
                  <a:cxn ang="0">
                    <a:pos x="777" y="1599"/>
                  </a:cxn>
                  <a:cxn ang="0">
                    <a:pos x="237" y="1599"/>
                  </a:cxn>
                  <a:cxn ang="0">
                    <a:pos x="4" y="116"/>
                  </a:cxn>
                  <a:cxn ang="0">
                    <a:pos x="34" y="75"/>
                  </a:cxn>
                  <a:cxn ang="0">
                    <a:pos x="488" y="3"/>
                  </a:cxn>
                  <a:cxn ang="0">
                    <a:pos x="530" y="33"/>
                  </a:cxn>
                  <a:cxn ang="0">
                    <a:pos x="842" y="2012"/>
                  </a:cxn>
                  <a:cxn ang="0">
                    <a:pos x="912" y="2460"/>
                  </a:cxn>
                  <a:cxn ang="0">
                    <a:pos x="882" y="2502"/>
                  </a:cxn>
                  <a:cxn ang="0">
                    <a:pos x="428" y="2574"/>
                  </a:cxn>
                  <a:cxn ang="0">
                    <a:pos x="386" y="2543"/>
                  </a:cxn>
                  <a:cxn ang="0">
                    <a:pos x="302" y="2012"/>
                  </a:cxn>
                  <a:cxn ang="0">
                    <a:pos x="842" y="2012"/>
                  </a:cxn>
                </a:cxnLst>
                <a:rect l="0" t="0" r="r" b="b"/>
                <a:pathLst>
                  <a:path w="915" h="2577">
                    <a:moveTo>
                      <a:pt x="530" y="33"/>
                    </a:moveTo>
                    <a:lnTo>
                      <a:pt x="777" y="1599"/>
                    </a:lnTo>
                    <a:lnTo>
                      <a:pt x="237" y="1599"/>
                    </a:lnTo>
                    <a:lnTo>
                      <a:pt x="4" y="116"/>
                    </a:lnTo>
                    <a:cubicBezTo>
                      <a:pt x="0" y="97"/>
                      <a:pt x="14" y="78"/>
                      <a:pt x="34" y="75"/>
                    </a:cubicBezTo>
                    <a:lnTo>
                      <a:pt x="488" y="3"/>
                    </a:lnTo>
                    <a:cubicBezTo>
                      <a:pt x="508" y="0"/>
                      <a:pt x="527" y="14"/>
                      <a:pt x="530" y="33"/>
                    </a:cubicBezTo>
                    <a:close/>
                    <a:moveTo>
                      <a:pt x="842" y="2012"/>
                    </a:moveTo>
                    <a:lnTo>
                      <a:pt x="912" y="2460"/>
                    </a:lnTo>
                    <a:cubicBezTo>
                      <a:pt x="915" y="2480"/>
                      <a:pt x="902" y="2499"/>
                      <a:pt x="882" y="2502"/>
                    </a:cubicBezTo>
                    <a:lnTo>
                      <a:pt x="428" y="2574"/>
                    </a:lnTo>
                    <a:cubicBezTo>
                      <a:pt x="408" y="2577"/>
                      <a:pt x="389" y="2563"/>
                      <a:pt x="386" y="2543"/>
                    </a:cubicBezTo>
                    <a:lnTo>
                      <a:pt x="302" y="2012"/>
                    </a:lnTo>
                    <a:lnTo>
                      <a:pt x="842" y="2012"/>
                    </a:lnTo>
                    <a:close/>
                  </a:path>
                </a:pathLst>
              </a:custGeom>
              <a:solidFill>
                <a:srgbClr val="92ACD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3" name="Freeform 24"/>
              <p:cNvSpPr>
                <a:spLocks noEditPoints="1"/>
              </p:cNvSpPr>
              <p:nvPr/>
            </p:nvSpPr>
            <p:spPr bwMode="auto">
              <a:xfrm>
                <a:off x="4315" y="1975"/>
                <a:ext cx="151" cy="586"/>
              </a:xfrm>
              <a:custGeom>
                <a:avLst/>
                <a:gdLst/>
                <a:ahLst/>
                <a:cxnLst>
                  <a:cxn ang="0">
                    <a:pos x="269" y="33"/>
                  </a:cxn>
                  <a:cxn ang="0">
                    <a:pos x="516" y="1599"/>
                  </a:cxn>
                  <a:cxn ang="0">
                    <a:pos x="246" y="1599"/>
                  </a:cxn>
                  <a:cxn ang="0">
                    <a:pos x="0" y="39"/>
                  </a:cxn>
                  <a:cxn ang="0">
                    <a:pos x="227" y="3"/>
                  </a:cxn>
                  <a:cxn ang="0">
                    <a:pos x="269" y="33"/>
                  </a:cxn>
                  <a:cxn ang="0">
                    <a:pos x="581" y="2012"/>
                  </a:cxn>
                  <a:cxn ang="0">
                    <a:pos x="651" y="2460"/>
                  </a:cxn>
                  <a:cxn ang="0">
                    <a:pos x="621" y="2502"/>
                  </a:cxn>
                  <a:cxn ang="0">
                    <a:pos x="394" y="2538"/>
                  </a:cxn>
                  <a:cxn ang="0">
                    <a:pos x="311" y="2012"/>
                  </a:cxn>
                  <a:cxn ang="0">
                    <a:pos x="581" y="2012"/>
                  </a:cxn>
                </a:cxnLst>
                <a:rect l="0" t="0" r="r" b="b"/>
                <a:pathLst>
                  <a:path w="654" h="2538">
                    <a:moveTo>
                      <a:pt x="269" y="33"/>
                    </a:moveTo>
                    <a:lnTo>
                      <a:pt x="516" y="1599"/>
                    </a:lnTo>
                    <a:lnTo>
                      <a:pt x="246" y="1599"/>
                    </a:lnTo>
                    <a:lnTo>
                      <a:pt x="0" y="39"/>
                    </a:lnTo>
                    <a:lnTo>
                      <a:pt x="227" y="3"/>
                    </a:lnTo>
                    <a:cubicBezTo>
                      <a:pt x="247" y="0"/>
                      <a:pt x="266" y="14"/>
                      <a:pt x="269" y="33"/>
                    </a:cubicBezTo>
                    <a:close/>
                    <a:moveTo>
                      <a:pt x="581" y="2012"/>
                    </a:moveTo>
                    <a:lnTo>
                      <a:pt x="651" y="2460"/>
                    </a:lnTo>
                    <a:cubicBezTo>
                      <a:pt x="654" y="2480"/>
                      <a:pt x="641" y="2499"/>
                      <a:pt x="621" y="2502"/>
                    </a:cubicBezTo>
                    <a:lnTo>
                      <a:pt x="394" y="2538"/>
                    </a:lnTo>
                    <a:lnTo>
                      <a:pt x="311" y="2012"/>
                    </a:lnTo>
                    <a:lnTo>
                      <a:pt x="581" y="2012"/>
                    </a:lnTo>
                    <a:close/>
                  </a:path>
                </a:pathLst>
              </a:custGeom>
              <a:solidFill>
                <a:srgbClr val="7391C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4" name="Freeform 25"/>
              <p:cNvSpPr>
                <a:spLocks/>
              </p:cNvSpPr>
              <p:nvPr/>
            </p:nvSpPr>
            <p:spPr bwMode="auto">
              <a:xfrm>
                <a:off x="4337" y="2456"/>
                <a:ext cx="115" cy="65"/>
              </a:xfrm>
              <a:custGeom>
                <a:avLst/>
                <a:gdLst/>
                <a:ahLst/>
                <a:cxnLst>
                  <a:cxn ang="0">
                    <a:pos x="463" y="0"/>
                  </a:cxn>
                  <a:cxn ang="0">
                    <a:pos x="496" y="210"/>
                  </a:cxn>
                  <a:cxn ang="0">
                    <a:pos x="33" y="282"/>
                  </a:cxn>
                  <a:cxn ang="0">
                    <a:pos x="0" y="72"/>
                  </a:cxn>
                  <a:cxn ang="0">
                    <a:pos x="463" y="0"/>
                  </a:cxn>
                </a:cxnLst>
                <a:rect l="0" t="0" r="r" b="b"/>
                <a:pathLst>
                  <a:path w="496" h="282">
                    <a:moveTo>
                      <a:pt x="463" y="0"/>
                    </a:moveTo>
                    <a:lnTo>
                      <a:pt x="496" y="210"/>
                    </a:lnTo>
                    <a:lnTo>
                      <a:pt x="33" y="282"/>
                    </a:lnTo>
                    <a:lnTo>
                      <a:pt x="0" y="72"/>
                    </a:lnTo>
                    <a:lnTo>
                      <a:pt x="463" y="0"/>
                    </a:lnTo>
                    <a:close/>
                  </a:path>
                </a:pathLst>
              </a:custGeom>
              <a:solidFill>
                <a:srgbClr val="FFD07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5" name="Freeform 26"/>
              <p:cNvSpPr>
                <a:spLocks/>
              </p:cNvSpPr>
              <p:nvPr/>
            </p:nvSpPr>
            <p:spPr bwMode="auto">
              <a:xfrm>
                <a:off x="4271" y="2032"/>
                <a:ext cx="114" cy="66"/>
              </a:xfrm>
              <a:custGeom>
                <a:avLst/>
                <a:gdLst/>
                <a:ahLst/>
                <a:cxnLst>
                  <a:cxn ang="0">
                    <a:pos x="462" y="0"/>
                  </a:cxn>
                  <a:cxn ang="0">
                    <a:pos x="495" y="210"/>
                  </a:cxn>
                  <a:cxn ang="0">
                    <a:pos x="33" y="283"/>
                  </a:cxn>
                  <a:cxn ang="0">
                    <a:pos x="0" y="73"/>
                  </a:cxn>
                  <a:cxn ang="0">
                    <a:pos x="462" y="0"/>
                  </a:cxn>
                </a:cxnLst>
                <a:rect l="0" t="0" r="r" b="b"/>
                <a:pathLst>
                  <a:path w="495" h="283">
                    <a:moveTo>
                      <a:pt x="462" y="0"/>
                    </a:moveTo>
                    <a:lnTo>
                      <a:pt x="495" y="210"/>
                    </a:lnTo>
                    <a:lnTo>
                      <a:pt x="33" y="283"/>
                    </a:lnTo>
                    <a:lnTo>
                      <a:pt x="0" y="73"/>
                    </a:lnTo>
                    <a:lnTo>
                      <a:pt x="462" y="0"/>
                    </a:lnTo>
                    <a:close/>
                  </a:path>
                </a:pathLst>
              </a:custGeom>
              <a:solidFill>
                <a:srgbClr val="FFD07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6" name="Freeform 27"/>
              <p:cNvSpPr>
                <a:spLocks/>
              </p:cNvSpPr>
              <p:nvPr/>
            </p:nvSpPr>
            <p:spPr bwMode="auto">
              <a:xfrm>
                <a:off x="4335" y="2440"/>
                <a:ext cx="108" cy="26"/>
              </a:xfrm>
              <a:custGeom>
                <a:avLst/>
                <a:gdLst/>
                <a:ahLst/>
                <a:cxnLst>
                  <a:cxn ang="0">
                    <a:pos x="464" y="0"/>
                  </a:cxn>
                  <a:cxn ang="0">
                    <a:pos x="471" y="42"/>
                  </a:cxn>
                  <a:cxn ang="0">
                    <a:pos x="8" y="115"/>
                  </a:cxn>
                  <a:cxn ang="0">
                    <a:pos x="0" y="64"/>
                  </a:cxn>
                  <a:cxn ang="0">
                    <a:pos x="407" y="0"/>
                  </a:cxn>
                  <a:cxn ang="0">
                    <a:pos x="464" y="0"/>
                  </a:cxn>
                </a:cxnLst>
                <a:rect l="0" t="0" r="r" b="b"/>
                <a:pathLst>
                  <a:path w="471" h="115">
                    <a:moveTo>
                      <a:pt x="464" y="0"/>
                    </a:moveTo>
                    <a:lnTo>
                      <a:pt x="471" y="42"/>
                    </a:lnTo>
                    <a:lnTo>
                      <a:pt x="8" y="115"/>
                    </a:lnTo>
                    <a:lnTo>
                      <a:pt x="0" y="64"/>
                    </a:lnTo>
                    <a:lnTo>
                      <a:pt x="407" y="0"/>
                    </a:lnTo>
                    <a:lnTo>
                      <a:pt x="464" y="0"/>
                    </a:lnTo>
                    <a:close/>
                  </a:path>
                </a:pathLst>
              </a:custGeom>
              <a:solidFill>
                <a:srgbClr val="FFEA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7" name="Freeform 28"/>
              <p:cNvSpPr>
                <a:spLocks/>
              </p:cNvSpPr>
              <p:nvPr/>
            </p:nvSpPr>
            <p:spPr bwMode="auto">
              <a:xfrm>
                <a:off x="4268" y="2014"/>
                <a:ext cx="109" cy="29"/>
              </a:xfrm>
              <a:custGeom>
                <a:avLst/>
                <a:gdLst/>
                <a:ahLst/>
                <a:cxnLst>
                  <a:cxn ang="0">
                    <a:pos x="463" y="0"/>
                  </a:cxn>
                  <a:cxn ang="0">
                    <a:pos x="471" y="51"/>
                  </a:cxn>
                  <a:cxn ang="0">
                    <a:pos x="8" y="124"/>
                  </a:cxn>
                  <a:cxn ang="0">
                    <a:pos x="0" y="73"/>
                  </a:cxn>
                  <a:cxn ang="0">
                    <a:pos x="463" y="0"/>
                  </a:cxn>
                </a:cxnLst>
                <a:rect l="0" t="0" r="r" b="b"/>
                <a:pathLst>
                  <a:path w="471" h="124">
                    <a:moveTo>
                      <a:pt x="463" y="0"/>
                    </a:moveTo>
                    <a:lnTo>
                      <a:pt x="471" y="51"/>
                    </a:lnTo>
                    <a:lnTo>
                      <a:pt x="8" y="124"/>
                    </a:lnTo>
                    <a:lnTo>
                      <a:pt x="0" y="73"/>
                    </a:lnTo>
                    <a:lnTo>
                      <a:pt x="463" y="0"/>
                    </a:lnTo>
                    <a:close/>
                  </a:path>
                </a:pathLst>
              </a:custGeom>
              <a:solidFill>
                <a:srgbClr val="FFEA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8" name="Freeform 29"/>
              <p:cNvSpPr>
                <a:spLocks/>
              </p:cNvSpPr>
              <p:nvPr/>
            </p:nvSpPr>
            <p:spPr bwMode="auto">
              <a:xfrm>
                <a:off x="4391" y="2456"/>
                <a:ext cx="61" cy="57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64" y="210"/>
                  </a:cxn>
                  <a:cxn ang="0">
                    <a:pos x="33" y="246"/>
                  </a:cxn>
                  <a:cxn ang="0">
                    <a:pos x="0" y="36"/>
                  </a:cxn>
                  <a:cxn ang="0">
                    <a:pos x="231" y="0"/>
                  </a:cxn>
                </a:cxnLst>
                <a:rect l="0" t="0" r="r" b="b"/>
                <a:pathLst>
                  <a:path w="264" h="246">
                    <a:moveTo>
                      <a:pt x="231" y="0"/>
                    </a:moveTo>
                    <a:lnTo>
                      <a:pt x="264" y="210"/>
                    </a:lnTo>
                    <a:lnTo>
                      <a:pt x="33" y="246"/>
                    </a:lnTo>
                    <a:lnTo>
                      <a:pt x="0" y="36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F2AE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9" name="Freeform 30"/>
              <p:cNvSpPr>
                <a:spLocks/>
              </p:cNvSpPr>
              <p:nvPr/>
            </p:nvSpPr>
            <p:spPr bwMode="auto">
              <a:xfrm>
                <a:off x="4324" y="2032"/>
                <a:ext cx="61" cy="58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64" y="210"/>
                  </a:cxn>
                  <a:cxn ang="0">
                    <a:pos x="33" y="247"/>
                  </a:cxn>
                  <a:cxn ang="0">
                    <a:pos x="0" y="37"/>
                  </a:cxn>
                  <a:cxn ang="0">
                    <a:pos x="231" y="0"/>
                  </a:cxn>
                </a:cxnLst>
                <a:rect l="0" t="0" r="r" b="b"/>
                <a:pathLst>
                  <a:path w="264" h="247">
                    <a:moveTo>
                      <a:pt x="231" y="0"/>
                    </a:moveTo>
                    <a:lnTo>
                      <a:pt x="264" y="210"/>
                    </a:lnTo>
                    <a:lnTo>
                      <a:pt x="33" y="247"/>
                    </a:lnTo>
                    <a:lnTo>
                      <a:pt x="0" y="37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F2AE3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0" name="Freeform 31"/>
              <p:cNvSpPr>
                <a:spLocks/>
              </p:cNvSpPr>
              <p:nvPr/>
            </p:nvSpPr>
            <p:spPr bwMode="auto">
              <a:xfrm>
                <a:off x="4388" y="2440"/>
                <a:ext cx="55" cy="18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240" y="42"/>
                  </a:cxn>
                  <a:cxn ang="0">
                    <a:pos x="8" y="79"/>
                  </a:cxn>
                  <a:cxn ang="0">
                    <a:pos x="0" y="28"/>
                  </a:cxn>
                  <a:cxn ang="0">
                    <a:pos x="176" y="0"/>
                  </a:cxn>
                  <a:cxn ang="0">
                    <a:pos x="233" y="0"/>
                  </a:cxn>
                </a:cxnLst>
                <a:rect l="0" t="0" r="r" b="b"/>
                <a:pathLst>
                  <a:path w="240" h="79">
                    <a:moveTo>
                      <a:pt x="233" y="0"/>
                    </a:moveTo>
                    <a:lnTo>
                      <a:pt x="240" y="42"/>
                    </a:lnTo>
                    <a:lnTo>
                      <a:pt x="8" y="79"/>
                    </a:lnTo>
                    <a:lnTo>
                      <a:pt x="0" y="28"/>
                    </a:lnTo>
                    <a:lnTo>
                      <a:pt x="176" y="0"/>
                    </a:lnTo>
                    <a:lnTo>
                      <a:pt x="233" y="0"/>
                    </a:lnTo>
                    <a:close/>
                  </a:path>
                </a:pathLst>
              </a:custGeom>
              <a:solidFill>
                <a:srgbClr val="FFD07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1" name="Freeform 32"/>
              <p:cNvSpPr>
                <a:spLocks/>
              </p:cNvSpPr>
              <p:nvPr/>
            </p:nvSpPr>
            <p:spPr bwMode="auto">
              <a:xfrm>
                <a:off x="4322" y="2014"/>
                <a:ext cx="55" cy="21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239" y="51"/>
                  </a:cxn>
                  <a:cxn ang="0">
                    <a:pos x="8" y="87"/>
                  </a:cxn>
                  <a:cxn ang="0">
                    <a:pos x="0" y="37"/>
                  </a:cxn>
                  <a:cxn ang="0">
                    <a:pos x="231" y="0"/>
                  </a:cxn>
                </a:cxnLst>
                <a:rect l="0" t="0" r="r" b="b"/>
                <a:pathLst>
                  <a:path w="239" h="87">
                    <a:moveTo>
                      <a:pt x="231" y="0"/>
                    </a:moveTo>
                    <a:lnTo>
                      <a:pt x="239" y="51"/>
                    </a:lnTo>
                    <a:lnTo>
                      <a:pt x="8" y="87"/>
                    </a:lnTo>
                    <a:lnTo>
                      <a:pt x="0" y="37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FFD07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2" name="Rectangle 33"/>
              <p:cNvSpPr>
                <a:spLocks noChangeArrowheads="1"/>
              </p:cNvSpPr>
              <p:nvPr/>
            </p:nvSpPr>
            <p:spPr bwMode="auto">
              <a:xfrm>
                <a:off x="4195" y="2151"/>
                <a:ext cx="29" cy="193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3" name="Rectangle 34"/>
              <p:cNvSpPr>
                <a:spLocks noChangeArrowheads="1"/>
              </p:cNvSpPr>
              <p:nvPr/>
            </p:nvSpPr>
            <p:spPr bwMode="auto">
              <a:xfrm>
                <a:off x="4165" y="2151"/>
                <a:ext cx="30" cy="193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4" name="Rectangle 35"/>
              <p:cNvSpPr>
                <a:spLocks noChangeArrowheads="1"/>
              </p:cNvSpPr>
              <p:nvPr/>
            </p:nvSpPr>
            <p:spPr bwMode="auto">
              <a:xfrm>
                <a:off x="3232" y="1940"/>
                <a:ext cx="325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5" name="Rectangle 36"/>
              <p:cNvSpPr>
                <a:spLocks noChangeArrowheads="1"/>
              </p:cNvSpPr>
              <p:nvPr/>
            </p:nvSpPr>
            <p:spPr bwMode="auto">
              <a:xfrm>
                <a:off x="3232" y="1955"/>
                <a:ext cx="325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6" name="Rectangle 37"/>
              <p:cNvSpPr>
                <a:spLocks noChangeArrowheads="1"/>
              </p:cNvSpPr>
              <p:nvPr/>
            </p:nvSpPr>
            <p:spPr bwMode="auto">
              <a:xfrm>
                <a:off x="3232" y="1969"/>
                <a:ext cx="325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7" name="Rectangle 38"/>
              <p:cNvSpPr>
                <a:spLocks noChangeArrowheads="1"/>
              </p:cNvSpPr>
              <p:nvPr/>
            </p:nvSpPr>
            <p:spPr bwMode="auto">
              <a:xfrm>
                <a:off x="3232" y="1984"/>
                <a:ext cx="325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8" name="Rectangle 39"/>
              <p:cNvSpPr>
                <a:spLocks noChangeArrowheads="1"/>
              </p:cNvSpPr>
              <p:nvPr/>
            </p:nvSpPr>
            <p:spPr bwMode="auto">
              <a:xfrm>
                <a:off x="3232" y="1998"/>
                <a:ext cx="325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59" name="Rectangle 40"/>
              <p:cNvSpPr>
                <a:spLocks noChangeArrowheads="1"/>
              </p:cNvSpPr>
              <p:nvPr/>
            </p:nvSpPr>
            <p:spPr bwMode="auto">
              <a:xfrm>
                <a:off x="3232" y="2012"/>
                <a:ext cx="325" cy="8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0" name="Rectangle 41"/>
              <p:cNvSpPr>
                <a:spLocks noChangeArrowheads="1"/>
              </p:cNvSpPr>
              <p:nvPr/>
            </p:nvSpPr>
            <p:spPr bwMode="auto">
              <a:xfrm>
                <a:off x="3232" y="1947"/>
                <a:ext cx="325" cy="8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1" name="Rectangle 42"/>
              <p:cNvSpPr>
                <a:spLocks noChangeArrowheads="1"/>
              </p:cNvSpPr>
              <p:nvPr/>
            </p:nvSpPr>
            <p:spPr bwMode="auto">
              <a:xfrm>
                <a:off x="3232" y="1962"/>
                <a:ext cx="325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2" name="Rectangle 43"/>
              <p:cNvSpPr>
                <a:spLocks noChangeArrowheads="1"/>
              </p:cNvSpPr>
              <p:nvPr/>
            </p:nvSpPr>
            <p:spPr bwMode="auto">
              <a:xfrm>
                <a:off x="3232" y="1976"/>
                <a:ext cx="325" cy="8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3" name="Rectangle 44"/>
              <p:cNvSpPr>
                <a:spLocks noChangeArrowheads="1"/>
              </p:cNvSpPr>
              <p:nvPr/>
            </p:nvSpPr>
            <p:spPr bwMode="auto">
              <a:xfrm>
                <a:off x="3232" y="1991"/>
                <a:ext cx="325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4" name="Rectangle 45"/>
              <p:cNvSpPr>
                <a:spLocks noChangeArrowheads="1"/>
              </p:cNvSpPr>
              <p:nvPr/>
            </p:nvSpPr>
            <p:spPr bwMode="auto">
              <a:xfrm>
                <a:off x="3232" y="2005"/>
                <a:ext cx="325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5" name="Rectangle 46"/>
              <p:cNvSpPr>
                <a:spLocks noChangeArrowheads="1"/>
              </p:cNvSpPr>
              <p:nvPr/>
            </p:nvSpPr>
            <p:spPr bwMode="auto">
              <a:xfrm>
                <a:off x="3232" y="2020"/>
                <a:ext cx="325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6" name="Rectangle 47"/>
              <p:cNvSpPr>
                <a:spLocks noChangeArrowheads="1"/>
              </p:cNvSpPr>
              <p:nvPr/>
            </p:nvSpPr>
            <p:spPr bwMode="auto">
              <a:xfrm>
                <a:off x="3232" y="2027"/>
                <a:ext cx="325" cy="5"/>
              </a:xfrm>
              <a:prstGeom prst="rect">
                <a:avLst/>
              </a:prstGeom>
              <a:solidFill>
                <a:srgbClr val="79A7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7" name="Freeform 48"/>
              <p:cNvSpPr>
                <a:spLocks/>
              </p:cNvSpPr>
              <p:nvPr/>
            </p:nvSpPr>
            <p:spPr bwMode="auto">
              <a:xfrm>
                <a:off x="3557" y="1940"/>
                <a:ext cx="322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01" y="0"/>
                  </a:cxn>
                  <a:cxn ang="0">
                    <a:pos x="1391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401" h="31">
                    <a:moveTo>
                      <a:pt x="0" y="0"/>
                    </a:moveTo>
                    <a:lnTo>
                      <a:pt x="1401" y="0"/>
                    </a:lnTo>
                    <a:cubicBezTo>
                      <a:pt x="1397" y="10"/>
                      <a:pt x="1394" y="21"/>
                      <a:pt x="1391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8" name="Freeform 49"/>
              <p:cNvSpPr>
                <a:spLocks/>
              </p:cNvSpPr>
              <p:nvPr/>
            </p:nvSpPr>
            <p:spPr bwMode="auto">
              <a:xfrm>
                <a:off x="3557" y="1955"/>
                <a:ext cx="318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4" y="0"/>
                  </a:cxn>
                  <a:cxn ang="0">
                    <a:pos x="1380" y="30"/>
                  </a:cxn>
                  <a:cxn ang="0">
                    <a:pos x="1380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84" h="31">
                    <a:moveTo>
                      <a:pt x="0" y="0"/>
                    </a:moveTo>
                    <a:lnTo>
                      <a:pt x="1384" y="0"/>
                    </a:lnTo>
                    <a:cubicBezTo>
                      <a:pt x="1383" y="9"/>
                      <a:pt x="1381" y="19"/>
                      <a:pt x="1380" y="30"/>
                    </a:cubicBezTo>
                    <a:lnTo>
                      <a:pt x="1380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69" name="Freeform 50"/>
              <p:cNvSpPr>
                <a:spLocks/>
              </p:cNvSpPr>
              <p:nvPr/>
            </p:nvSpPr>
            <p:spPr bwMode="auto">
              <a:xfrm>
                <a:off x="3557" y="1969"/>
                <a:ext cx="316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6" y="0"/>
                  </a:cxn>
                  <a:cxn ang="0">
                    <a:pos x="1374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76" h="31">
                    <a:moveTo>
                      <a:pt x="0" y="0"/>
                    </a:moveTo>
                    <a:lnTo>
                      <a:pt x="1376" y="0"/>
                    </a:lnTo>
                    <a:cubicBezTo>
                      <a:pt x="1375" y="10"/>
                      <a:pt x="1375" y="21"/>
                      <a:pt x="1374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0" name="Freeform 51"/>
              <p:cNvSpPr>
                <a:spLocks/>
              </p:cNvSpPr>
              <p:nvPr/>
            </p:nvSpPr>
            <p:spPr bwMode="auto">
              <a:xfrm>
                <a:off x="3557" y="1984"/>
                <a:ext cx="316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3" y="0"/>
                  </a:cxn>
                  <a:cxn ang="0">
                    <a:pos x="1373" y="11"/>
                  </a:cxn>
                  <a:cxn ang="0">
                    <a:pos x="1373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73" h="31">
                    <a:moveTo>
                      <a:pt x="0" y="0"/>
                    </a:moveTo>
                    <a:lnTo>
                      <a:pt x="1373" y="0"/>
                    </a:lnTo>
                    <a:lnTo>
                      <a:pt x="1373" y="11"/>
                    </a:lnTo>
                    <a:cubicBezTo>
                      <a:pt x="1373" y="18"/>
                      <a:pt x="1373" y="25"/>
                      <a:pt x="1373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1" name="Freeform 52"/>
              <p:cNvSpPr>
                <a:spLocks/>
              </p:cNvSpPr>
              <p:nvPr/>
            </p:nvSpPr>
            <p:spPr bwMode="auto">
              <a:xfrm>
                <a:off x="3557" y="1998"/>
                <a:ext cx="317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5" y="0"/>
                  </a:cxn>
                  <a:cxn ang="0">
                    <a:pos x="1377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77" h="31">
                    <a:moveTo>
                      <a:pt x="0" y="0"/>
                    </a:moveTo>
                    <a:lnTo>
                      <a:pt x="1375" y="0"/>
                    </a:lnTo>
                    <a:cubicBezTo>
                      <a:pt x="1375" y="10"/>
                      <a:pt x="1376" y="20"/>
                      <a:pt x="1377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2" name="Freeform 53"/>
              <p:cNvSpPr>
                <a:spLocks/>
              </p:cNvSpPr>
              <p:nvPr/>
            </p:nvSpPr>
            <p:spPr bwMode="auto">
              <a:xfrm>
                <a:off x="3557" y="2012"/>
                <a:ext cx="319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1" y="0"/>
                  </a:cxn>
                  <a:cxn ang="0">
                    <a:pos x="1386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86" h="31">
                    <a:moveTo>
                      <a:pt x="0" y="0"/>
                    </a:moveTo>
                    <a:lnTo>
                      <a:pt x="1381" y="0"/>
                    </a:lnTo>
                    <a:cubicBezTo>
                      <a:pt x="1382" y="11"/>
                      <a:pt x="1384" y="21"/>
                      <a:pt x="1386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3" name="Freeform 54"/>
              <p:cNvSpPr>
                <a:spLocks/>
              </p:cNvSpPr>
              <p:nvPr/>
            </p:nvSpPr>
            <p:spPr bwMode="auto">
              <a:xfrm>
                <a:off x="3557" y="1947"/>
                <a:ext cx="320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91" y="0"/>
                  </a:cxn>
                  <a:cxn ang="0">
                    <a:pos x="1384" y="32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1391" h="32">
                    <a:moveTo>
                      <a:pt x="0" y="0"/>
                    </a:moveTo>
                    <a:lnTo>
                      <a:pt x="1391" y="0"/>
                    </a:lnTo>
                    <a:cubicBezTo>
                      <a:pt x="1389" y="10"/>
                      <a:pt x="1386" y="21"/>
                      <a:pt x="1384" y="32"/>
                    </a:cubicBez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4" name="Freeform 55"/>
              <p:cNvSpPr>
                <a:spLocks/>
              </p:cNvSpPr>
              <p:nvPr/>
            </p:nvSpPr>
            <p:spPr bwMode="auto">
              <a:xfrm>
                <a:off x="3557" y="1962"/>
                <a:ext cx="317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0" y="0"/>
                  </a:cxn>
                  <a:cxn ang="0">
                    <a:pos x="1376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80" h="31">
                    <a:moveTo>
                      <a:pt x="0" y="0"/>
                    </a:moveTo>
                    <a:lnTo>
                      <a:pt x="1380" y="0"/>
                    </a:lnTo>
                    <a:cubicBezTo>
                      <a:pt x="1378" y="10"/>
                      <a:pt x="1377" y="20"/>
                      <a:pt x="1376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5" name="Freeform 56"/>
              <p:cNvSpPr>
                <a:spLocks/>
              </p:cNvSpPr>
              <p:nvPr/>
            </p:nvSpPr>
            <p:spPr bwMode="auto">
              <a:xfrm>
                <a:off x="3557" y="1976"/>
                <a:ext cx="316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4" y="0"/>
                  </a:cxn>
                  <a:cxn ang="0">
                    <a:pos x="1373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74" h="31">
                    <a:moveTo>
                      <a:pt x="0" y="0"/>
                    </a:moveTo>
                    <a:lnTo>
                      <a:pt x="1374" y="0"/>
                    </a:lnTo>
                    <a:cubicBezTo>
                      <a:pt x="1374" y="10"/>
                      <a:pt x="1373" y="21"/>
                      <a:pt x="1373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6" name="Freeform 57"/>
              <p:cNvSpPr>
                <a:spLocks/>
              </p:cNvSpPr>
              <p:nvPr/>
            </p:nvSpPr>
            <p:spPr bwMode="auto">
              <a:xfrm>
                <a:off x="3557" y="1991"/>
                <a:ext cx="316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3" y="0"/>
                  </a:cxn>
                  <a:cxn ang="0">
                    <a:pos x="1375" y="32"/>
                  </a:cxn>
                  <a:cxn ang="0">
                    <a:pos x="0" y="32"/>
                  </a:cxn>
                  <a:cxn ang="0">
                    <a:pos x="0" y="0"/>
                  </a:cxn>
                </a:cxnLst>
                <a:rect l="0" t="0" r="r" b="b"/>
                <a:pathLst>
                  <a:path w="1375" h="32">
                    <a:moveTo>
                      <a:pt x="0" y="0"/>
                    </a:moveTo>
                    <a:lnTo>
                      <a:pt x="1373" y="0"/>
                    </a:lnTo>
                    <a:cubicBezTo>
                      <a:pt x="1374" y="11"/>
                      <a:pt x="1374" y="21"/>
                      <a:pt x="1375" y="32"/>
                    </a:cubicBezTo>
                    <a:lnTo>
                      <a:pt x="0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7" name="Freeform 58"/>
              <p:cNvSpPr>
                <a:spLocks/>
              </p:cNvSpPr>
              <p:nvPr/>
            </p:nvSpPr>
            <p:spPr bwMode="auto">
              <a:xfrm>
                <a:off x="3557" y="2005"/>
                <a:ext cx="318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7" y="0"/>
                  </a:cxn>
                  <a:cxn ang="0">
                    <a:pos x="1380" y="22"/>
                  </a:cxn>
                  <a:cxn ang="0">
                    <a:pos x="1381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81" h="31">
                    <a:moveTo>
                      <a:pt x="0" y="0"/>
                    </a:moveTo>
                    <a:lnTo>
                      <a:pt x="1377" y="0"/>
                    </a:lnTo>
                    <a:cubicBezTo>
                      <a:pt x="1378" y="7"/>
                      <a:pt x="1379" y="15"/>
                      <a:pt x="1380" y="22"/>
                    </a:cubicBezTo>
                    <a:lnTo>
                      <a:pt x="1381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8" name="Freeform 59"/>
              <p:cNvSpPr>
                <a:spLocks/>
              </p:cNvSpPr>
              <p:nvPr/>
            </p:nvSpPr>
            <p:spPr bwMode="auto">
              <a:xfrm>
                <a:off x="3557" y="2020"/>
                <a:ext cx="321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86" y="0"/>
                  </a:cxn>
                  <a:cxn ang="0">
                    <a:pos x="1394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94" h="31">
                    <a:moveTo>
                      <a:pt x="0" y="0"/>
                    </a:moveTo>
                    <a:lnTo>
                      <a:pt x="1386" y="0"/>
                    </a:lnTo>
                    <a:cubicBezTo>
                      <a:pt x="1389" y="11"/>
                      <a:pt x="1391" y="21"/>
                      <a:pt x="1394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79" name="Freeform 60"/>
              <p:cNvSpPr>
                <a:spLocks/>
              </p:cNvSpPr>
              <p:nvPr/>
            </p:nvSpPr>
            <p:spPr bwMode="auto">
              <a:xfrm>
                <a:off x="3557" y="2027"/>
                <a:ext cx="322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94" y="0"/>
                  </a:cxn>
                  <a:cxn ang="0">
                    <a:pos x="1401" y="21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401" h="21">
                    <a:moveTo>
                      <a:pt x="0" y="0"/>
                    </a:moveTo>
                    <a:lnTo>
                      <a:pt x="1394" y="0"/>
                    </a:lnTo>
                    <a:cubicBezTo>
                      <a:pt x="1396" y="7"/>
                      <a:pt x="1398" y="15"/>
                      <a:pt x="1401" y="21"/>
                    </a:cubicBez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9A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0" name="Freeform 61"/>
              <p:cNvSpPr>
                <a:spLocks/>
              </p:cNvSpPr>
              <p:nvPr/>
            </p:nvSpPr>
            <p:spPr bwMode="auto">
              <a:xfrm>
                <a:off x="3225" y="1919"/>
                <a:ext cx="663" cy="134"/>
              </a:xfrm>
              <a:custGeom>
                <a:avLst/>
                <a:gdLst/>
                <a:ahLst/>
                <a:cxnLst>
                  <a:cxn ang="0">
                    <a:pos x="2877" y="578"/>
                  </a:cxn>
                  <a:cxn ang="0">
                    <a:pos x="123" y="578"/>
                  </a:cxn>
                  <a:cxn ang="0">
                    <a:pos x="6" y="394"/>
                  </a:cxn>
                  <a:cxn ang="0">
                    <a:pos x="0" y="289"/>
                  </a:cxn>
                  <a:cxn ang="0">
                    <a:pos x="6" y="184"/>
                  </a:cxn>
                  <a:cxn ang="0">
                    <a:pos x="123" y="0"/>
                  </a:cxn>
                  <a:cxn ang="0">
                    <a:pos x="2877" y="0"/>
                  </a:cxn>
                  <a:cxn ang="0">
                    <a:pos x="2877" y="91"/>
                  </a:cxn>
                  <a:cxn ang="0">
                    <a:pos x="123" y="91"/>
                  </a:cxn>
                  <a:cxn ang="0">
                    <a:pos x="97" y="195"/>
                  </a:cxn>
                  <a:cxn ang="0">
                    <a:pos x="91" y="289"/>
                  </a:cxn>
                  <a:cxn ang="0">
                    <a:pos x="97" y="383"/>
                  </a:cxn>
                  <a:cxn ang="0">
                    <a:pos x="123" y="486"/>
                  </a:cxn>
                  <a:cxn ang="0">
                    <a:pos x="2877" y="486"/>
                  </a:cxn>
                  <a:cxn ang="0">
                    <a:pos x="2877" y="578"/>
                  </a:cxn>
                </a:cxnLst>
                <a:rect l="0" t="0" r="r" b="b"/>
                <a:pathLst>
                  <a:path w="2877" h="578">
                    <a:moveTo>
                      <a:pt x="2877" y="578"/>
                    </a:moveTo>
                    <a:lnTo>
                      <a:pt x="123" y="578"/>
                    </a:lnTo>
                    <a:cubicBezTo>
                      <a:pt x="57" y="578"/>
                      <a:pt x="19" y="497"/>
                      <a:pt x="6" y="394"/>
                    </a:cubicBezTo>
                    <a:cubicBezTo>
                      <a:pt x="2" y="360"/>
                      <a:pt x="0" y="324"/>
                      <a:pt x="0" y="289"/>
                    </a:cubicBezTo>
                    <a:cubicBezTo>
                      <a:pt x="0" y="254"/>
                      <a:pt x="2" y="218"/>
                      <a:pt x="6" y="184"/>
                    </a:cubicBezTo>
                    <a:cubicBezTo>
                      <a:pt x="19" y="80"/>
                      <a:pt x="57" y="0"/>
                      <a:pt x="123" y="0"/>
                    </a:cubicBezTo>
                    <a:lnTo>
                      <a:pt x="2877" y="0"/>
                    </a:lnTo>
                    <a:lnTo>
                      <a:pt x="2877" y="91"/>
                    </a:lnTo>
                    <a:lnTo>
                      <a:pt x="123" y="91"/>
                    </a:lnTo>
                    <a:cubicBezTo>
                      <a:pt x="114" y="91"/>
                      <a:pt x="104" y="137"/>
                      <a:pt x="97" y="195"/>
                    </a:cubicBezTo>
                    <a:cubicBezTo>
                      <a:pt x="93" y="224"/>
                      <a:pt x="91" y="256"/>
                      <a:pt x="91" y="289"/>
                    </a:cubicBezTo>
                    <a:cubicBezTo>
                      <a:pt x="91" y="322"/>
                      <a:pt x="93" y="354"/>
                      <a:pt x="97" y="383"/>
                    </a:cubicBezTo>
                    <a:cubicBezTo>
                      <a:pt x="104" y="441"/>
                      <a:pt x="114" y="486"/>
                      <a:pt x="123" y="486"/>
                    </a:cubicBezTo>
                    <a:lnTo>
                      <a:pt x="2877" y="486"/>
                    </a:lnTo>
                    <a:lnTo>
                      <a:pt x="2877" y="578"/>
                    </a:lnTo>
                    <a:close/>
                  </a:path>
                </a:pathLst>
              </a:custGeom>
              <a:solidFill>
                <a:srgbClr val="4350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1" name="Freeform 62"/>
              <p:cNvSpPr>
                <a:spLocks noEditPoints="1"/>
              </p:cNvSpPr>
              <p:nvPr/>
            </p:nvSpPr>
            <p:spPr bwMode="auto">
              <a:xfrm>
                <a:off x="3557" y="1919"/>
                <a:ext cx="331" cy="134"/>
              </a:xfrm>
              <a:custGeom>
                <a:avLst/>
                <a:gdLst/>
                <a:ahLst/>
                <a:cxnLst>
                  <a:cxn ang="0">
                    <a:pos x="1439" y="578"/>
                  </a:cxn>
                  <a:cxn ang="0">
                    <a:pos x="0" y="578"/>
                  </a:cxn>
                  <a:cxn ang="0">
                    <a:pos x="0" y="486"/>
                  </a:cxn>
                  <a:cxn ang="0">
                    <a:pos x="1439" y="486"/>
                  </a:cxn>
                  <a:cxn ang="0">
                    <a:pos x="1439" y="578"/>
                  </a:cxn>
                  <a:cxn ang="0">
                    <a:pos x="0" y="0"/>
                  </a:cxn>
                  <a:cxn ang="0">
                    <a:pos x="1439" y="0"/>
                  </a:cxn>
                  <a:cxn ang="0">
                    <a:pos x="1439" y="91"/>
                  </a:cxn>
                  <a:cxn ang="0">
                    <a:pos x="0" y="91"/>
                  </a:cxn>
                  <a:cxn ang="0">
                    <a:pos x="0" y="0"/>
                  </a:cxn>
                </a:cxnLst>
                <a:rect l="0" t="0" r="r" b="b"/>
                <a:pathLst>
                  <a:path w="1439" h="578">
                    <a:moveTo>
                      <a:pt x="1439" y="578"/>
                    </a:moveTo>
                    <a:lnTo>
                      <a:pt x="0" y="578"/>
                    </a:lnTo>
                    <a:lnTo>
                      <a:pt x="0" y="486"/>
                    </a:lnTo>
                    <a:lnTo>
                      <a:pt x="1439" y="486"/>
                    </a:lnTo>
                    <a:lnTo>
                      <a:pt x="1439" y="578"/>
                    </a:lnTo>
                    <a:close/>
                    <a:moveTo>
                      <a:pt x="0" y="0"/>
                    </a:moveTo>
                    <a:lnTo>
                      <a:pt x="1439" y="0"/>
                    </a:lnTo>
                    <a:lnTo>
                      <a:pt x="1439" y="91"/>
                    </a:lnTo>
                    <a:lnTo>
                      <a:pt x="0" y="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0394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2" name="Rectangle 63"/>
              <p:cNvSpPr>
                <a:spLocks noChangeArrowheads="1"/>
              </p:cNvSpPr>
              <p:nvPr/>
            </p:nvSpPr>
            <p:spPr bwMode="auto">
              <a:xfrm>
                <a:off x="3227" y="1773"/>
                <a:ext cx="240" cy="10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3" name="Rectangle 64"/>
              <p:cNvSpPr>
                <a:spLocks noChangeArrowheads="1"/>
              </p:cNvSpPr>
              <p:nvPr/>
            </p:nvSpPr>
            <p:spPr bwMode="auto">
              <a:xfrm>
                <a:off x="3227" y="1794"/>
                <a:ext cx="240" cy="10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4" name="Rectangle 65"/>
              <p:cNvSpPr>
                <a:spLocks noChangeArrowheads="1"/>
              </p:cNvSpPr>
              <p:nvPr/>
            </p:nvSpPr>
            <p:spPr bwMode="auto">
              <a:xfrm>
                <a:off x="3227" y="1814"/>
                <a:ext cx="240" cy="10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5" name="Rectangle 66"/>
              <p:cNvSpPr>
                <a:spLocks noChangeArrowheads="1"/>
              </p:cNvSpPr>
              <p:nvPr/>
            </p:nvSpPr>
            <p:spPr bwMode="auto">
              <a:xfrm>
                <a:off x="3227" y="1834"/>
                <a:ext cx="240" cy="10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6" name="Rectangle 67"/>
              <p:cNvSpPr>
                <a:spLocks noChangeArrowheads="1"/>
              </p:cNvSpPr>
              <p:nvPr/>
            </p:nvSpPr>
            <p:spPr bwMode="auto">
              <a:xfrm>
                <a:off x="3227" y="1854"/>
                <a:ext cx="240" cy="11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7" name="Rectangle 68"/>
              <p:cNvSpPr>
                <a:spLocks noChangeArrowheads="1"/>
              </p:cNvSpPr>
              <p:nvPr/>
            </p:nvSpPr>
            <p:spPr bwMode="auto">
              <a:xfrm>
                <a:off x="3227" y="1875"/>
                <a:ext cx="240" cy="10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8" name="Rectangle 69"/>
              <p:cNvSpPr>
                <a:spLocks noChangeArrowheads="1"/>
              </p:cNvSpPr>
              <p:nvPr/>
            </p:nvSpPr>
            <p:spPr bwMode="auto">
              <a:xfrm>
                <a:off x="3227" y="1783"/>
                <a:ext cx="240" cy="11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89" name="Rectangle 70"/>
              <p:cNvSpPr>
                <a:spLocks noChangeArrowheads="1"/>
              </p:cNvSpPr>
              <p:nvPr/>
            </p:nvSpPr>
            <p:spPr bwMode="auto">
              <a:xfrm>
                <a:off x="3227" y="1804"/>
                <a:ext cx="240" cy="10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0" name="Rectangle 71"/>
              <p:cNvSpPr>
                <a:spLocks noChangeArrowheads="1"/>
              </p:cNvSpPr>
              <p:nvPr/>
            </p:nvSpPr>
            <p:spPr bwMode="auto">
              <a:xfrm>
                <a:off x="3227" y="1824"/>
                <a:ext cx="240" cy="10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1" name="Rectangle 72"/>
              <p:cNvSpPr>
                <a:spLocks noChangeArrowheads="1"/>
              </p:cNvSpPr>
              <p:nvPr/>
            </p:nvSpPr>
            <p:spPr bwMode="auto">
              <a:xfrm>
                <a:off x="3227" y="1844"/>
                <a:ext cx="240" cy="10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2" name="Rectangle 73"/>
              <p:cNvSpPr>
                <a:spLocks noChangeArrowheads="1"/>
              </p:cNvSpPr>
              <p:nvPr/>
            </p:nvSpPr>
            <p:spPr bwMode="auto">
              <a:xfrm>
                <a:off x="3227" y="1865"/>
                <a:ext cx="240" cy="10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3" name="Rectangle 74"/>
              <p:cNvSpPr>
                <a:spLocks noChangeArrowheads="1"/>
              </p:cNvSpPr>
              <p:nvPr/>
            </p:nvSpPr>
            <p:spPr bwMode="auto">
              <a:xfrm>
                <a:off x="3227" y="1885"/>
                <a:ext cx="240" cy="10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4" name="Rectangle 75"/>
              <p:cNvSpPr>
                <a:spLocks noChangeArrowheads="1"/>
              </p:cNvSpPr>
              <p:nvPr/>
            </p:nvSpPr>
            <p:spPr bwMode="auto">
              <a:xfrm>
                <a:off x="3227" y="1895"/>
                <a:ext cx="240" cy="7"/>
              </a:xfrm>
              <a:prstGeom prst="rect">
                <a:avLst/>
              </a:prstGeom>
              <a:solidFill>
                <a:srgbClr val="79A7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5" name="Freeform 76"/>
              <p:cNvSpPr>
                <a:spLocks/>
              </p:cNvSpPr>
              <p:nvPr/>
            </p:nvSpPr>
            <p:spPr bwMode="auto">
              <a:xfrm>
                <a:off x="3467" y="1773"/>
                <a:ext cx="240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41" y="0"/>
                  </a:cxn>
                  <a:cxn ang="0">
                    <a:pos x="1023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41" h="44">
                    <a:moveTo>
                      <a:pt x="0" y="0"/>
                    </a:moveTo>
                    <a:lnTo>
                      <a:pt x="1041" y="0"/>
                    </a:lnTo>
                    <a:cubicBezTo>
                      <a:pt x="1034" y="13"/>
                      <a:pt x="1028" y="28"/>
                      <a:pt x="1023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6" name="Freeform 77"/>
              <p:cNvSpPr>
                <a:spLocks/>
              </p:cNvSpPr>
              <p:nvPr/>
            </p:nvSpPr>
            <p:spPr bwMode="auto">
              <a:xfrm>
                <a:off x="3467" y="1794"/>
                <a:ext cx="233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0" y="0"/>
                  </a:cxn>
                  <a:cxn ang="0">
                    <a:pos x="1002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10" h="44">
                    <a:moveTo>
                      <a:pt x="0" y="0"/>
                    </a:moveTo>
                    <a:lnTo>
                      <a:pt x="1010" y="0"/>
                    </a:lnTo>
                    <a:cubicBezTo>
                      <a:pt x="1007" y="14"/>
                      <a:pt x="1004" y="29"/>
                      <a:pt x="1002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7" name="Freeform 78"/>
              <p:cNvSpPr>
                <a:spLocks/>
              </p:cNvSpPr>
              <p:nvPr/>
            </p:nvSpPr>
            <p:spPr bwMode="auto">
              <a:xfrm>
                <a:off x="3467" y="1814"/>
                <a:ext cx="22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6" y="0"/>
                  </a:cxn>
                  <a:cxn ang="0">
                    <a:pos x="993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996" h="44">
                    <a:moveTo>
                      <a:pt x="0" y="0"/>
                    </a:moveTo>
                    <a:lnTo>
                      <a:pt x="996" y="0"/>
                    </a:lnTo>
                    <a:cubicBezTo>
                      <a:pt x="995" y="14"/>
                      <a:pt x="994" y="29"/>
                      <a:pt x="993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8" name="Freeform 79"/>
              <p:cNvSpPr>
                <a:spLocks/>
              </p:cNvSpPr>
              <p:nvPr/>
            </p:nvSpPr>
            <p:spPr bwMode="auto">
              <a:xfrm>
                <a:off x="3467" y="1834"/>
                <a:ext cx="228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1" y="0"/>
                  </a:cxn>
                  <a:cxn ang="0">
                    <a:pos x="991" y="22"/>
                  </a:cxn>
                  <a:cxn ang="0">
                    <a:pos x="991" y="43"/>
                  </a:cxn>
                  <a:cxn ang="0">
                    <a:pos x="0" y="43"/>
                  </a:cxn>
                  <a:cxn ang="0">
                    <a:pos x="0" y="0"/>
                  </a:cxn>
                </a:cxnLst>
                <a:rect l="0" t="0" r="r" b="b"/>
                <a:pathLst>
                  <a:path w="991" h="43">
                    <a:moveTo>
                      <a:pt x="0" y="0"/>
                    </a:moveTo>
                    <a:lnTo>
                      <a:pt x="991" y="0"/>
                    </a:lnTo>
                    <a:cubicBezTo>
                      <a:pt x="991" y="7"/>
                      <a:pt x="991" y="14"/>
                      <a:pt x="991" y="22"/>
                    </a:cubicBezTo>
                    <a:cubicBezTo>
                      <a:pt x="991" y="29"/>
                      <a:pt x="991" y="36"/>
                      <a:pt x="991" y="43"/>
                    </a:cubicBezTo>
                    <a:lnTo>
                      <a:pt x="0" y="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99" name="Freeform 80"/>
              <p:cNvSpPr>
                <a:spLocks/>
              </p:cNvSpPr>
              <p:nvPr/>
            </p:nvSpPr>
            <p:spPr bwMode="auto">
              <a:xfrm>
                <a:off x="3467" y="1854"/>
                <a:ext cx="229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3" y="0"/>
                  </a:cxn>
                  <a:cxn ang="0">
                    <a:pos x="996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996" h="44">
                    <a:moveTo>
                      <a:pt x="0" y="0"/>
                    </a:moveTo>
                    <a:lnTo>
                      <a:pt x="993" y="0"/>
                    </a:lnTo>
                    <a:cubicBezTo>
                      <a:pt x="994" y="15"/>
                      <a:pt x="995" y="30"/>
                      <a:pt x="996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0" name="Freeform 81"/>
              <p:cNvSpPr>
                <a:spLocks/>
              </p:cNvSpPr>
              <p:nvPr/>
            </p:nvSpPr>
            <p:spPr bwMode="auto">
              <a:xfrm>
                <a:off x="3467" y="1875"/>
                <a:ext cx="233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2" y="0"/>
                  </a:cxn>
                  <a:cxn ang="0">
                    <a:pos x="1010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10" h="44">
                    <a:moveTo>
                      <a:pt x="0" y="0"/>
                    </a:moveTo>
                    <a:lnTo>
                      <a:pt x="1002" y="0"/>
                    </a:lnTo>
                    <a:cubicBezTo>
                      <a:pt x="1004" y="15"/>
                      <a:pt x="1007" y="30"/>
                      <a:pt x="1010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1" name="Freeform 82"/>
              <p:cNvSpPr>
                <a:spLocks/>
              </p:cNvSpPr>
              <p:nvPr/>
            </p:nvSpPr>
            <p:spPr bwMode="auto">
              <a:xfrm>
                <a:off x="3467" y="1783"/>
                <a:ext cx="236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3" y="0"/>
                  </a:cxn>
                  <a:cxn ang="0">
                    <a:pos x="1010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23" h="44">
                    <a:moveTo>
                      <a:pt x="0" y="0"/>
                    </a:moveTo>
                    <a:lnTo>
                      <a:pt x="1023" y="0"/>
                    </a:lnTo>
                    <a:cubicBezTo>
                      <a:pt x="1018" y="14"/>
                      <a:pt x="1014" y="29"/>
                      <a:pt x="1010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2" name="Freeform 83"/>
              <p:cNvSpPr>
                <a:spLocks/>
              </p:cNvSpPr>
              <p:nvPr/>
            </p:nvSpPr>
            <p:spPr bwMode="auto">
              <a:xfrm>
                <a:off x="3467" y="1804"/>
                <a:ext cx="23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2" y="0"/>
                  </a:cxn>
                  <a:cxn ang="0">
                    <a:pos x="999" y="20"/>
                  </a:cxn>
                  <a:cxn ang="0">
                    <a:pos x="996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02" h="44">
                    <a:moveTo>
                      <a:pt x="0" y="0"/>
                    </a:moveTo>
                    <a:lnTo>
                      <a:pt x="1002" y="0"/>
                    </a:lnTo>
                    <a:cubicBezTo>
                      <a:pt x="1001" y="6"/>
                      <a:pt x="1000" y="13"/>
                      <a:pt x="999" y="20"/>
                    </a:cubicBezTo>
                    <a:cubicBezTo>
                      <a:pt x="998" y="28"/>
                      <a:pt x="997" y="36"/>
                      <a:pt x="996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3" name="Freeform 84"/>
              <p:cNvSpPr>
                <a:spLocks/>
              </p:cNvSpPr>
              <p:nvPr/>
            </p:nvSpPr>
            <p:spPr bwMode="auto">
              <a:xfrm>
                <a:off x="3467" y="1824"/>
                <a:ext cx="22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3" y="0"/>
                  </a:cxn>
                  <a:cxn ang="0">
                    <a:pos x="991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993" h="44">
                    <a:moveTo>
                      <a:pt x="0" y="0"/>
                    </a:moveTo>
                    <a:lnTo>
                      <a:pt x="993" y="0"/>
                    </a:lnTo>
                    <a:cubicBezTo>
                      <a:pt x="992" y="14"/>
                      <a:pt x="991" y="29"/>
                      <a:pt x="991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4" name="Freeform 85"/>
              <p:cNvSpPr>
                <a:spLocks/>
              </p:cNvSpPr>
              <p:nvPr/>
            </p:nvSpPr>
            <p:spPr bwMode="auto">
              <a:xfrm>
                <a:off x="3467" y="1844"/>
                <a:ext cx="229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1" y="0"/>
                  </a:cxn>
                  <a:cxn ang="0">
                    <a:pos x="993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993" h="44">
                    <a:moveTo>
                      <a:pt x="0" y="0"/>
                    </a:moveTo>
                    <a:lnTo>
                      <a:pt x="991" y="0"/>
                    </a:lnTo>
                    <a:cubicBezTo>
                      <a:pt x="991" y="15"/>
                      <a:pt x="992" y="30"/>
                      <a:pt x="993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5" name="Freeform 86"/>
              <p:cNvSpPr>
                <a:spLocks/>
              </p:cNvSpPr>
              <p:nvPr/>
            </p:nvSpPr>
            <p:spPr bwMode="auto">
              <a:xfrm>
                <a:off x="3467" y="1865"/>
                <a:ext cx="231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6" y="0"/>
                  </a:cxn>
                  <a:cxn ang="0">
                    <a:pos x="999" y="24"/>
                  </a:cxn>
                  <a:cxn ang="0">
                    <a:pos x="1002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02" h="44">
                    <a:moveTo>
                      <a:pt x="0" y="0"/>
                    </a:moveTo>
                    <a:lnTo>
                      <a:pt x="996" y="0"/>
                    </a:lnTo>
                    <a:cubicBezTo>
                      <a:pt x="997" y="8"/>
                      <a:pt x="998" y="16"/>
                      <a:pt x="999" y="24"/>
                    </a:cubicBezTo>
                    <a:cubicBezTo>
                      <a:pt x="1000" y="31"/>
                      <a:pt x="1001" y="38"/>
                      <a:pt x="1002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6" name="Freeform 87"/>
              <p:cNvSpPr>
                <a:spLocks/>
              </p:cNvSpPr>
              <p:nvPr/>
            </p:nvSpPr>
            <p:spPr bwMode="auto">
              <a:xfrm>
                <a:off x="3467" y="1885"/>
                <a:ext cx="236" cy="1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10" y="0"/>
                  </a:cxn>
                  <a:cxn ang="0">
                    <a:pos x="1023" y="44"/>
                  </a:cxn>
                  <a:cxn ang="0">
                    <a:pos x="0" y="44"/>
                  </a:cxn>
                  <a:cxn ang="0">
                    <a:pos x="0" y="0"/>
                  </a:cxn>
                </a:cxnLst>
                <a:rect l="0" t="0" r="r" b="b"/>
                <a:pathLst>
                  <a:path w="1023" h="44">
                    <a:moveTo>
                      <a:pt x="0" y="0"/>
                    </a:moveTo>
                    <a:lnTo>
                      <a:pt x="1010" y="0"/>
                    </a:lnTo>
                    <a:cubicBezTo>
                      <a:pt x="1014" y="15"/>
                      <a:pt x="1018" y="30"/>
                      <a:pt x="1023" y="44"/>
                    </a:cubicBezTo>
                    <a:lnTo>
                      <a:pt x="0" y="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7" name="Freeform 88"/>
              <p:cNvSpPr>
                <a:spLocks/>
              </p:cNvSpPr>
              <p:nvPr/>
            </p:nvSpPr>
            <p:spPr bwMode="auto">
              <a:xfrm>
                <a:off x="3467" y="1895"/>
                <a:ext cx="238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3" y="0"/>
                  </a:cxn>
                  <a:cxn ang="0">
                    <a:pos x="1034" y="29"/>
                  </a:cxn>
                  <a:cxn ang="0">
                    <a:pos x="0" y="29"/>
                  </a:cxn>
                  <a:cxn ang="0">
                    <a:pos x="0" y="0"/>
                  </a:cxn>
                </a:cxnLst>
                <a:rect l="0" t="0" r="r" b="b"/>
                <a:pathLst>
                  <a:path w="1034" h="29">
                    <a:moveTo>
                      <a:pt x="0" y="0"/>
                    </a:moveTo>
                    <a:lnTo>
                      <a:pt x="1023" y="0"/>
                    </a:lnTo>
                    <a:cubicBezTo>
                      <a:pt x="1026" y="10"/>
                      <a:pt x="1030" y="20"/>
                      <a:pt x="1034" y="29"/>
                    </a:cubicBezTo>
                    <a:lnTo>
                      <a:pt x="0" y="2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9A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8" name="Freeform 89"/>
              <p:cNvSpPr>
                <a:spLocks/>
              </p:cNvSpPr>
              <p:nvPr/>
            </p:nvSpPr>
            <p:spPr bwMode="auto">
              <a:xfrm>
                <a:off x="3212" y="1756"/>
                <a:ext cx="510" cy="163"/>
              </a:xfrm>
              <a:custGeom>
                <a:avLst/>
                <a:gdLst/>
                <a:ahLst/>
                <a:cxnLst>
                  <a:cxn ang="0">
                    <a:pos x="2216" y="707"/>
                  </a:cxn>
                  <a:cxn ang="0">
                    <a:pos x="138" y="707"/>
                  </a:cxn>
                  <a:cxn ang="0">
                    <a:pos x="8" y="487"/>
                  </a:cxn>
                  <a:cxn ang="0">
                    <a:pos x="0" y="353"/>
                  </a:cxn>
                  <a:cxn ang="0">
                    <a:pos x="8" y="220"/>
                  </a:cxn>
                  <a:cxn ang="0">
                    <a:pos x="138" y="0"/>
                  </a:cxn>
                  <a:cxn ang="0">
                    <a:pos x="2216" y="0"/>
                  </a:cxn>
                  <a:cxn ang="0">
                    <a:pos x="2216" y="75"/>
                  </a:cxn>
                  <a:cxn ang="0">
                    <a:pos x="138" y="75"/>
                  </a:cxn>
                  <a:cxn ang="0">
                    <a:pos x="83" y="229"/>
                  </a:cxn>
                  <a:cxn ang="0">
                    <a:pos x="75" y="353"/>
                  </a:cxn>
                  <a:cxn ang="0">
                    <a:pos x="83" y="478"/>
                  </a:cxn>
                  <a:cxn ang="0">
                    <a:pos x="138" y="631"/>
                  </a:cxn>
                  <a:cxn ang="0">
                    <a:pos x="2216" y="631"/>
                  </a:cxn>
                  <a:cxn ang="0">
                    <a:pos x="2216" y="707"/>
                  </a:cxn>
                </a:cxnLst>
                <a:rect l="0" t="0" r="r" b="b"/>
                <a:pathLst>
                  <a:path w="2216" h="707">
                    <a:moveTo>
                      <a:pt x="2216" y="707"/>
                    </a:moveTo>
                    <a:lnTo>
                      <a:pt x="138" y="707"/>
                    </a:lnTo>
                    <a:cubicBezTo>
                      <a:pt x="67" y="707"/>
                      <a:pt x="24" y="611"/>
                      <a:pt x="8" y="487"/>
                    </a:cubicBezTo>
                    <a:cubicBezTo>
                      <a:pt x="3" y="444"/>
                      <a:pt x="0" y="398"/>
                      <a:pt x="0" y="353"/>
                    </a:cubicBezTo>
                    <a:cubicBezTo>
                      <a:pt x="0" y="308"/>
                      <a:pt x="3" y="263"/>
                      <a:pt x="8" y="220"/>
                    </a:cubicBezTo>
                    <a:cubicBezTo>
                      <a:pt x="24" y="96"/>
                      <a:pt x="67" y="0"/>
                      <a:pt x="138" y="0"/>
                    </a:cubicBezTo>
                    <a:lnTo>
                      <a:pt x="2216" y="0"/>
                    </a:lnTo>
                    <a:lnTo>
                      <a:pt x="2216" y="75"/>
                    </a:lnTo>
                    <a:lnTo>
                      <a:pt x="138" y="75"/>
                    </a:lnTo>
                    <a:cubicBezTo>
                      <a:pt x="113" y="75"/>
                      <a:pt x="94" y="143"/>
                      <a:pt x="83" y="229"/>
                    </a:cubicBezTo>
                    <a:cubicBezTo>
                      <a:pt x="78" y="267"/>
                      <a:pt x="75" y="310"/>
                      <a:pt x="75" y="353"/>
                    </a:cubicBezTo>
                    <a:cubicBezTo>
                      <a:pt x="75" y="397"/>
                      <a:pt x="78" y="439"/>
                      <a:pt x="83" y="478"/>
                    </a:cubicBezTo>
                    <a:cubicBezTo>
                      <a:pt x="94" y="564"/>
                      <a:pt x="113" y="631"/>
                      <a:pt x="138" y="631"/>
                    </a:cubicBezTo>
                    <a:lnTo>
                      <a:pt x="2216" y="631"/>
                    </a:lnTo>
                    <a:lnTo>
                      <a:pt x="2216" y="707"/>
                    </a:lnTo>
                    <a:close/>
                  </a:path>
                </a:pathLst>
              </a:custGeom>
              <a:solidFill>
                <a:srgbClr val="04688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09" name="Freeform 90"/>
              <p:cNvSpPr>
                <a:spLocks/>
              </p:cNvSpPr>
              <p:nvPr/>
            </p:nvSpPr>
            <p:spPr bwMode="auto">
              <a:xfrm>
                <a:off x="3212" y="1756"/>
                <a:ext cx="255" cy="163"/>
              </a:xfrm>
              <a:custGeom>
                <a:avLst/>
                <a:gdLst/>
                <a:ahLst/>
                <a:cxnLst>
                  <a:cxn ang="0">
                    <a:pos x="1108" y="707"/>
                  </a:cxn>
                  <a:cxn ang="0">
                    <a:pos x="138" y="707"/>
                  </a:cxn>
                  <a:cxn ang="0">
                    <a:pos x="8" y="487"/>
                  </a:cxn>
                  <a:cxn ang="0">
                    <a:pos x="0" y="353"/>
                  </a:cxn>
                  <a:cxn ang="0">
                    <a:pos x="8" y="220"/>
                  </a:cxn>
                  <a:cxn ang="0">
                    <a:pos x="138" y="0"/>
                  </a:cxn>
                  <a:cxn ang="0">
                    <a:pos x="1108" y="0"/>
                  </a:cxn>
                  <a:cxn ang="0">
                    <a:pos x="1108" y="75"/>
                  </a:cxn>
                  <a:cxn ang="0">
                    <a:pos x="138" y="75"/>
                  </a:cxn>
                  <a:cxn ang="0">
                    <a:pos x="83" y="229"/>
                  </a:cxn>
                  <a:cxn ang="0">
                    <a:pos x="75" y="353"/>
                  </a:cxn>
                  <a:cxn ang="0">
                    <a:pos x="83" y="478"/>
                  </a:cxn>
                  <a:cxn ang="0">
                    <a:pos x="138" y="631"/>
                  </a:cxn>
                  <a:cxn ang="0">
                    <a:pos x="1108" y="631"/>
                  </a:cxn>
                  <a:cxn ang="0">
                    <a:pos x="1108" y="707"/>
                  </a:cxn>
                </a:cxnLst>
                <a:rect l="0" t="0" r="r" b="b"/>
                <a:pathLst>
                  <a:path w="1108" h="707">
                    <a:moveTo>
                      <a:pt x="1108" y="707"/>
                    </a:moveTo>
                    <a:lnTo>
                      <a:pt x="138" y="707"/>
                    </a:lnTo>
                    <a:cubicBezTo>
                      <a:pt x="67" y="707"/>
                      <a:pt x="24" y="611"/>
                      <a:pt x="8" y="487"/>
                    </a:cubicBezTo>
                    <a:cubicBezTo>
                      <a:pt x="3" y="444"/>
                      <a:pt x="0" y="398"/>
                      <a:pt x="0" y="353"/>
                    </a:cubicBezTo>
                    <a:cubicBezTo>
                      <a:pt x="0" y="308"/>
                      <a:pt x="3" y="263"/>
                      <a:pt x="8" y="220"/>
                    </a:cubicBezTo>
                    <a:cubicBezTo>
                      <a:pt x="24" y="96"/>
                      <a:pt x="67" y="0"/>
                      <a:pt x="138" y="0"/>
                    </a:cubicBezTo>
                    <a:lnTo>
                      <a:pt x="1108" y="0"/>
                    </a:lnTo>
                    <a:lnTo>
                      <a:pt x="1108" y="75"/>
                    </a:lnTo>
                    <a:lnTo>
                      <a:pt x="138" y="75"/>
                    </a:lnTo>
                    <a:cubicBezTo>
                      <a:pt x="113" y="75"/>
                      <a:pt x="94" y="143"/>
                      <a:pt x="83" y="229"/>
                    </a:cubicBezTo>
                    <a:cubicBezTo>
                      <a:pt x="78" y="267"/>
                      <a:pt x="75" y="310"/>
                      <a:pt x="75" y="353"/>
                    </a:cubicBezTo>
                    <a:cubicBezTo>
                      <a:pt x="75" y="397"/>
                      <a:pt x="78" y="439"/>
                      <a:pt x="83" y="478"/>
                    </a:cubicBezTo>
                    <a:cubicBezTo>
                      <a:pt x="94" y="564"/>
                      <a:pt x="113" y="631"/>
                      <a:pt x="138" y="631"/>
                    </a:cubicBezTo>
                    <a:lnTo>
                      <a:pt x="1108" y="631"/>
                    </a:lnTo>
                    <a:lnTo>
                      <a:pt x="1108" y="707"/>
                    </a:lnTo>
                    <a:close/>
                  </a:path>
                </a:pathLst>
              </a:custGeom>
              <a:solidFill>
                <a:srgbClr val="2184A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0" name="Freeform 91"/>
              <p:cNvSpPr>
                <a:spLocks/>
              </p:cNvSpPr>
              <p:nvPr/>
            </p:nvSpPr>
            <p:spPr bwMode="auto">
              <a:xfrm>
                <a:off x="3245" y="2299"/>
                <a:ext cx="583" cy="12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93" y="0"/>
                  </a:cxn>
                  <a:cxn ang="0">
                    <a:pos x="2529" y="36"/>
                  </a:cxn>
                  <a:cxn ang="0">
                    <a:pos x="2529" y="196"/>
                  </a:cxn>
                  <a:cxn ang="0">
                    <a:pos x="1711" y="196"/>
                  </a:cxn>
                  <a:cxn ang="0">
                    <a:pos x="1711" y="223"/>
                  </a:cxn>
                  <a:cxn ang="0">
                    <a:pos x="1711" y="250"/>
                  </a:cxn>
                  <a:cxn ang="0">
                    <a:pos x="1711" y="277"/>
                  </a:cxn>
                  <a:cxn ang="0">
                    <a:pos x="1711" y="303"/>
                  </a:cxn>
                  <a:cxn ang="0">
                    <a:pos x="1711" y="330"/>
                  </a:cxn>
                  <a:cxn ang="0">
                    <a:pos x="1711" y="357"/>
                  </a:cxn>
                  <a:cxn ang="0">
                    <a:pos x="1711" y="384"/>
                  </a:cxn>
                  <a:cxn ang="0">
                    <a:pos x="1711" y="410"/>
                  </a:cxn>
                  <a:cxn ang="0">
                    <a:pos x="1711" y="437"/>
                  </a:cxn>
                  <a:cxn ang="0">
                    <a:pos x="1711" y="464"/>
                  </a:cxn>
                  <a:cxn ang="0">
                    <a:pos x="1711" y="490"/>
                  </a:cxn>
                  <a:cxn ang="0">
                    <a:pos x="1711" y="517"/>
                  </a:cxn>
                  <a:cxn ang="0">
                    <a:pos x="1711" y="533"/>
                  </a:cxn>
                  <a:cxn ang="0">
                    <a:pos x="1657" y="533"/>
                  </a:cxn>
                  <a:cxn ang="0">
                    <a:pos x="36" y="533"/>
                  </a:cxn>
                  <a:cxn ang="0">
                    <a:pos x="0" y="496"/>
                  </a:cxn>
                  <a:cxn ang="0">
                    <a:pos x="0" y="36"/>
                  </a:cxn>
                  <a:cxn ang="0">
                    <a:pos x="36" y="0"/>
                  </a:cxn>
                </a:cxnLst>
                <a:rect l="0" t="0" r="r" b="b"/>
                <a:pathLst>
                  <a:path w="2529" h="533">
                    <a:moveTo>
                      <a:pt x="36" y="0"/>
                    </a:moveTo>
                    <a:lnTo>
                      <a:pt x="2493" y="0"/>
                    </a:lnTo>
                    <a:cubicBezTo>
                      <a:pt x="2513" y="0"/>
                      <a:pt x="2529" y="16"/>
                      <a:pt x="2529" y="36"/>
                    </a:cubicBezTo>
                    <a:lnTo>
                      <a:pt x="2529" y="196"/>
                    </a:lnTo>
                    <a:lnTo>
                      <a:pt x="1711" y="196"/>
                    </a:lnTo>
                    <a:lnTo>
                      <a:pt x="1711" y="223"/>
                    </a:lnTo>
                    <a:lnTo>
                      <a:pt x="1711" y="250"/>
                    </a:lnTo>
                    <a:lnTo>
                      <a:pt x="1711" y="277"/>
                    </a:lnTo>
                    <a:lnTo>
                      <a:pt x="1711" y="303"/>
                    </a:lnTo>
                    <a:lnTo>
                      <a:pt x="1711" y="330"/>
                    </a:lnTo>
                    <a:lnTo>
                      <a:pt x="1711" y="357"/>
                    </a:lnTo>
                    <a:lnTo>
                      <a:pt x="1711" y="384"/>
                    </a:lnTo>
                    <a:lnTo>
                      <a:pt x="1711" y="410"/>
                    </a:lnTo>
                    <a:lnTo>
                      <a:pt x="1711" y="437"/>
                    </a:lnTo>
                    <a:lnTo>
                      <a:pt x="1711" y="464"/>
                    </a:lnTo>
                    <a:lnTo>
                      <a:pt x="1711" y="490"/>
                    </a:lnTo>
                    <a:lnTo>
                      <a:pt x="1711" y="517"/>
                    </a:lnTo>
                    <a:lnTo>
                      <a:pt x="1711" y="533"/>
                    </a:lnTo>
                    <a:lnTo>
                      <a:pt x="1657" y="533"/>
                    </a:lnTo>
                    <a:lnTo>
                      <a:pt x="36" y="533"/>
                    </a:lnTo>
                    <a:cubicBezTo>
                      <a:pt x="16" y="533"/>
                      <a:pt x="0" y="516"/>
                      <a:pt x="0" y="496"/>
                    </a:cubicBezTo>
                    <a:lnTo>
                      <a:pt x="0" y="36"/>
                    </a:ln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rgbClr val="04688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1" name="Freeform 92"/>
              <p:cNvSpPr>
                <a:spLocks/>
              </p:cNvSpPr>
              <p:nvPr/>
            </p:nvSpPr>
            <p:spPr bwMode="auto">
              <a:xfrm>
                <a:off x="3245" y="2299"/>
                <a:ext cx="291" cy="12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1264" y="0"/>
                  </a:cxn>
                  <a:cxn ang="0">
                    <a:pos x="1264" y="533"/>
                  </a:cxn>
                  <a:cxn ang="0">
                    <a:pos x="36" y="533"/>
                  </a:cxn>
                  <a:cxn ang="0">
                    <a:pos x="0" y="496"/>
                  </a:cxn>
                  <a:cxn ang="0">
                    <a:pos x="0" y="36"/>
                  </a:cxn>
                  <a:cxn ang="0">
                    <a:pos x="36" y="0"/>
                  </a:cxn>
                </a:cxnLst>
                <a:rect l="0" t="0" r="r" b="b"/>
                <a:pathLst>
                  <a:path w="1264" h="533">
                    <a:moveTo>
                      <a:pt x="36" y="0"/>
                    </a:moveTo>
                    <a:lnTo>
                      <a:pt x="1264" y="0"/>
                    </a:lnTo>
                    <a:lnTo>
                      <a:pt x="1264" y="533"/>
                    </a:lnTo>
                    <a:lnTo>
                      <a:pt x="36" y="533"/>
                    </a:lnTo>
                    <a:cubicBezTo>
                      <a:pt x="16" y="533"/>
                      <a:pt x="0" y="516"/>
                      <a:pt x="0" y="496"/>
                    </a:cubicBezTo>
                    <a:lnTo>
                      <a:pt x="0" y="36"/>
                    </a:ln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rgbClr val="2184A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2" name="Rectangle 93"/>
              <p:cNvSpPr>
                <a:spLocks noChangeArrowheads="1"/>
              </p:cNvSpPr>
              <p:nvPr/>
            </p:nvSpPr>
            <p:spPr bwMode="auto">
              <a:xfrm>
                <a:off x="3730" y="2306"/>
                <a:ext cx="49" cy="38"/>
              </a:xfrm>
              <a:prstGeom prst="rect">
                <a:avLst/>
              </a:prstGeom>
              <a:solidFill>
                <a:srgbClr val="F2AE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3" name="Rectangle 94"/>
              <p:cNvSpPr>
                <a:spLocks noChangeArrowheads="1"/>
              </p:cNvSpPr>
              <p:nvPr/>
            </p:nvSpPr>
            <p:spPr bwMode="auto">
              <a:xfrm>
                <a:off x="3303" y="2306"/>
                <a:ext cx="49" cy="109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4" name="Rectangle 95"/>
              <p:cNvSpPr>
                <a:spLocks noChangeArrowheads="1"/>
              </p:cNvSpPr>
              <p:nvPr/>
            </p:nvSpPr>
            <p:spPr bwMode="auto">
              <a:xfrm>
                <a:off x="3712" y="2306"/>
                <a:ext cx="12" cy="38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5" name="Rectangle 96"/>
              <p:cNvSpPr>
                <a:spLocks noChangeArrowheads="1"/>
              </p:cNvSpPr>
              <p:nvPr/>
            </p:nvSpPr>
            <p:spPr bwMode="auto">
              <a:xfrm>
                <a:off x="3285" y="2306"/>
                <a:ext cx="11" cy="109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6" name="Freeform 97"/>
              <p:cNvSpPr>
                <a:spLocks/>
              </p:cNvSpPr>
              <p:nvPr/>
            </p:nvSpPr>
            <p:spPr bwMode="auto">
              <a:xfrm>
                <a:off x="3210" y="2176"/>
                <a:ext cx="583" cy="123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2494" y="0"/>
                  </a:cxn>
                  <a:cxn ang="0">
                    <a:pos x="2530" y="36"/>
                  </a:cxn>
                  <a:cxn ang="0">
                    <a:pos x="2530" y="496"/>
                  </a:cxn>
                  <a:cxn ang="0">
                    <a:pos x="2494" y="533"/>
                  </a:cxn>
                  <a:cxn ang="0">
                    <a:pos x="37" y="533"/>
                  </a:cxn>
                  <a:cxn ang="0">
                    <a:pos x="0" y="496"/>
                  </a:cxn>
                  <a:cxn ang="0">
                    <a:pos x="0" y="36"/>
                  </a:cxn>
                  <a:cxn ang="0">
                    <a:pos x="37" y="0"/>
                  </a:cxn>
                </a:cxnLst>
                <a:rect l="0" t="0" r="r" b="b"/>
                <a:pathLst>
                  <a:path w="2530" h="533">
                    <a:moveTo>
                      <a:pt x="37" y="0"/>
                    </a:moveTo>
                    <a:lnTo>
                      <a:pt x="2494" y="0"/>
                    </a:lnTo>
                    <a:cubicBezTo>
                      <a:pt x="2514" y="0"/>
                      <a:pt x="2530" y="16"/>
                      <a:pt x="2530" y="36"/>
                    </a:cubicBezTo>
                    <a:lnTo>
                      <a:pt x="2530" y="496"/>
                    </a:lnTo>
                    <a:cubicBezTo>
                      <a:pt x="2530" y="516"/>
                      <a:pt x="2514" y="533"/>
                      <a:pt x="2494" y="533"/>
                    </a:cubicBezTo>
                    <a:lnTo>
                      <a:pt x="37" y="533"/>
                    </a:lnTo>
                    <a:cubicBezTo>
                      <a:pt x="17" y="533"/>
                      <a:pt x="0" y="516"/>
                      <a:pt x="0" y="496"/>
                    </a:cubicBezTo>
                    <a:lnTo>
                      <a:pt x="0" y="36"/>
                    </a:lnTo>
                    <a:cubicBezTo>
                      <a:pt x="0" y="16"/>
                      <a:pt x="17" y="0"/>
                      <a:pt x="37" y="0"/>
                    </a:cubicBezTo>
                    <a:close/>
                  </a:path>
                </a:pathLst>
              </a:custGeom>
              <a:solidFill>
                <a:srgbClr val="7391C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7" name="Freeform 98"/>
              <p:cNvSpPr>
                <a:spLocks/>
              </p:cNvSpPr>
              <p:nvPr/>
            </p:nvSpPr>
            <p:spPr bwMode="auto">
              <a:xfrm>
                <a:off x="3210" y="2176"/>
                <a:ext cx="291" cy="123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1265" y="0"/>
                  </a:cxn>
                  <a:cxn ang="0">
                    <a:pos x="1265" y="533"/>
                  </a:cxn>
                  <a:cxn ang="0">
                    <a:pos x="37" y="533"/>
                  </a:cxn>
                  <a:cxn ang="0">
                    <a:pos x="0" y="496"/>
                  </a:cxn>
                  <a:cxn ang="0">
                    <a:pos x="0" y="36"/>
                  </a:cxn>
                  <a:cxn ang="0">
                    <a:pos x="37" y="0"/>
                  </a:cxn>
                </a:cxnLst>
                <a:rect l="0" t="0" r="r" b="b"/>
                <a:pathLst>
                  <a:path w="1265" h="533">
                    <a:moveTo>
                      <a:pt x="37" y="0"/>
                    </a:moveTo>
                    <a:lnTo>
                      <a:pt x="1265" y="0"/>
                    </a:lnTo>
                    <a:lnTo>
                      <a:pt x="1265" y="533"/>
                    </a:lnTo>
                    <a:lnTo>
                      <a:pt x="37" y="533"/>
                    </a:lnTo>
                    <a:cubicBezTo>
                      <a:pt x="17" y="533"/>
                      <a:pt x="0" y="516"/>
                      <a:pt x="0" y="496"/>
                    </a:cubicBezTo>
                    <a:lnTo>
                      <a:pt x="0" y="36"/>
                    </a:lnTo>
                    <a:cubicBezTo>
                      <a:pt x="0" y="16"/>
                      <a:pt x="17" y="0"/>
                      <a:pt x="37" y="0"/>
                    </a:cubicBezTo>
                    <a:close/>
                  </a:path>
                </a:pathLst>
              </a:custGeom>
              <a:solidFill>
                <a:srgbClr val="92ACD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8" name="Rectangle 99"/>
              <p:cNvSpPr>
                <a:spLocks noChangeArrowheads="1"/>
              </p:cNvSpPr>
              <p:nvPr/>
            </p:nvSpPr>
            <p:spPr bwMode="auto">
              <a:xfrm>
                <a:off x="3695" y="2183"/>
                <a:ext cx="49" cy="108"/>
              </a:xfrm>
              <a:prstGeom prst="rect">
                <a:avLst/>
              </a:prstGeom>
              <a:solidFill>
                <a:srgbClr val="F2AE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19" name="Rectangle 100"/>
              <p:cNvSpPr>
                <a:spLocks noChangeArrowheads="1"/>
              </p:cNvSpPr>
              <p:nvPr/>
            </p:nvSpPr>
            <p:spPr bwMode="auto">
              <a:xfrm>
                <a:off x="3268" y="2183"/>
                <a:ext cx="49" cy="108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0" name="Rectangle 101"/>
              <p:cNvSpPr>
                <a:spLocks noChangeArrowheads="1"/>
              </p:cNvSpPr>
              <p:nvPr/>
            </p:nvSpPr>
            <p:spPr bwMode="auto">
              <a:xfrm>
                <a:off x="3677" y="2183"/>
                <a:ext cx="12" cy="108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1" name="Rectangle 102"/>
              <p:cNvSpPr>
                <a:spLocks noChangeArrowheads="1"/>
              </p:cNvSpPr>
              <p:nvPr/>
            </p:nvSpPr>
            <p:spPr bwMode="auto">
              <a:xfrm>
                <a:off x="3249" y="2183"/>
                <a:ext cx="12" cy="108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2" name="Freeform 103"/>
              <p:cNvSpPr>
                <a:spLocks/>
              </p:cNvSpPr>
              <p:nvPr/>
            </p:nvSpPr>
            <p:spPr bwMode="auto">
              <a:xfrm>
                <a:off x="3245" y="2053"/>
                <a:ext cx="583" cy="12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93" y="0"/>
                  </a:cxn>
                  <a:cxn ang="0">
                    <a:pos x="2529" y="36"/>
                  </a:cxn>
                  <a:cxn ang="0">
                    <a:pos x="2529" y="496"/>
                  </a:cxn>
                  <a:cxn ang="0">
                    <a:pos x="2493" y="533"/>
                  </a:cxn>
                  <a:cxn ang="0">
                    <a:pos x="36" y="533"/>
                  </a:cxn>
                  <a:cxn ang="0">
                    <a:pos x="0" y="496"/>
                  </a:cxn>
                  <a:cxn ang="0">
                    <a:pos x="0" y="36"/>
                  </a:cxn>
                  <a:cxn ang="0">
                    <a:pos x="36" y="0"/>
                  </a:cxn>
                </a:cxnLst>
                <a:rect l="0" t="0" r="r" b="b"/>
                <a:pathLst>
                  <a:path w="2529" h="533">
                    <a:moveTo>
                      <a:pt x="36" y="0"/>
                    </a:moveTo>
                    <a:lnTo>
                      <a:pt x="2493" y="0"/>
                    </a:lnTo>
                    <a:cubicBezTo>
                      <a:pt x="2513" y="0"/>
                      <a:pt x="2529" y="16"/>
                      <a:pt x="2529" y="36"/>
                    </a:cubicBezTo>
                    <a:lnTo>
                      <a:pt x="2529" y="496"/>
                    </a:lnTo>
                    <a:cubicBezTo>
                      <a:pt x="2529" y="516"/>
                      <a:pt x="2513" y="533"/>
                      <a:pt x="2493" y="533"/>
                    </a:cubicBezTo>
                    <a:lnTo>
                      <a:pt x="36" y="533"/>
                    </a:lnTo>
                    <a:cubicBezTo>
                      <a:pt x="16" y="533"/>
                      <a:pt x="0" y="516"/>
                      <a:pt x="0" y="496"/>
                    </a:cubicBezTo>
                    <a:lnTo>
                      <a:pt x="0" y="36"/>
                    </a:ln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rgbClr val="EF753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3" name="Freeform 104"/>
              <p:cNvSpPr>
                <a:spLocks/>
              </p:cNvSpPr>
              <p:nvPr/>
            </p:nvSpPr>
            <p:spPr bwMode="auto">
              <a:xfrm>
                <a:off x="3245" y="2053"/>
                <a:ext cx="291" cy="12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1264" y="0"/>
                  </a:cxn>
                  <a:cxn ang="0">
                    <a:pos x="1264" y="533"/>
                  </a:cxn>
                  <a:cxn ang="0">
                    <a:pos x="36" y="533"/>
                  </a:cxn>
                  <a:cxn ang="0">
                    <a:pos x="0" y="496"/>
                  </a:cxn>
                  <a:cxn ang="0">
                    <a:pos x="0" y="36"/>
                  </a:cxn>
                  <a:cxn ang="0">
                    <a:pos x="36" y="0"/>
                  </a:cxn>
                </a:cxnLst>
                <a:rect l="0" t="0" r="r" b="b"/>
                <a:pathLst>
                  <a:path w="1264" h="533">
                    <a:moveTo>
                      <a:pt x="36" y="0"/>
                    </a:moveTo>
                    <a:lnTo>
                      <a:pt x="1264" y="0"/>
                    </a:lnTo>
                    <a:lnTo>
                      <a:pt x="1264" y="533"/>
                    </a:lnTo>
                    <a:lnTo>
                      <a:pt x="36" y="533"/>
                    </a:lnTo>
                    <a:cubicBezTo>
                      <a:pt x="16" y="533"/>
                      <a:pt x="0" y="516"/>
                      <a:pt x="0" y="496"/>
                    </a:cubicBezTo>
                    <a:lnTo>
                      <a:pt x="0" y="36"/>
                    </a:ln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rgbClr val="FF973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4" name="Rectangle 105"/>
              <p:cNvSpPr>
                <a:spLocks noChangeArrowheads="1"/>
              </p:cNvSpPr>
              <p:nvPr/>
            </p:nvSpPr>
            <p:spPr bwMode="auto">
              <a:xfrm>
                <a:off x="3730" y="2060"/>
                <a:ext cx="49" cy="108"/>
              </a:xfrm>
              <a:prstGeom prst="rect">
                <a:avLst/>
              </a:prstGeom>
              <a:solidFill>
                <a:srgbClr val="F2AE3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5" name="Rectangle 106"/>
              <p:cNvSpPr>
                <a:spLocks noChangeArrowheads="1"/>
              </p:cNvSpPr>
              <p:nvPr/>
            </p:nvSpPr>
            <p:spPr bwMode="auto">
              <a:xfrm>
                <a:off x="3303" y="2060"/>
                <a:ext cx="49" cy="108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6" name="Rectangle 107"/>
              <p:cNvSpPr>
                <a:spLocks noChangeArrowheads="1"/>
              </p:cNvSpPr>
              <p:nvPr/>
            </p:nvSpPr>
            <p:spPr bwMode="auto">
              <a:xfrm>
                <a:off x="3712" y="2060"/>
                <a:ext cx="12" cy="108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7" name="Rectangle 108"/>
              <p:cNvSpPr>
                <a:spLocks noChangeArrowheads="1"/>
              </p:cNvSpPr>
              <p:nvPr/>
            </p:nvSpPr>
            <p:spPr bwMode="auto">
              <a:xfrm>
                <a:off x="3285" y="2060"/>
                <a:ext cx="11" cy="108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8" name="Freeform 109"/>
              <p:cNvSpPr>
                <a:spLocks/>
              </p:cNvSpPr>
              <p:nvPr/>
            </p:nvSpPr>
            <p:spPr bwMode="auto">
              <a:xfrm>
                <a:off x="3172" y="2422"/>
                <a:ext cx="498" cy="14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1975" y="0"/>
                  </a:cxn>
                  <a:cxn ang="0">
                    <a:pos x="1975" y="74"/>
                  </a:cxn>
                  <a:cxn ang="0">
                    <a:pos x="2029" y="74"/>
                  </a:cxn>
                  <a:cxn ang="0">
                    <a:pos x="2163" y="74"/>
                  </a:cxn>
                  <a:cxn ang="0">
                    <a:pos x="2048" y="254"/>
                  </a:cxn>
                  <a:cxn ang="0">
                    <a:pos x="2042" y="358"/>
                  </a:cxn>
                  <a:cxn ang="0">
                    <a:pos x="2048" y="461"/>
                  </a:cxn>
                  <a:cxn ang="0">
                    <a:pos x="2107" y="617"/>
                  </a:cxn>
                  <a:cxn ang="0">
                    <a:pos x="42" y="617"/>
                  </a:cxn>
                  <a:cxn ang="0">
                    <a:pos x="0" y="575"/>
                  </a:cxn>
                  <a:cxn ang="0">
                    <a:pos x="0" y="42"/>
                  </a:cxn>
                  <a:cxn ang="0">
                    <a:pos x="42" y="0"/>
                  </a:cxn>
                </a:cxnLst>
                <a:rect l="0" t="0" r="r" b="b"/>
                <a:pathLst>
                  <a:path w="2163" h="617">
                    <a:moveTo>
                      <a:pt x="42" y="0"/>
                    </a:moveTo>
                    <a:lnTo>
                      <a:pt x="1975" y="0"/>
                    </a:lnTo>
                    <a:lnTo>
                      <a:pt x="1975" y="74"/>
                    </a:lnTo>
                    <a:lnTo>
                      <a:pt x="2029" y="74"/>
                    </a:lnTo>
                    <a:lnTo>
                      <a:pt x="2163" y="74"/>
                    </a:lnTo>
                    <a:cubicBezTo>
                      <a:pt x="2098" y="74"/>
                      <a:pt x="2061" y="153"/>
                      <a:pt x="2048" y="254"/>
                    </a:cubicBezTo>
                    <a:cubicBezTo>
                      <a:pt x="2044" y="288"/>
                      <a:pt x="2042" y="323"/>
                      <a:pt x="2042" y="358"/>
                    </a:cubicBezTo>
                    <a:cubicBezTo>
                      <a:pt x="2042" y="392"/>
                      <a:pt x="2044" y="428"/>
                      <a:pt x="2048" y="461"/>
                    </a:cubicBezTo>
                    <a:cubicBezTo>
                      <a:pt x="2057" y="528"/>
                      <a:pt x="2076" y="586"/>
                      <a:pt x="2107" y="617"/>
                    </a:cubicBezTo>
                    <a:lnTo>
                      <a:pt x="42" y="617"/>
                    </a:lnTo>
                    <a:cubicBezTo>
                      <a:pt x="19" y="617"/>
                      <a:pt x="0" y="598"/>
                      <a:pt x="0" y="575"/>
                    </a:cubicBezTo>
                    <a:lnTo>
                      <a:pt x="0" y="42"/>
                    </a:lnTo>
                    <a:cubicBezTo>
                      <a:pt x="0" y="19"/>
                      <a:pt x="19" y="0"/>
                      <a:pt x="42" y="0"/>
                    </a:cubicBezTo>
                    <a:close/>
                  </a:path>
                </a:pathLst>
              </a:custGeom>
              <a:solidFill>
                <a:srgbClr val="30394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29" name="Freeform 110"/>
              <p:cNvSpPr>
                <a:spLocks/>
              </p:cNvSpPr>
              <p:nvPr/>
            </p:nvSpPr>
            <p:spPr bwMode="auto">
              <a:xfrm>
                <a:off x="3172" y="2422"/>
                <a:ext cx="337" cy="143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1465" y="0"/>
                  </a:cxn>
                  <a:cxn ang="0">
                    <a:pos x="1465" y="617"/>
                  </a:cxn>
                  <a:cxn ang="0">
                    <a:pos x="42" y="617"/>
                  </a:cxn>
                  <a:cxn ang="0">
                    <a:pos x="0" y="575"/>
                  </a:cxn>
                  <a:cxn ang="0">
                    <a:pos x="0" y="42"/>
                  </a:cxn>
                  <a:cxn ang="0">
                    <a:pos x="42" y="0"/>
                  </a:cxn>
                </a:cxnLst>
                <a:rect l="0" t="0" r="r" b="b"/>
                <a:pathLst>
                  <a:path w="1465" h="617">
                    <a:moveTo>
                      <a:pt x="42" y="0"/>
                    </a:moveTo>
                    <a:lnTo>
                      <a:pt x="1465" y="0"/>
                    </a:lnTo>
                    <a:lnTo>
                      <a:pt x="1465" y="617"/>
                    </a:lnTo>
                    <a:lnTo>
                      <a:pt x="42" y="617"/>
                    </a:lnTo>
                    <a:cubicBezTo>
                      <a:pt x="19" y="617"/>
                      <a:pt x="0" y="598"/>
                      <a:pt x="0" y="575"/>
                    </a:cubicBezTo>
                    <a:lnTo>
                      <a:pt x="0" y="42"/>
                    </a:lnTo>
                    <a:cubicBezTo>
                      <a:pt x="0" y="19"/>
                      <a:pt x="19" y="0"/>
                      <a:pt x="42" y="0"/>
                    </a:cubicBezTo>
                    <a:close/>
                  </a:path>
                </a:pathLst>
              </a:custGeom>
              <a:solidFill>
                <a:srgbClr val="43505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0" name="Rectangle 111"/>
              <p:cNvSpPr>
                <a:spLocks noChangeArrowheads="1"/>
              </p:cNvSpPr>
              <p:nvPr/>
            </p:nvSpPr>
            <p:spPr bwMode="auto">
              <a:xfrm>
                <a:off x="3239" y="2431"/>
                <a:ext cx="56" cy="125"/>
              </a:xfrm>
              <a:prstGeom prst="rect">
                <a:avLst/>
              </a:prstGeom>
              <a:solidFill>
                <a:srgbClr val="FFD078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1" name="Rectangle 112"/>
              <p:cNvSpPr>
                <a:spLocks noChangeArrowheads="1"/>
              </p:cNvSpPr>
              <p:nvPr/>
            </p:nvSpPr>
            <p:spPr bwMode="auto">
              <a:xfrm>
                <a:off x="3218" y="2431"/>
                <a:ext cx="13" cy="125"/>
              </a:xfrm>
              <a:prstGeom prst="rect">
                <a:avLst/>
              </a:prstGeom>
              <a:solidFill>
                <a:srgbClr val="FFEA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2" name="Freeform 113"/>
              <p:cNvSpPr>
                <a:spLocks/>
              </p:cNvSpPr>
              <p:nvPr/>
            </p:nvSpPr>
            <p:spPr bwMode="auto">
              <a:xfrm>
                <a:off x="3509" y="2459"/>
                <a:ext cx="140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6" y="0"/>
                  </a:cxn>
                  <a:cxn ang="0">
                    <a:pos x="583" y="95"/>
                  </a:cxn>
                  <a:cxn ang="0">
                    <a:pos x="577" y="199"/>
                  </a:cxn>
                  <a:cxn ang="0">
                    <a:pos x="583" y="298"/>
                  </a:cxn>
                  <a:cxn ang="0">
                    <a:pos x="0" y="298"/>
                  </a:cxn>
                  <a:cxn ang="0">
                    <a:pos x="0" y="0"/>
                  </a:cxn>
                </a:cxnLst>
                <a:rect l="0" t="0" r="r" b="b"/>
                <a:pathLst>
                  <a:path w="606" h="298">
                    <a:moveTo>
                      <a:pt x="0" y="0"/>
                    </a:moveTo>
                    <a:lnTo>
                      <a:pt x="606" y="0"/>
                    </a:lnTo>
                    <a:cubicBezTo>
                      <a:pt x="595" y="28"/>
                      <a:pt x="588" y="60"/>
                      <a:pt x="583" y="95"/>
                    </a:cubicBezTo>
                    <a:cubicBezTo>
                      <a:pt x="579" y="129"/>
                      <a:pt x="577" y="164"/>
                      <a:pt x="577" y="199"/>
                    </a:cubicBezTo>
                    <a:cubicBezTo>
                      <a:pt x="577" y="232"/>
                      <a:pt x="579" y="266"/>
                      <a:pt x="583" y="298"/>
                    </a:cubicBezTo>
                    <a:lnTo>
                      <a:pt x="0" y="2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3" name="Rectangle 114"/>
              <p:cNvSpPr>
                <a:spLocks noChangeArrowheads="1"/>
              </p:cNvSpPr>
              <p:nvPr/>
            </p:nvSpPr>
            <p:spPr bwMode="auto">
              <a:xfrm>
                <a:off x="3333" y="2459"/>
                <a:ext cx="176" cy="69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4" name="Rectangle 115"/>
              <p:cNvSpPr>
                <a:spLocks noChangeArrowheads="1"/>
              </p:cNvSpPr>
              <p:nvPr/>
            </p:nvSpPr>
            <p:spPr bwMode="auto">
              <a:xfrm>
                <a:off x="3536" y="2090"/>
                <a:ext cx="127" cy="49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5" name="Rectangle 116"/>
              <p:cNvSpPr>
                <a:spLocks noChangeArrowheads="1"/>
              </p:cNvSpPr>
              <p:nvPr/>
            </p:nvSpPr>
            <p:spPr bwMode="auto">
              <a:xfrm>
                <a:off x="3410" y="2090"/>
                <a:ext cx="126" cy="49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6" name="Rectangle 117"/>
              <p:cNvSpPr>
                <a:spLocks noChangeArrowheads="1"/>
              </p:cNvSpPr>
              <p:nvPr/>
            </p:nvSpPr>
            <p:spPr bwMode="auto">
              <a:xfrm>
                <a:off x="3501" y="2213"/>
                <a:ext cx="127" cy="49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7" name="Rectangle 118"/>
              <p:cNvSpPr>
                <a:spLocks noChangeArrowheads="1"/>
              </p:cNvSpPr>
              <p:nvPr/>
            </p:nvSpPr>
            <p:spPr bwMode="auto">
              <a:xfrm>
                <a:off x="3375" y="2213"/>
                <a:ext cx="126" cy="49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8" name="Rectangle 119"/>
              <p:cNvSpPr>
                <a:spLocks noChangeArrowheads="1"/>
              </p:cNvSpPr>
              <p:nvPr/>
            </p:nvSpPr>
            <p:spPr bwMode="auto">
              <a:xfrm>
                <a:off x="3649" y="2460"/>
                <a:ext cx="319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9" name="Rectangle 120"/>
              <p:cNvSpPr>
                <a:spLocks noChangeArrowheads="1"/>
              </p:cNvSpPr>
              <p:nvPr/>
            </p:nvSpPr>
            <p:spPr bwMode="auto">
              <a:xfrm>
                <a:off x="3649" y="2474"/>
                <a:ext cx="319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0" name="Rectangle 121"/>
              <p:cNvSpPr>
                <a:spLocks noChangeArrowheads="1"/>
              </p:cNvSpPr>
              <p:nvPr/>
            </p:nvSpPr>
            <p:spPr bwMode="auto">
              <a:xfrm>
                <a:off x="3649" y="2488"/>
                <a:ext cx="319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1" name="Rectangle 122"/>
              <p:cNvSpPr>
                <a:spLocks noChangeArrowheads="1"/>
              </p:cNvSpPr>
              <p:nvPr/>
            </p:nvSpPr>
            <p:spPr bwMode="auto">
              <a:xfrm>
                <a:off x="3649" y="2503"/>
                <a:ext cx="319" cy="6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2" name="Rectangle 123"/>
              <p:cNvSpPr>
                <a:spLocks noChangeArrowheads="1"/>
              </p:cNvSpPr>
              <p:nvPr/>
            </p:nvSpPr>
            <p:spPr bwMode="auto">
              <a:xfrm>
                <a:off x="3649" y="2517"/>
                <a:ext cx="319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3" name="Rectangle 124"/>
              <p:cNvSpPr>
                <a:spLocks noChangeArrowheads="1"/>
              </p:cNvSpPr>
              <p:nvPr/>
            </p:nvSpPr>
            <p:spPr bwMode="auto">
              <a:xfrm>
                <a:off x="3649" y="2531"/>
                <a:ext cx="319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4" name="Rectangle 125"/>
              <p:cNvSpPr>
                <a:spLocks noChangeArrowheads="1"/>
              </p:cNvSpPr>
              <p:nvPr/>
            </p:nvSpPr>
            <p:spPr bwMode="auto">
              <a:xfrm>
                <a:off x="3649" y="2467"/>
                <a:ext cx="319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5" name="Rectangle 126"/>
              <p:cNvSpPr>
                <a:spLocks noChangeArrowheads="1"/>
              </p:cNvSpPr>
              <p:nvPr/>
            </p:nvSpPr>
            <p:spPr bwMode="auto">
              <a:xfrm>
                <a:off x="3649" y="2481"/>
                <a:ext cx="319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6" name="Rectangle 127"/>
              <p:cNvSpPr>
                <a:spLocks noChangeArrowheads="1"/>
              </p:cNvSpPr>
              <p:nvPr/>
            </p:nvSpPr>
            <p:spPr bwMode="auto">
              <a:xfrm>
                <a:off x="3649" y="2495"/>
                <a:ext cx="319" cy="8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7" name="Rectangle 128"/>
              <p:cNvSpPr>
                <a:spLocks noChangeArrowheads="1"/>
              </p:cNvSpPr>
              <p:nvPr/>
            </p:nvSpPr>
            <p:spPr bwMode="auto">
              <a:xfrm>
                <a:off x="3649" y="2509"/>
                <a:ext cx="319" cy="8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8" name="Rectangle 129"/>
              <p:cNvSpPr>
                <a:spLocks noChangeArrowheads="1"/>
              </p:cNvSpPr>
              <p:nvPr/>
            </p:nvSpPr>
            <p:spPr bwMode="auto">
              <a:xfrm>
                <a:off x="3649" y="2524"/>
                <a:ext cx="319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9" name="Rectangle 130"/>
              <p:cNvSpPr>
                <a:spLocks noChangeArrowheads="1"/>
              </p:cNvSpPr>
              <p:nvPr/>
            </p:nvSpPr>
            <p:spPr bwMode="auto">
              <a:xfrm>
                <a:off x="3649" y="2538"/>
                <a:ext cx="319" cy="7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0" name="Rectangle 131"/>
              <p:cNvSpPr>
                <a:spLocks noChangeArrowheads="1"/>
              </p:cNvSpPr>
              <p:nvPr/>
            </p:nvSpPr>
            <p:spPr bwMode="auto">
              <a:xfrm>
                <a:off x="3649" y="2545"/>
                <a:ext cx="319" cy="5"/>
              </a:xfrm>
              <a:prstGeom prst="rect">
                <a:avLst/>
              </a:prstGeom>
              <a:solidFill>
                <a:srgbClr val="79A7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1" name="Freeform 132"/>
              <p:cNvSpPr>
                <a:spLocks/>
              </p:cNvSpPr>
              <p:nvPr/>
            </p:nvSpPr>
            <p:spPr bwMode="auto">
              <a:xfrm>
                <a:off x="3968" y="2460"/>
                <a:ext cx="317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7" y="0"/>
                  </a:cxn>
                  <a:cxn ang="0">
                    <a:pos x="1368" y="30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1377" h="30">
                    <a:moveTo>
                      <a:pt x="0" y="0"/>
                    </a:moveTo>
                    <a:lnTo>
                      <a:pt x="1377" y="0"/>
                    </a:lnTo>
                    <a:cubicBezTo>
                      <a:pt x="1374" y="9"/>
                      <a:pt x="1370" y="20"/>
                      <a:pt x="1368" y="30"/>
                    </a:cubicBez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2" name="Freeform 133"/>
              <p:cNvSpPr>
                <a:spLocks/>
              </p:cNvSpPr>
              <p:nvPr/>
            </p:nvSpPr>
            <p:spPr bwMode="auto">
              <a:xfrm>
                <a:off x="3968" y="2474"/>
                <a:ext cx="313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61" y="0"/>
                  </a:cxn>
                  <a:cxn ang="0">
                    <a:pos x="1356" y="29"/>
                  </a:cxn>
                  <a:cxn ang="0">
                    <a:pos x="1356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61" h="31">
                    <a:moveTo>
                      <a:pt x="0" y="0"/>
                    </a:moveTo>
                    <a:lnTo>
                      <a:pt x="1361" y="0"/>
                    </a:lnTo>
                    <a:cubicBezTo>
                      <a:pt x="1359" y="10"/>
                      <a:pt x="1358" y="19"/>
                      <a:pt x="1356" y="29"/>
                    </a:cubicBezTo>
                    <a:lnTo>
                      <a:pt x="1356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3" name="Freeform 134"/>
              <p:cNvSpPr>
                <a:spLocks/>
              </p:cNvSpPr>
              <p:nvPr/>
            </p:nvSpPr>
            <p:spPr bwMode="auto">
              <a:xfrm>
                <a:off x="3968" y="2488"/>
                <a:ext cx="311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3" y="0"/>
                  </a:cxn>
                  <a:cxn ang="0">
                    <a:pos x="1351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53" h="31">
                    <a:moveTo>
                      <a:pt x="0" y="0"/>
                    </a:moveTo>
                    <a:lnTo>
                      <a:pt x="1353" y="0"/>
                    </a:lnTo>
                    <a:cubicBezTo>
                      <a:pt x="1352" y="10"/>
                      <a:pt x="1351" y="21"/>
                      <a:pt x="1351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4" name="Freeform 135"/>
              <p:cNvSpPr>
                <a:spLocks/>
              </p:cNvSpPr>
              <p:nvPr/>
            </p:nvSpPr>
            <p:spPr bwMode="auto">
              <a:xfrm>
                <a:off x="3968" y="2503"/>
                <a:ext cx="311" cy="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0" y="0"/>
                  </a:cxn>
                  <a:cxn ang="0">
                    <a:pos x="1350" y="10"/>
                  </a:cxn>
                  <a:cxn ang="0">
                    <a:pos x="1350" y="30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1350" h="30">
                    <a:moveTo>
                      <a:pt x="0" y="0"/>
                    </a:moveTo>
                    <a:lnTo>
                      <a:pt x="1350" y="0"/>
                    </a:lnTo>
                    <a:lnTo>
                      <a:pt x="1350" y="10"/>
                    </a:lnTo>
                    <a:cubicBezTo>
                      <a:pt x="1350" y="17"/>
                      <a:pt x="1350" y="23"/>
                      <a:pt x="1350" y="30"/>
                    </a:cubicBez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5" name="Freeform 136"/>
              <p:cNvSpPr>
                <a:spLocks/>
              </p:cNvSpPr>
              <p:nvPr/>
            </p:nvSpPr>
            <p:spPr bwMode="auto">
              <a:xfrm>
                <a:off x="3968" y="2517"/>
                <a:ext cx="312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1" y="0"/>
                  </a:cxn>
                  <a:cxn ang="0">
                    <a:pos x="1354" y="30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1354" h="30">
                    <a:moveTo>
                      <a:pt x="0" y="0"/>
                    </a:moveTo>
                    <a:lnTo>
                      <a:pt x="1351" y="0"/>
                    </a:lnTo>
                    <a:cubicBezTo>
                      <a:pt x="1352" y="10"/>
                      <a:pt x="1353" y="20"/>
                      <a:pt x="1354" y="30"/>
                    </a:cubicBez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6" name="Freeform 137"/>
              <p:cNvSpPr>
                <a:spLocks/>
              </p:cNvSpPr>
              <p:nvPr/>
            </p:nvSpPr>
            <p:spPr bwMode="auto">
              <a:xfrm>
                <a:off x="3968" y="2531"/>
                <a:ext cx="314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8" y="0"/>
                  </a:cxn>
                  <a:cxn ang="0">
                    <a:pos x="1363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63" h="31">
                    <a:moveTo>
                      <a:pt x="0" y="0"/>
                    </a:moveTo>
                    <a:lnTo>
                      <a:pt x="1358" y="0"/>
                    </a:lnTo>
                    <a:cubicBezTo>
                      <a:pt x="1359" y="11"/>
                      <a:pt x="1361" y="21"/>
                      <a:pt x="1363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7" name="Freeform 138"/>
              <p:cNvSpPr>
                <a:spLocks/>
              </p:cNvSpPr>
              <p:nvPr/>
            </p:nvSpPr>
            <p:spPr bwMode="auto">
              <a:xfrm>
                <a:off x="3968" y="2467"/>
                <a:ext cx="315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68" y="0"/>
                  </a:cxn>
                  <a:cxn ang="0">
                    <a:pos x="1361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68" h="31">
                    <a:moveTo>
                      <a:pt x="0" y="0"/>
                    </a:moveTo>
                    <a:lnTo>
                      <a:pt x="1368" y="0"/>
                    </a:lnTo>
                    <a:cubicBezTo>
                      <a:pt x="1365" y="10"/>
                      <a:pt x="1363" y="20"/>
                      <a:pt x="1361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8" name="Freeform 139"/>
              <p:cNvSpPr>
                <a:spLocks/>
              </p:cNvSpPr>
              <p:nvPr/>
            </p:nvSpPr>
            <p:spPr bwMode="auto">
              <a:xfrm>
                <a:off x="3968" y="2481"/>
                <a:ext cx="312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6" y="0"/>
                  </a:cxn>
                  <a:cxn ang="0">
                    <a:pos x="1353" y="30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1356" h="30">
                    <a:moveTo>
                      <a:pt x="0" y="0"/>
                    </a:moveTo>
                    <a:lnTo>
                      <a:pt x="1356" y="0"/>
                    </a:lnTo>
                    <a:cubicBezTo>
                      <a:pt x="1355" y="10"/>
                      <a:pt x="1354" y="20"/>
                      <a:pt x="1353" y="30"/>
                    </a:cubicBez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9" name="Freeform 140"/>
              <p:cNvSpPr>
                <a:spLocks/>
              </p:cNvSpPr>
              <p:nvPr/>
            </p:nvSpPr>
            <p:spPr bwMode="auto">
              <a:xfrm>
                <a:off x="3968" y="2495"/>
                <a:ext cx="311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1" y="0"/>
                  </a:cxn>
                  <a:cxn ang="0">
                    <a:pos x="1350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51" h="31">
                    <a:moveTo>
                      <a:pt x="0" y="0"/>
                    </a:moveTo>
                    <a:lnTo>
                      <a:pt x="1351" y="0"/>
                    </a:lnTo>
                    <a:cubicBezTo>
                      <a:pt x="1350" y="10"/>
                      <a:pt x="1350" y="20"/>
                      <a:pt x="1350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0" name="Freeform 141"/>
              <p:cNvSpPr>
                <a:spLocks/>
              </p:cNvSpPr>
              <p:nvPr/>
            </p:nvSpPr>
            <p:spPr bwMode="auto">
              <a:xfrm>
                <a:off x="3968" y="2509"/>
                <a:ext cx="311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0" y="0"/>
                  </a:cxn>
                  <a:cxn ang="0">
                    <a:pos x="1351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51" h="31">
                    <a:moveTo>
                      <a:pt x="0" y="0"/>
                    </a:moveTo>
                    <a:lnTo>
                      <a:pt x="1350" y="0"/>
                    </a:lnTo>
                    <a:cubicBezTo>
                      <a:pt x="1350" y="10"/>
                      <a:pt x="1351" y="21"/>
                      <a:pt x="1351" y="31"/>
                    </a:cubicBez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1" name="Freeform 142"/>
              <p:cNvSpPr>
                <a:spLocks/>
              </p:cNvSpPr>
              <p:nvPr/>
            </p:nvSpPr>
            <p:spPr bwMode="auto">
              <a:xfrm>
                <a:off x="3968" y="2524"/>
                <a:ext cx="313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54" y="0"/>
                  </a:cxn>
                  <a:cxn ang="0">
                    <a:pos x="1356" y="22"/>
                  </a:cxn>
                  <a:cxn ang="0">
                    <a:pos x="1358" y="31"/>
                  </a:cxn>
                  <a:cxn ang="0">
                    <a:pos x="0" y="31"/>
                  </a:cxn>
                  <a:cxn ang="0">
                    <a:pos x="0" y="0"/>
                  </a:cxn>
                </a:cxnLst>
                <a:rect l="0" t="0" r="r" b="b"/>
                <a:pathLst>
                  <a:path w="1358" h="31">
                    <a:moveTo>
                      <a:pt x="0" y="0"/>
                    </a:moveTo>
                    <a:lnTo>
                      <a:pt x="1354" y="0"/>
                    </a:lnTo>
                    <a:cubicBezTo>
                      <a:pt x="1355" y="8"/>
                      <a:pt x="1355" y="15"/>
                      <a:pt x="1356" y="22"/>
                    </a:cubicBezTo>
                    <a:lnTo>
                      <a:pt x="1358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2" name="Freeform 143"/>
              <p:cNvSpPr>
                <a:spLocks/>
              </p:cNvSpPr>
              <p:nvPr/>
            </p:nvSpPr>
            <p:spPr bwMode="auto">
              <a:xfrm>
                <a:off x="3968" y="2538"/>
                <a:ext cx="315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63" y="0"/>
                  </a:cxn>
                  <a:cxn ang="0">
                    <a:pos x="1370" y="30"/>
                  </a:cxn>
                  <a:cxn ang="0">
                    <a:pos x="0" y="30"/>
                  </a:cxn>
                  <a:cxn ang="0">
                    <a:pos x="0" y="0"/>
                  </a:cxn>
                </a:cxnLst>
                <a:rect l="0" t="0" r="r" b="b"/>
                <a:pathLst>
                  <a:path w="1370" h="30">
                    <a:moveTo>
                      <a:pt x="0" y="0"/>
                    </a:moveTo>
                    <a:lnTo>
                      <a:pt x="1363" y="0"/>
                    </a:lnTo>
                    <a:cubicBezTo>
                      <a:pt x="1365" y="10"/>
                      <a:pt x="1368" y="21"/>
                      <a:pt x="1370" y="30"/>
                    </a:cubicBez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3" name="Freeform 144"/>
              <p:cNvSpPr>
                <a:spLocks/>
              </p:cNvSpPr>
              <p:nvPr/>
            </p:nvSpPr>
            <p:spPr bwMode="auto">
              <a:xfrm>
                <a:off x="3968" y="2545"/>
                <a:ext cx="317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70" y="0"/>
                  </a:cxn>
                  <a:cxn ang="0">
                    <a:pos x="1377" y="21"/>
                  </a:cxn>
                  <a:cxn ang="0">
                    <a:pos x="0" y="21"/>
                  </a:cxn>
                  <a:cxn ang="0">
                    <a:pos x="0" y="0"/>
                  </a:cxn>
                </a:cxnLst>
                <a:rect l="0" t="0" r="r" b="b"/>
                <a:pathLst>
                  <a:path w="1377" h="21">
                    <a:moveTo>
                      <a:pt x="0" y="0"/>
                    </a:moveTo>
                    <a:lnTo>
                      <a:pt x="1370" y="0"/>
                    </a:lnTo>
                    <a:cubicBezTo>
                      <a:pt x="1373" y="8"/>
                      <a:pt x="1375" y="14"/>
                      <a:pt x="1377" y="21"/>
                    </a:cubicBezTo>
                    <a:lnTo>
                      <a:pt x="0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F9A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4" name="Freeform 145"/>
              <p:cNvSpPr>
                <a:spLocks/>
              </p:cNvSpPr>
              <p:nvPr/>
            </p:nvSpPr>
            <p:spPr bwMode="auto">
              <a:xfrm>
                <a:off x="3642" y="2439"/>
                <a:ext cx="652" cy="131"/>
              </a:xfrm>
              <a:custGeom>
                <a:avLst/>
                <a:gdLst/>
                <a:ahLst/>
                <a:cxnLst>
                  <a:cxn ang="0">
                    <a:pos x="2829" y="568"/>
                  </a:cxn>
                  <a:cxn ang="0">
                    <a:pos x="121" y="568"/>
                  </a:cxn>
                  <a:cxn ang="0">
                    <a:pos x="6" y="387"/>
                  </a:cxn>
                  <a:cxn ang="0">
                    <a:pos x="0" y="284"/>
                  </a:cxn>
                  <a:cxn ang="0">
                    <a:pos x="6" y="180"/>
                  </a:cxn>
                  <a:cxn ang="0">
                    <a:pos x="121" y="0"/>
                  </a:cxn>
                  <a:cxn ang="0">
                    <a:pos x="2829" y="0"/>
                  </a:cxn>
                  <a:cxn ang="0">
                    <a:pos x="2829" y="90"/>
                  </a:cxn>
                  <a:cxn ang="0">
                    <a:pos x="121" y="90"/>
                  </a:cxn>
                  <a:cxn ang="0">
                    <a:pos x="95" y="192"/>
                  </a:cxn>
                  <a:cxn ang="0">
                    <a:pos x="90" y="284"/>
                  </a:cxn>
                  <a:cxn ang="0">
                    <a:pos x="95" y="376"/>
                  </a:cxn>
                  <a:cxn ang="0">
                    <a:pos x="121" y="478"/>
                  </a:cxn>
                  <a:cxn ang="0">
                    <a:pos x="2829" y="478"/>
                  </a:cxn>
                  <a:cxn ang="0">
                    <a:pos x="2829" y="568"/>
                  </a:cxn>
                </a:cxnLst>
                <a:rect l="0" t="0" r="r" b="b"/>
                <a:pathLst>
                  <a:path w="2829" h="568">
                    <a:moveTo>
                      <a:pt x="2829" y="568"/>
                    </a:moveTo>
                    <a:lnTo>
                      <a:pt x="121" y="568"/>
                    </a:lnTo>
                    <a:cubicBezTo>
                      <a:pt x="56" y="568"/>
                      <a:pt x="19" y="489"/>
                      <a:pt x="6" y="387"/>
                    </a:cubicBezTo>
                    <a:cubicBezTo>
                      <a:pt x="2" y="354"/>
                      <a:pt x="0" y="318"/>
                      <a:pt x="0" y="284"/>
                    </a:cubicBezTo>
                    <a:cubicBezTo>
                      <a:pt x="0" y="249"/>
                      <a:pt x="2" y="214"/>
                      <a:pt x="6" y="180"/>
                    </a:cubicBezTo>
                    <a:cubicBezTo>
                      <a:pt x="19" y="79"/>
                      <a:pt x="56" y="0"/>
                      <a:pt x="121" y="0"/>
                    </a:cubicBezTo>
                    <a:lnTo>
                      <a:pt x="2829" y="0"/>
                    </a:lnTo>
                    <a:lnTo>
                      <a:pt x="2829" y="90"/>
                    </a:lnTo>
                    <a:lnTo>
                      <a:pt x="121" y="90"/>
                    </a:lnTo>
                    <a:cubicBezTo>
                      <a:pt x="112" y="90"/>
                      <a:pt x="102" y="134"/>
                      <a:pt x="95" y="192"/>
                    </a:cubicBezTo>
                    <a:cubicBezTo>
                      <a:pt x="91" y="220"/>
                      <a:pt x="90" y="251"/>
                      <a:pt x="90" y="284"/>
                    </a:cubicBezTo>
                    <a:cubicBezTo>
                      <a:pt x="90" y="316"/>
                      <a:pt x="91" y="348"/>
                      <a:pt x="95" y="376"/>
                    </a:cubicBezTo>
                    <a:cubicBezTo>
                      <a:pt x="102" y="433"/>
                      <a:pt x="112" y="478"/>
                      <a:pt x="121" y="478"/>
                    </a:cubicBezTo>
                    <a:lnTo>
                      <a:pt x="2829" y="478"/>
                    </a:lnTo>
                    <a:lnTo>
                      <a:pt x="2829" y="568"/>
                    </a:lnTo>
                    <a:close/>
                  </a:path>
                </a:pathLst>
              </a:custGeom>
              <a:solidFill>
                <a:srgbClr val="27D3D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5" name="Freeform 146"/>
              <p:cNvSpPr>
                <a:spLocks noEditPoints="1"/>
              </p:cNvSpPr>
              <p:nvPr/>
            </p:nvSpPr>
            <p:spPr bwMode="auto">
              <a:xfrm>
                <a:off x="3968" y="2439"/>
                <a:ext cx="326" cy="131"/>
              </a:xfrm>
              <a:custGeom>
                <a:avLst/>
                <a:gdLst/>
                <a:ahLst/>
                <a:cxnLst>
                  <a:cxn ang="0">
                    <a:pos x="1415" y="568"/>
                  </a:cxn>
                  <a:cxn ang="0">
                    <a:pos x="0" y="568"/>
                  </a:cxn>
                  <a:cxn ang="0">
                    <a:pos x="0" y="478"/>
                  </a:cxn>
                  <a:cxn ang="0">
                    <a:pos x="1415" y="478"/>
                  </a:cxn>
                  <a:cxn ang="0">
                    <a:pos x="1415" y="568"/>
                  </a:cxn>
                  <a:cxn ang="0">
                    <a:pos x="0" y="0"/>
                  </a:cxn>
                  <a:cxn ang="0">
                    <a:pos x="1415" y="0"/>
                  </a:cxn>
                  <a:cxn ang="0">
                    <a:pos x="1415" y="90"/>
                  </a:cxn>
                  <a:cxn ang="0">
                    <a:pos x="0" y="90"/>
                  </a:cxn>
                  <a:cxn ang="0">
                    <a:pos x="0" y="0"/>
                  </a:cxn>
                </a:cxnLst>
                <a:rect l="0" t="0" r="r" b="b"/>
                <a:pathLst>
                  <a:path w="1415" h="568">
                    <a:moveTo>
                      <a:pt x="1415" y="568"/>
                    </a:moveTo>
                    <a:lnTo>
                      <a:pt x="0" y="568"/>
                    </a:lnTo>
                    <a:lnTo>
                      <a:pt x="0" y="478"/>
                    </a:lnTo>
                    <a:lnTo>
                      <a:pt x="1415" y="478"/>
                    </a:lnTo>
                    <a:lnTo>
                      <a:pt x="1415" y="568"/>
                    </a:lnTo>
                    <a:close/>
                    <a:moveTo>
                      <a:pt x="0" y="0"/>
                    </a:moveTo>
                    <a:lnTo>
                      <a:pt x="1415" y="0"/>
                    </a:lnTo>
                    <a:lnTo>
                      <a:pt x="1415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AD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6" name="Rectangle 147"/>
              <p:cNvSpPr>
                <a:spLocks noChangeArrowheads="1"/>
              </p:cNvSpPr>
              <p:nvPr/>
            </p:nvSpPr>
            <p:spPr bwMode="auto">
              <a:xfrm>
                <a:off x="3974" y="2403"/>
                <a:ext cx="237" cy="15"/>
              </a:xfrm>
              <a:prstGeom prst="rect">
                <a:avLst/>
              </a:prstGeom>
              <a:solidFill>
                <a:srgbClr val="AAC7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7" name="Rectangle 148"/>
              <p:cNvSpPr>
                <a:spLocks noChangeArrowheads="1"/>
              </p:cNvSpPr>
              <p:nvPr/>
            </p:nvSpPr>
            <p:spPr bwMode="auto">
              <a:xfrm>
                <a:off x="3960" y="2418"/>
                <a:ext cx="265" cy="14"/>
              </a:xfrm>
              <a:prstGeom prst="rect">
                <a:avLst/>
              </a:prstGeom>
              <a:solidFill>
                <a:srgbClr val="79A7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8" name="Rectangle 149"/>
              <p:cNvSpPr>
                <a:spLocks noChangeArrowheads="1"/>
              </p:cNvSpPr>
              <p:nvPr/>
            </p:nvSpPr>
            <p:spPr bwMode="auto">
              <a:xfrm>
                <a:off x="4072" y="2423"/>
                <a:ext cx="446" cy="17"/>
              </a:xfrm>
              <a:prstGeom prst="rect">
                <a:avLst/>
              </a:prstGeom>
              <a:solidFill>
                <a:srgbClr val="EF753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69" name="Rectangle 150"/>
              <p:cNvSpPr>
                <a:spLocks noChangeArrowheads="1"/>
              </p:cNvSpPr>
              <p:nvPr/>
            </p:nvSpPr>
            <p:spPr bwMode="auto">
              <a:xfrm>
                <a:off x="3639" y="2344"/>
                <a:ext cx="356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0" name="Rectangle 151"/>
              <p:cNvSpPr>
                <a:spLocks noChangeArrowheads="1"/>
              </p:cNvSpPr>
              <p:nvPr/>
            </p:nvSpPr>
            <p:spPr bwMode="auto">
              <a:xfrm>
                <a:off x="3639" y="2357"/>
                <a:ext cx="356" cy="6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1" name="Rectangle 152"/>
              <p:cNvSpPr>
                <a:spLocks noChangeArrowheads="1"/>
              </p:cNvSpPr>
              <p:nvPr/>
            </p:nvSpPr>
            <p:spPr bwMode="auto">
              <a:xfrm>
                <a:off x="3639" y="2369"/>
                <a:ext cx="356" cy="6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2" name="Rectangle 153"/>
              <p:cNvSpPr>
                <a:spLocks noChangeArrowheads="1"/>
              </p:cNvSpPr>
              <p:nvPr/>
            </p:nvSpPr>
            <p:spPr bwMode="auto">
              <a:xfrm>
                <a:off x="3639" y="2381"/>
                <a:ext cx="356" cy="7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3" name="Rectangle 154"/>
              <p:cNvSpPr>
                <a:spLocks noChangeArrowheads="1"/>
              </p:cNvSpPr>
              <p:nvPr/>
            </p:nvSpPr>
            <p:spPr bwMode="auto">
              <a:xfrm>
                <a:off x="3639" y="2394"/>
                <a:ext cx="356" cy="6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4" name="Rectangle 155"/>
              <p:cNvSpPr>
                <a:spLocks noChangeArrowheads="1"/>
              </p:cNvSpPr>
              <p:nvPr/>
            </p:nvSpPr>
            <p:spPr bwMode="auto">
              <a:xfrm>
                <a:off x="3639" y="2406"/>
                <a:ext cx="356" cy="6"/>
              </a:xfrm>
              <a:prstGeom prst="rect">
                <a:avLst/>
              </a:prstGeom>
              <a:solidFill>
                <a:srgbClr val="E7F1F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5" name="Rectangle 156"/>
              <p:cNvSpPr>
                <a:spLocks noChangeArrowheads="1"/>
              </p:cNvSpPr>
              <p:nvPr/>
            </p:nvSpPr>
            <p:spPr bwMode="auto">
              <a:xfrm>
                <a:off x="3639" y="2351"/>
                <a:ext cx="356" cy="6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6" name="Rectangle 157"/>
              <p:cNvSpPr>
                <a:spLocks noChangeArrowheads="1"/>
              </p:cNvSpPr>
              <p:nvPr/>
            </p:nvSpPr>
            <p:spPr bwMode="auto">
              <a:xfrm>
                <a:off x="3639" y="2363"/>
                <a:ext cx="356" cy="6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7" name="Rectangle 158"/>
              <p:cNvSpPr>
                <a:spLocks noChangeArrowheads="1"/>
              </p:cNvSpPr>
              <p:nvPr/>
            </p:nvSpPr>
            <p:spPr bwMode="auto">
              <a:xfrm>
                <a:off x="3639" y="2375"/>
                <a:ext cx="356" cy="6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8" name="Rectangle 159"/>
              <p:cNvSpPr>
                <a:spLocks noChangeArrowheads="1"/>
              </p:cNvSpPr>
              <p:nvPr/>
            </p:nvSpPr>
            <p:spPr bwMode="auto">
              <a:xfrm>
                <a:off x="3639" y="2388"/>
                <a:ext cx="356" cy="6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9" name="Rectangle 160"/>
              <p:cNvSpPr>
                <a:spLocks noChangeArrowheads="1"/>
              </p:cNvSpPr>
              <p:nvPr/>
            </p:nvSpPr>
            <p:spPr bwMode="auto">
              <a:xfrm>
                <a:off x="3639" y="2400"/>
                <a:ext cx="356" cy="6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0" name="Rectangle 161"/>
              <p:cNvSpPr>
                <a:spLocks noChangeArrowheads="1"/>
              </p:cNvSpPr>
              <p:nvPr/>
            </p:nvSpPr>
            <p:spPr bwMode="auto">
              <a:xfrm>
                <a:off x="3639" y="2412"/>
                <a:ext cx="356" cy="6"/>
              </a:xfrm>
              <a:prstGeom prst="rect">
                <a:avLst/>
              </a:prstGeom>
              <a:solidFill>
                <a:srgbClr val="AECBD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1" name="Rectangle 162"/>
              <p:cNvSpPr>
                <a:spLocks noChangeArrowheads="1"/>
              </p:cNvSpPr>
              <p:nvPr/>
            </p:nvSpPr>
            <p:spPr bwMode="auto">
              <a:xfrm>
                <a:off x="3639" y="2418"/>
                <a:ext cx="356" cy="5"/>
              </a:xfrm>
              <a:prstGeom prst="rect">
                <a:avLst/>
              </a:prstGeom>
              <a:solidFill>
                <a:srgbClr val="79A7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2" name="Freeform 163"/>
              <p:cNvSpPr>
                <a:spLocks/>
              </p:cNvSpPr>
              <p:nvPr/>
            </p:nvSpPr>
            <p:spPr bwMode="auto">
              <a:xfrm>
                <a:off x="3995" y="2344"/>
                <a:ext cx="77" cy="7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39" y="100"/>
                  </a:cxn>
                  <a:cxn ang="0">
                    <a:pos x="239" y="100"/>
                  </a:cxn>
                  <a:cxn ang="0">
                    <a:pos x="338" y="339"/>
                  </a:cxn>
                  <a:cxn ang="0">
                    <a:pos x="247" y="339"/>
                  </a:cxn>
                  <a:cxn ang="0">
                    <a:pos x="175" y="164"/>
                  </a:cxn>
                  <a:cxn ang="0">
                    <a:pos x="175" y="164"/>
                  </a:cxn>
                  <a:cxn ang="0">
                    <a:pos x="0" y="92"/>
                  </a:cxn>
                  <a:cxn ang="0">
                    <a:pos x="0" y="92"/>
                  </a:cxn>
                  <a:cxn ang="0">
                    <a:pos x="0" y="0"/>
                  </a:cxn>
                </a:cxnLst>
                <a:rect l="0" t="0" r="r" b="b"/>
                <a:pathLst>
                  <a:path w="338" h="339">
                    <a:moveTo>
                      <a:pt x="0" y="0"/>
                    </a:moveTo>
                    <a:cubicBezTo>
                      <a:pt x="93" y="0"/>
                      <a:pt x="178" y="38"/>
                      <a:pt x="239" y="100"/>
                    </a:cubicBezTo>
                    <a:lnTo>
                      <a:pt x="239" y="100"/>
                    </a:lnTo>
                    <a:cubicBezTo>
                      <a:pt x="301" y="161"/>
                      <a:pt x="338" y="246"/>
                      <a:pt x="338" y="339"/>
                    </a:cubicBezTo>
                    <a:lnTo>
                      <a:pt x="247" y="339"/>
                    </a:lnTo>
                    <a:cubicBezTo>
                      <a:pt x="247" y="271"/>
                      <a:pt x="219" y="209"/>
                      <a:pt x="175" y="164"/>
                    </a:cubicBezTo>
                    <a:lnTo>
                      <a:pt x="175" y="164"/>
                    </a:lnTo>
                    <a:cubicBezTo>
                      <a:pt x="130" y="120"/>
                      <a:pt x="68" y="92"/>
                      <a:pt x="0" y="92"/>
                    </a:cubicBezTo>
                    <a:lnTo>
                      <a:pt x="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1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3" name="Freeform 164"/>
              <p:cNvSpPr>
                <a:spLocks/>
              </p:cNvSpPr>
              <p:nvPr/>
            </p:nvSpPr>
            <p:spPr bwMode="auto">
              <a:xfrm>
                <a:off x="3995" y="2351"/>
                <a:ext cx="71" cy="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0" y="92"/>
                  </a:cxn>
                  <a:cxn ang="0">
                    <a:pos x="220" y="92"/>
                  </a:cxn>
                  <a:cxn ang="0">
                    <a:pos x="312" y="312"/>
                  </a:cxn>
                  <a:cxn ang="0">
                    <a:pos x="228" y="312"/>
                  </a:cxn>
                  <a:cxn ang="0">
                    <a:pos x="161" y="151"/>
                  </a:cxn>
                  <a:cxn ang="0">
                    <a:pos x="161" y="151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0" y="0"/>
                  </a:cxn>
                </a:cxnLst>
                <a:rect l="0" t="0" r="r" b="b"/>
                <a:pathLst>
                  <a:path w="312" h="312">
                    <a:moveTo>
                      <a:pt x="0" y="0"/>
                    </a:moveTo>
                    <a:cubicBezTo>
                      <a:pt x="86" y="0"/>
                      <a:pt x="164" y="35"/>
                      <a:pt x="220" y="92"/>
                    </a:cubicBezTo>
                    <a:lnTo>
                      <a:pt x="220" y="92"/>
                    </a:lnTo>
                    <a:cubicBezTo>
                      <a:pt x="277" y="148"/>
                      <a:pt x="312" y="226"/>
                      <a:pt x="312" y="312"/>
                    </a:cubicBezTo>
                    <a:lnTo>
                      <a:pt x="228" y="312"/>
                    </a:lnTo>
                    <a:cubicBezTo>
                      <a:pt x="228" y="249"/>
                      <a:pt x="202" y="192"/>
                      <a:pt x="161" y="151"/>
                    </a:cubicBezTo>
                    <a:lnTo>
                      <a:pt x="161" y="151"/>
                    </a:lnTo>
                    <a:cubicBezTo>
                      <a:pt x="120" y="110"/>
                      <a:pt x="63" y="84"/>
                      <a:pt x="0" y="84"/>
                    </a:cubicBezTo>
                    <a:lnTo>
                      <a:pt x="0" y="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4" name="Freeform 165"/>
              <p:cNvSpPr>
                <a:spLocks/>
              </p:cNvSpPr>
              <p:nvPr/>
            </p:nvSpPr>
            <p:spPr bwMode="auto">
              <a:xfrm>
                <a:off x="3995" y="2357"/>
                <a:ext cx="65" cy="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01" y="84"/>
                  </a:cxn>
                  <a:cxn ang="0">
                    <a:pos x="201" y="84"/>
                  </a:cxn>
                  <a:cxn ang="0">
                    <a:pos x="285" y="285"/>
                  </a:cxn>
                  <a:cxn ang="0">
                    <a:pos x="208" y="285"/>
                  </a:cxn>
                  <a:cxn ang="0">
                    <a:pos x="147" y="138"/>
                  </a:cxn>
                  <a:cxn ang="0">
                    <a:pos x="147" y="138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0"/>
                  </a:cxn>
                </a:cxnLst>
                <a:rect l="0" t="0" r="r" b="b"/>
                <a:pathLst>
                  <a:path w="285" h="285">
                    <a:moveTo>
                      <a:pt x="0" y="0"/>
                    </a:moveTo>
                    <a:cubicBezTo>
                      <a:pt x="78" y="0"/>
                      <a:pt x="150" y="32"/>
                      <a:pt x="201" y="84"/>
                    </a:cubicBezTo>
                    <a:lnTo>
                      <a:pt x="201" y="84"/>
                    </a:lnTo>
                    <a:cubicBezTo>
                      <a:pt x="253" y="135"/>
                      <a:pt x="285" y="207"/>
                      <a:pt x="285" y="285"/>
                    </a:cubicBezTo>
                    <a:lnTo>
                      <a:pt x="208" y="285"/>
                    </a:lnTo>
                    <a:cubicBezTo>
                      <a:pt x="208" y="228"/>
                      <a:pt x="185" y="176"/>
                      <a:pt x="147" y="138"/>
                    </a:cubicBezTo>
                    <a:lnTo>
                      <a:pt x="147" y="138"/>
                    </a:lnTo>
                    <a:cubicBezTo>
                      <a:pt x="109" y="100"/>
                      <a:pt x="57" y="77"/>
                      <a:pt x="0" y="77"/>
                    </a:cubicBezTo>
                    <a:lnTo>
                      <a:pt x="0" y="7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1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5" name="Freeform 166"/>
              <p:cNvSpPr>
                <a:spLocks/>
              </p:cNvSpPr>
              <p:nvPr/>
            </p:nvSpPr>
            <p:spPr bwMode="auto">
              <a:xfrm>
                <a:off x="3995" y="2363"/>
                <a:ext cx="59" cy="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82" y="75"/>
                  </a:cxn>
                  <a:cxn ang="0">
                    <a:pos x="182" y="76"/>
                  </a:cxn>
                  <a:cxn ang="0">
                    <a:pos x="258" y="258"/>
                  </a:cxn>
                  <a:cxn ang="0">
                    <a:pos x="188" y="258"/>
                  </a:cxn>
                  <a:cxn ang="0">
                    <a:pos x="133" y="125"/>
                  </a:cxn>
                  <a:cxn ang="0">
                    <a:pos x="133" y="125"/>
                  </a:cxn>
                  <a:cxn ang="0">
                    <a:pos x="0" y="69"/>
                  </a:cxn>
                  <a:cxn ang="0">
                    <a:pos x="0" y="69"/>
                  </a:cxn>
                  <a:cxn ang="0">
                    <a:pos x="0" y="0"/>
                  </a:cxn>
                </a:cxnLst>
                <a:rect l="0" t="0" r="r" b="b"/>
                <a:pathLst>
                  <a:path w="258" h="258">
                    <a:moveTo>
                      <a:pt x="0" y="0"/>
                    </a:moveTo>
                    <a:cubicBezTo>
                      <a:pt x="71" y="0"/>
                      <a:pt x="136" y="29"/>
                      <a:pt x="182" y="75"/>
                    </a:cubicBezTo>
                    <a:lnTo>
                      <a:pt x="182" y="76"/>
                    </a:lnTo>
                    <a:cubicBezTo>
                      <a:pt x="229" y="122"/>
                      <a:pt x="258" y="187"/>
                      <a:pt x="258" y="258"/>
                    </a:cubicBezTo>
                    <a:lnTo>
                      <a:pt x="188" y="258"/>
                    </a:lnTo>
                    <a:cubicBezTo>
                      <a:pt x="188" y="206"/>
                      <a:pt x="167" y="159"/>
                      <a:pt x="133" y="125"/>
                    </a:cubicBezTo>
                    <a:lnTo>
                      <a:pt x="133" y="125"/>
                    </a:lnTo>
                    <a:cubicBezTo>
                      <a:pt x="99" y="91"/>
                      <a:pt x="52" y="69"/>
                      <a:pt x="0" y="69"/>
                    </a:cubicBezTo>
                    <a:lnTo>
                      <a:pt x="0" y="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6" name="Freeform 167"/>
              <p:cNvSpPr>
                <a:spLocks/>
              </p:cNvSpPr>
              <p:nvPr/>
            </p:nvSpPr>
            <p:spPr bwMode="auto">
              <a:xfrm>
                <a:off x="3995" y="2369"/>
                <a:ext cx="53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4" y="68"/>
                  </a:cxn>
                  <a:cxn ang="0">
                    <a:pos x="164" y="68"/>
                  </a:cxn>
                  <a:cxn ang="0">
                    <a:pos x="231" y="232"/>
                  </a:cxn>
                  <a:cxn ang="0">
                    <a:pos x="169" y="232"/>
                  </a:cxn>
                  <a:cxn ang="0">
                    <a:pos x="119" y="112"/>
                  </a:cxn>
                  <a:cxn ang="0">
                    <a:pos x="119" y="113"/>
                  </a:cxn>
                  <a:cxn ang="0">
                    <a:pos x="0" y="63"/>
                  </a:cxn>
                  <a:cxn ang="0">
                    <a:pos x="0" y="63"/>
                  </a:cxn>
                  <a:cxn ang="0">
                    <a:pos x="0" y="0"/>
                  </a:cxn>
                </a:cxnLst>
                <a:rect l="0" t="0" r="r" b="b"/>
                <a:pathLst>
                  <a:path w="231" h="232">
                    <a:moveTo>
                      <a:pt x="0" y="0"/>
                    </a:moveTo>
                    <a:cubicBezTo>
                      <a:pt x="64" y="0"/>
                      <a:pt x="122" y="26"/>
                      <a:pt x="164" y="68"/>
                    </a:cubicBezTo>
                    <a:lnTo>
                      <a:pt x="164" y="68"/>
                    </a:lnTo>
                    <a:cubicBezTo>
                      <a:pt x="205" y="110"/>
                      <a:pt x="231" y="168"/>
                      <a:pt x="231" y="232"/>
                    </a:cubicBezTo>
                    <a:lnTo>
                      <a:pt x="169" y="232"/>
                    </a:lnTo>
                    <a:cubicBezTo>
                      <a:pt x="169" y="185"/>
                      <a:pt x="150" y="143"/>
                      <a:pt x="119" y="112"/>
                    </a:cubicBezTo>
                    <a:lnTo>
                      <a:pt x="119" y="113"/>
                    </a:lnTo>
                    <a:cubicBezTo>
                      <a:pt x="89" y="82"/>
                      <a:pt x="46" y="63"/>
                      <a:pt x="0" y="63"/>
                    </a:cubicBez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1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7" name="Freeform 168"/>
              <p:cNvSpPr>
                <a:spLocks/>
              </p:cNvSpPr>
              <p:nvPr/>
            </p:nvSpPr>
            <p:spPr bwMode="auto">
              <a:xfrm>
                <a:off x="3995" y="2375"/>
                <a:ext cx="47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5" y="60"/>
                  </a:cxn>
                  <a:cxn ang="0">
                    <a:pos x="145" y="60"/>
                  </a:cxn>
                  <a:cxn ang="0">
                    <a:pos x="205" y="205"/>
                  </a:cxn>
                  <a:cxn ang="0">
                    <a:pos x="149" y="205"/>
                  </a:cxn>
                  <a:cxn ang="0">
                    <a:pos x="106" y="99"/>
                  </a:cxn>
                  <a:cxn ang="0">
                    <a:pos x="105" y="99"/>
                  </a:cxn>
                  <a:cxn ang="0">
                    <a:pos x="0" y="56"/>
                  </a:cxn>
                  <a:cxn ang="0">
                    <a:pos x="0" y="56"/>
                  </a:cxn>
                  <a:cxn ang="0">
                    <a:pos x="0" y="0"/>
                  </a:cxn>
                </a:cxnLst>
                <a:rect l="0" t="0" r="r" b="b"/>
                <a:pathLst>
                  <a:path w="205" h="205">
                    <a:moveTo>
                      <a:pt x="0" y="0"/>
                    </a:moveTo>
                    <a:cubicBezTo>
                      <a:pt x="56" y="0"/>
                      <a:pt x="107" y="23"/>
                      <a:pt x="145" y="60"/>
                    </a:cubicBezTo>
                    <a:lnTo>
                      <a:pt x="145" y="60"/>
                    </a:lnTo>
                    <a:cubicBezTo>
                      <a:pt x="182" y="97"/>
                      <a:pt x="205" y="149"/>
                      <a:pt x="205" y="205"/>
                    </a:cubicBezTo>
                    <a:lnTo>
                      <a:pt x="149" y="205"/>
                    </a:lnTo>
                    <a:cubicBezTo>
                      <a:pt x="149" y="164"/>
                      <a:pt x="133" y="126"/>
                      <a:pt x="106" y="99"/>
                    </a:cubicBezTo>
                    <a:lnTo>
                      <a:pt x="105" y="99"/>
                    </a:lnTo>
                    <a:cubicBezTo>
                      <a:pt x="78" y="72"/>
                      <a:pt x="41" y="56"/>
                      <a:pt x="0" y="56"/>
                    </a:cubicBez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8" name="Freeform 169"/>
              <p:cNvSpPr>
                <a:spLocks/>
              </p:cNvSpPr>
              <p:nvPr/>
            </p:nvSpPr>
            <p:spPr bwMode="auto">
              <a:xfrm>
                <a:off x="3995" y="2381"/>
                <a:ext cx="41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6" y="52"/>
                  </a:cxn>
                  <a:cxn ang="0">
                    <a:pos x="126" y="52"/>
                  </a:cxn>
                  <a:cxn ang="0">
                    <a:pos x="178" y="178"/>
                  </a:cxn>
                  <a:cxn ang="0">
                    <a:pos x="130" y="178"/>
                  </a:cxn>
                  <a:cxn ang="0">
                    <a:pos x="92" y="86"/>
                  </a:cxn>
                  <a:cxn ang="0">
                    <a:pos x="92" y="86"/>
                  </a:cxn>
                  <a:cxn ang="0">
                    <a:pos x="0" y="48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178" h="178">
                    <a:moveTo>
                      <a:pt x="0" y="0"/>
                    </a:moveTo>
                    <a:cubicBezTo>
                      <a:pt x="49" y="0"/>
                      <a:pt x="93" y="20"/>
                      <a:pt x="126" y="52"/>
                    </a:cubicBezTo>
                    <a:lnTo>
                      <a:pt x="126" y="52"/>
                    </a:lnTo>
                    <a:cubicBezTo>
                      <a:pt x="158" y="85"/>
                      <a:pt x="178" y="129"/>
                      <a:pt x="178" y="178"/>
                    </a:cubicBezTo>
                    <a:lnTo>
                      <a:pt x="130" y="178"/>
                    </a:lnTo>
                    <a:cubicBezTo>
                      <a:pt x="130" y="142"/>
                      <a:pt x="115" y="110"/>
                      <a:pt x="92" y="86"/>
                    </a:cubicBezTo>
                    <a:lnTo>
                      <a:pt x="92" y="86"/>
                    </a:lnTo>
                    <a:cubicBezTo>
                      <a:pt x="68" y="63"/>
                      <a:pt x="36" y="48"/>
                      <a:pt x="0" y="48"/>
                    </a:cubicBez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1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9" name="Freeform 170"/>
              <p:cNvSpPr>
                <a:spLocks/>
              </p:cNvSpPr>
              <p:nvPr/>
            </p:nvSpPr>
            <p:spPr bwMode="auto">
              <a:xfrm>
                <a:off x="3995" y="2388"/>
                <a:ext cx="34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7" y="44"/>
                  </a:cxn>
                  <a:cxn ang="0">
                    <a:pos x="107" y="44"/>
                  </a:cxn>
                  <a:cxn ang="0">
                    <a:pos x="151" y="151"/>
                  </a:cxn>
                  <a:cxn ang="0">
                    <a:pos x="110" y="151"/>
                  </a:cxn>
                  <a:cxn ang="0">
                    <a:pos x="78" y="73"/>
                  </a:cxn>
                  <a:cxn ang="0">
                    <a:pos x="78" y="73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0"/>
                  </a:cxn>
                </a:cxnLst>
                <a:rect l="0" t="0" r="r" b="b"/>
                <a:pathLst>
                  <a:path w="151" h="151">
                    <a:moveTo>
                      <a:pt x="0" y="0"/>
                    </a:moveTo>
                    <a:cubicBezTo>
                      <a:pt x="41" y="0"/>
                      <a:pt x="79" y="17"/>
                      <a:pt x="107" y="44"/>
                    </a:cubicBezTo>
                    <a:lnTo>
                      <a:pt x="107" y="44"/>
                    </a:lnTo>
                    <a:cubicBezTo>
                      <a:pt x="134" y="72"/>
                      <a:pt x="151" y="109"/>
                      <a:pt x="151" y="151"/>
                    </a:cubicBezTo>
                    <a:lnTo>
                      <a:pt x="110" y="151"/>
                    </a:lnTo>
                    <a:cubicBezTo>
                      <a:pt x="110" y="121"/>
                      <a:pt x="98" y="93"/>
                      <a:pt x="78" y="73"/>
                    </a:cubicBezTo>
                    <a:lnTo>
                      <a:pt x="78" y="73"/>
                    </a:lnTo>
                    <a:cubicBezTo>
                      <a:pt x="58" y="53"/>
                      <a:pt x="30" y="41"/>
                      <a:pt x="0" y="41"/>
                    </a:cubicBezTo>
                    <a:lnTo>
                      <a:pt x="0" y="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0" name="Freeform 171"/>
              <p:cNvSpPr>
                <a:spLocks/>
              </p:cNvSpPr>
              <p:nvPr/>
            </p:nvSpPr>
            <p:spPr bwMode="auto">
              <a:xfrm>
                <a:off x="3995" y="2394"/>
                <a:ext cx="28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124" y="124"/>
                  </a:cxn>
                  <a:cxn ang="0">
                    <a:pos x="91" y="124"/>
                  </a:cxn>
                  <a:cxn ang="0">
                    <a:pos x="64" y="60"/>
                  </a:cxn>
                  <a:cxn ang="0">
                    <a:pos x="64" y="60"/>
                  </a:cxn>
                  <a:cxn ang="0">
                    <a:pos x="0" y="33"/>
                  </a:cxn>
                  <a:cxn ang="0">
                    <a:pos x="0" y="33"/>
                  </a:cxn>
                  <a:cxn ang="0">
                    <a:pos x="0" y="0"/>
                  </a:cxn>
                </a:cxnLst>
                <a:rect l="0" t="0" r="r" b="b"/>
                <a:pathLst>
                  <a:path w="124" h="124">
                    <a:moveTo>
                      <a:pt x="0" y="0"/>
                    </a:moveTo>
                    <a:cubicBezTo>
                      <a:pt x="34" y="0"/>
                      <a:pt x="65" y="13"/>
                      <a:pt x="88" y="36"/>
                    </a:cubicBezTo>
                    <a:lnTo>
                      <a:pt x="88" y="36"/>
                    </a:lnTo>
                    <a:cubicBezTo>
                      <a:pt x="110" y="59"/>
                      <a:pt x="124" y="90"/>
                      <a:pt x="124" y="124"/>
                    </a:cubicBezTo>
                    <a:lnTo>
                      <a:pt x="91" y="124"/>
                    </a:lnTo>
                    <a:cubicBezTo>
                      <a:pt x="91" y="99"/>
                      <a:pt x="80" y="76"/>
                      <a:pt x="64" y="60"/>
                    </a:cubicBezTo>
                    <a:lnTo>
                      <a:pt x="64" y="60"/>
                    </a:lnTo>
                    <a:cubicBezTo>
                      <a:pt x="47" y="43"/>
                      <a:pt x="25" y="33"/>
                      <a:pt x="0" y="33"/>
                    </a:cubicBezTo>
                    <a:lnTo>
                      <a:pt x="0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1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1" name="Freeform 172"/>
              <p:cNvSpPr>
                <a:spLocks/>
              </p:cNvSpPr>
              <p:nvPr/>
            </p:nvSpPr>
            <p:spPr bwMode="auto">
              <a:xfrm>
                <a:off x="3995" y="2400"/>
                <a:ext cx="22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9" y="29"/>
                  </a:cxn>
                  <a:cxn ang="0">
                    <a:pos x="69" y="29"/>
                  </a:cxn>
                  <a:cxn ang="0">
                    <a:pos x="98" y="98"/>
                  </a:cxn>
                  <a:cxn ang="0">
                    <a:pos x="85" y="98"/>
                  </a:cxn>
                  <a:cxn ang="0">
                    <a:pos x="71" y="98"/>
                  </a:cxn>
                  <a:cxn ang="0">
                    <a:pos x="0" y="98"/>
                  </a:cxn>
                  <a:cxn ang="0">
                    <a:pos x="0" y="70"/>
                  </a:cxn>
                  <a:cxn ang="0">
                    <a:pos x="0" y="63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0" y="23"/>
                  </a:cxn>
                  <a:cxn ang="0">
                    <a:pos x="0" y="0"/>
                  </a:cxn>
                </a:cxnLst>
                <a:rect l="0" t="0" r="r" b="b"/>
                <a:pathLst>
                  <a:path w="98" h="98">
                    <a:moveTo>
                      <a:pt x="0" y="0"/>
                    </a:moveTo>
                    <a:cubicBezTo>
                      <a:pt x="27" y="0"/>
                      <a:pt x="51" y="11"/>
                      <a:pt x="69" y="29"/>
                    </a:cubicBezTo>
                    <a:lnTo>
                      <a:pt x="69" y="29"/>
                    </a:lnTo>
                    <a:cubicBezTo>
                      <a:pt x="87" y="47"/>
                      <a:pt x="98" y="71"/>
                      <a:pt x="98" y="98"/>
                    </a:cubicBezTo>
                    <a:lnTo>
                      <a:pt x="85" y="98"/>
                    </a:lnTo>
                    <a:lnTo>
                      <a:pt x="71" y="98"/>
                    </a:lnTo>
                    <a:lnTo>
                      <a:pt x="0" y="98"/>
                    </a:lnTo>
                    <a:lnTo>
                      <a:pt x="0" y="70"/>
                    </a:lnTo>
                    <a:lnTo>
                      <a:pt x="0" y="63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2" name="Freeform 173"/>
              <p:cNvSpPr>
                <a:spLocks/>
              </p:cNvSpPr>
              <p:nvPr/>
            </p:nvSpPr>
            <p:spPr bwMode="auto">
              <a:xfrm>
                <a:off x="3995" y="2406"/>
                <a:ext cx="16" cy="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" y="21"/>
                  </a:cxn>
                  <a:cxn ang="0">
                    <a:pos x="50" y="21"/>
                  </a:cxn>
                  <a:cxn ang="0">
                    <a:pos x="71" y="71"/>
                  </a:cxn>
                  <a:cxn ang="0">
                    <a:pos x="61" y="71"/>
                  </a:cxn>
                  <a:cxn ang="0">
                    <a:pos x="52" y="71"/>
                  </a:cxn>
                  <a:cxn ang="0">
                    <a:pos x="0" y="71"/>
                  </a:cxn>
                  <a:cxn ang="0">
                    <a:pos x="0" y="51"/>
                  </a:cxn>
                  <a:cxn ang="0">
                    <a:pos x="0" y="45"/>
                  </a:cxn>
                  <a:cxn ang="0">
                    <a:pos x="0" y="19"/>
                  </a:cxn>
                  <a:cxn ang="0">
                    <a:pos x="0" y="19"/>
                  </a:cxn>
                  <a:cxn ang="0">
                    <a:pos x="0" y="16"/>
                  </a:cxn>
                  <a:cxn ang="0">
                    <a:pos x="0" y="0"/>
                  </a:cxn>
                </a:cxnLst>
                <a:rect l="0" t="0" r="r" b="b"/>
                <a:pathLst>
                  <a:path w="71" h="71">
                    <a:moveTo>
                      <a:pt x="0" y="0"/>
                    </a:moveTo>
                    <a:cubicBezTo>
                      <a:pt x="19" y="0"/>
                      <a:pt x="37" y="8"/>
                      <a:pt x="50" y="21"/>
                    </a:cubicBezTo>
                    <a:lnTo>
                      <a:pt x="50" y="21"/>
                    </a:lnTo>
                    <a:cubicBezTo>
                      <a:pt x="63" y="34"/>
                      <a:pt x="71" y="51"/>
                      <a:pt x="71" y="71"/>
                    </a:cubicBezTo>
                    <a:lnTo>
                      <a:pt x="61" y="71"/>
                    </a:lnTo>
                    <a:lnTo>
                      <a:pt x="52" y="71"/>
                    </a:lnTo>
                    <a:lnTo>
                      <a:pt x="0" y="71"/>
                    </a:lnTo>
                    <a:lnTo>
                      <a:pt x="0" y="51"/>
                    </a:lnTo>
                    <a:lnTo>
                      <a:pt x="0" y="4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7F1F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3" name="Freeform 174"/>
              <p:cNvSpPr>
                <a:spLocks/>
              </p:cNvSpPr>
              <p:nvPr/>
            </p:nvSpPr>
            <p:spPr bwMode="auto">
              <a:xfrm>
                <a:off x="3995" y="2412"/>
                <a:ext cx="10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" y="14"/>
                  </a:cxn>
                  <a:cxn ang="0">
                    <a:pos x="31" y="14"/>
                  </a:cxn>
                  <a:cxn ang="0">
                    <a:pos x="44" y="45"/>
                  </a:cxn>
                  <a:cxn ang="0">
                    <a:pos x="0" y="45"/>
                  </a:cxn>
                  <a:cxn ang="0">
                    <a:pos x="0" y="32"/>
                  </a:cxn>
                  <a:cxn ang="0">
                    <a:pos x="0" y="29"/>
                  </a:cxn>
                  <a:cxn ang="0">
                    <a:pos x="0" y="13"/>
                  </a:cxn>
                  <a:cxn ang="0">
                    <a:pos x="0" y="13"/>
                  </a:cxn>
                  <a:cxn ang="0">
                    <a:pos x="0" y="11"/>
                  </a:cxn>
                  <a:cxn ang="0">
                    <a:pos x="0" y="0"/>
                  </a:cxn>
                </a:cxnLst>
                <a:rect l="0" t="0" r="r" b="b"/>
                <a:pathLst>
                  <a:path w="44" h="45">
                    <a:moveTo>
                      <a:pt x="0" y="0"/>
                    </a:moveTo>
                    <a:cubicBezTo>
                      <a:pt x="12" y="0"/>
                      <a:pt x="23" y="5"/>
                      <a:pt x="31" y="14"/>
                    </a:cubicBezTo>
                    <a:lnTo>
                      <a:pt x="31" y="14"/>
                    </a:lnTo>
                    <a:cubicBezTo>
                      <a:pt x="39" y="22"/>
                      <a:pt x="44" y="33"/>
                      <a:pt x="44" y="45"/>
                    </a:cubicBezTo>
                    <a:lnTo>
                      <a:pt x="0" y="45"/>
                    </a:lnTo>
                    <a:lnTo>
                      <a:pt x="0" y="32"/>
                    </a:lnTo>
                    <a:lnTo>
                      <a:pt x="0" y="29"/>
                    </a:lnTo>
                    <a:lnTo>
                      <a:pt x="0" y="13"/>
                    </a:lnTo>
                    <a:lnTo>
                      <a:pt x="0" y="13"/>
                    </a:lnTo>
                    <a:lnTo>
                      <a:pt x="0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ECBD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4" name="Freeform 175"/>
              <p:cNvSpPr>
                <a:spLocks/>
              </p:cNvSpPr>
              <p:nvPr/>
            </p:nvSpPr>
            <p:spPr bwMode="auto">
              <a:xfrm>
                <a:off x="3995" y="2418"/>
                <a:ext cx="4" cy="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5"/>
                  </a:cxn>
                  <a:cxn ang="0">
                    <a:pos x="12" y="5"/>
                  </a:cxn>
                  <a:cxn ang="0">
                    <a:pos x="18" y="18"/>
                  </a:cxn>
                  <a:cxn ang="0">
                    <a:pos x="0" y="18"/>
                  </a:cxn>
                  <a:cxn ang="0">
                    <a:pos x="0" y="13"/>
                  </a:cxn>
                  <a:cxn ang="0">
                    <a:pos x="0" y="1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0"/>
                  </a:cxn>
                </a:cxnLst>
                <a:rect l="0" t="0" r="r" b="b"/>
                <a:pathLst>
                  <a:path w="18" h="18">
                    <a:moveTo>
                      <a:pt x="0" y="0"/>
                    </a:moveTo>
                    <a:cubicBezTo>
                      <a:pt x="5" y="0"/>
                      <a:pt x="9" y="2"/>
                      <a:pt x="12" y="5"/>
                    </a:cubicBezTo>
                    <a:lnTo>
                      <a:pt x="12" y="5"/>
                    </a:lnTo>
                    <a:cubicBezTo>
                      <a:pt x="16" y="9"/>
                      <a:pt x="18" y="13"/>
                      <a:pt x="18" y="18"/>
                    </a:cubicBezTo>
                    <a:lnTo>
                      <a:pt x="0" y="18"/>
                    </a:lnTo>
                    <a:lnTo>
                      <a:pt x="0" y="13"/>
                    </a:lnTo>
                    <a:lnTo>
                      <a:pt x="0" y="1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9A7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5" name="Rectangle 176"/>
              <p:cNvSpPr>
                <a:spLocks noChangeArrowheads="1"/>
              </p:cNvSpPr>
              <p:nvPr/>
            </p:nvSpPr>
            <p:spPr bwMode="auto">
              <a:xfrm>
                <a:off x="4150" y="2344"/>
                <a:ext cx="356" cy="7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6" name="Rectangle 177"/>
              <p:cNvSpPr>
                <a:spLocks noChangeArrowheads="1"/>
              </p:cNvSpPr>
              <p:nvPr/>
            </p:nvSpPr>
            <p:spPr bwMode="auto">
              <a:xfrm>
                <a:off x="4150" y="2357"/>
                <a:ext cx="356" cy="6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7" name="Rectangle 178"/>
              <p:cNvSpPr>
                <a:spLocks noChangeArrowheads="1"/>
              </p:cNvSpPr>
              <p:nvPr/>
            </p:nvSpPr>
            <p:spPr bwMode="auto">
              <a:xfrm>
                <a:off x="4150" y="2369"/>
                <a:ext cx="356" cy="6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8" name="Rectangle 179"/>
              <p:cNvSpPr>
                <a:spLocks noChangeArrowheads="1"/>
              </p:cNvSpPr>
              <p:nvPr/>
            </p:nvSpPr>
            <p:spPr bwMode="auto">
              <a:xfrm>
                <a:off x="4150" y="2381"/>
                <a:ext cx="356" cy="7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9" name="Rectangle 180"/>
              <p:cNvSpPr>
                <a:spLocks noChangeArrowheads="1"/>
              </p:cNvSpPr>
              <p:nvPr/>
            </p:nvSpPr>
            <p:spPr bwMode="auto">
              <a:xfrm>
                <a:off x="4150" y="2394"/>
                <a:ext cx="356" cy="6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0" name="Rectangle 181"/>
              <p:cNvSpPr>
                <a:spLocks noChangeArrowheads="1"/>
              </p:cNvSpPr>
              <p:nvPr/>
            </p:nvSpPr>
            <p:spPr bwMode="auto">
              <a:xfrm>
                <a:off x="4150" y="2406"/>
                <a:ext cx="356" cy="6"/>
              </a:xfrm>
              <a:prstGeom prst="rect">
                <a:avLst/>
              </a:prstGeom>
              <a:solidFill>
                <a:srgbClr val="D9E8E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1" name="Rectangle 182"/>
              <p:cNvSpPr>
                <a:spLocks noChangeArrowheads="1"/>
              </p:cNvSpPr>
              <p:nvPr/>
            </p:nvSpPr>
            <p:spPr bwMode="auto">
              <a:xfrm>
                <a:off x="4150" y="2351"/>
                <a:ext cx="356" cy="6"/>
              </a:xfrm>
              <a:prstGeom prst="rect">
                <a:avLst/>
              </a:prstGeom>
              <a:solidFill>
                <a:srgbClr val="9BBC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2" name="Rectangle 183"/>
              <p:cNvSpPr>
                <a:spLocks noChangeArrowheads="1"/>
              </p:cNvSpPr>
              <p:nvPr/>
            </p:nvSpPr>
            <p:spPr bwMode="auto">
              <a:xfrm>
                <a:off x="4150" y="2363"/>
                <a:ext cx="356" cy="6"/>
              </a:xfrm>
              <a:prstGeom prst="rect">
                <a:avLst/>
              </a:prstGeom>
              <a:solidFill>
                <a:srgbClr val="9BBC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3" name="Rectangle 184"/>
              <p:cNvSpPr>
                <a:spLocks noChangeArrowheads="1"/>
              </p:cNvSpPr>
              <p:nvPr/>
            </p:nvSpPr>
            <p:spPr bwMode="auto">
              <a:xfrm>
                <a:off x="4150" y="2375"/>
                <a:ext cx="356" cy="6"/>
              </a:xfrm>
              <a:prstGeom prst="rect">
                <a:avLst/>
              </a:prstGeom>
              <a:solidFill>
                <a:srgbClr val="9BBC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4" name="Rectangle 185"/>
              <p:cNvSpPr>
                <a:spLocks noChangeArrowheads="1"/>
              </p:cNvSpPr>
              <p:nvPr/>
            </p:nvSpPr>
            <p:spPr bwMode="auto">
              <a:xfrm>
                <a:off x="4150" y="2388"/>
                <a:ext cx="356" cy="6"/>
              </a:xfrm>
              <a:prstGeom prst="rect">
                <a:avLst/>
              </a:prstGeom>
              <a:solidFill>
                <a:srgbClr val="9BBC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5" name="Rectangle 186"/>
              <p:cNvSpPr>
                <a:spLocks noChangeArrowheads="1"/>
              </p:cNvSpPr>
              <p:nvPr/>
            </p:nvSpPr>
            <p:spPr bwMode="auto">
              <a:xfrm>
                <a:off x="4150" y="2400"/>
                <a:ext cx="356" cy="6"/>
              </a:xfrm>
              <a:prstGeom prst="rect">
                <a:avLst/>
              </a:prstGeom>
              <a:solidFill>
                <a:srgbClr val="9BBC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6" name="Rectangle 187"/>
              <p:cNvSpPr>
                <a:spLocks noChangeArrowheads="1"/>
              </p:cNvSpPr>
              <p:nvPr/>
            </p:nvSpPr>
            <p:spPr bwMode="auto">
              <a:xfrm>
                <a:off x="4150" y="2412"/>
                <a:ext cx="356" cy="6"/>
              </a:xfrm>
              <a:prstGeom prst="rect">
                <a:avLst/>
              </a:prstGeom>
              <a:solidFill>
                <a:srgbClr val="9BBCC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7" name="Rectangle 188"/>
              <p:cNvSpPr>
                <a:spLocks noChangeArrowheads="1"/>
              </p:cNvSpPr>
              <p:nvPr/>
            </p:nvSpPr>
            <p:spPr bwMode="auto">
              <a:xfrm>
                <a:off x="4150" y="2418"/>
                <a:ext cx="356" cy="5"/>
              </a:xfrm>
              <a:prstGeom prst="rect">
                <a:avLst/>
              </a:prstGeom>
              <a:solidFill>
                <a:srgbClr val="6F9AA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8" name="Freeform 189"/>
              <p:cNvSpPr>
                <a:spLocks/>
              </p:cNvSpPr>
              <p:nvPr/>
            </p:nvSpPr>
            <p:spPr bwMode="auto">
              <a:xfrm>
                <a:off x="4072" y="2344"/>
                <a:ext cx="78" cy="79"/>
              </a:xfrm>
              <a:custGeom>
                <a:avLst/>
                <a:gdLst/>
                <a:ahLst/>
                <a:cxnLst>
                  <a:cxn ang="0">
                    <a:pos x="339" y="0"/>
                  </a:cxn>
                  <a:cxn ang="0">
                    <a:pos x="100" y="100"/>
                  </a:cxn>
                  <a:cxn ang="0">
                    <a:pos x="100" y="100"/>
                  </a:cxn>
                  <a:cxn ang="0">
                    <a:pos x="0" y="339"/>
                  </a:cxn>
                  <a:cxn ang="0">
                    <a:pos x="92" y="339"/>
                  </a:cxn>
                  <a:cxn ang="0">
                    <a:pos x="164" y="164"/>
                  </a:cxn>
                  <a:cxn ang="0">
                    <a:pos x="164" y="164"/>
                  </a:cxn>
                  <a:cxn ang="0">
                    <a:pos x="339" y="92"/>
                  </a:cxn>
                  <a:cxn ang="0">
                    <a:pos x="339" y="92"/>
                  </a:cxn>
                  <a:cxn ang="0">
                    <a:pos x="339" y="0"/>
                  </a:cxn>
                </a:cxnLst>
                <a:rect l="0" t="0" r="r" b="b"/>
                <a:pathLst>
                  <a:path w="339" h="339">
                    <a:moveTo>
                      <a:pt x="339" y="0"/>
                    </a:moveTo>
                    <a:cubicBezTo>
                      <a:pt x="246" y="0"/>
                      <a:pt x="161" y="38"/>
                      <a:pt x="100" y="100"/>
                    </a:cubicBezTo>
                    <a:lnTo>
                      <a:pt x="100" y="100"/>
                    </a:lnTo>
                    <a:cubicBezTo>
                      <a:pt x="38" y="161"/>
                      <a:pt x="0" y="246"/>
                      <a:pt x="0" y="339"/>
                    </a:cubicBezTo>
                    <a:lnTo>
                      <a:pt x="92" y="339"/>
                    </a:lnTo>
                    <a:cubicBezTo>
                      <a:pt x="92" y="271"/>
                      <a:pt x="120" y="209"/>
                      <a:pt x="164" y="164"/>
                    </a:cubicBezTo>
                    <a:lnTo>
                      <a:pt x="164" y="164"/>
                    </a:lnTo>
                    <a:cubicBezTo>
                      <a:pt x="209" y="120"/>
                      <a:pt x="271" y="92"/>
                      <a:pt x="339" y="92"/>
                    </a:cubicBezTo>
                    <a:lnTo>
                      <a:pt x="339" y="92"/>
                    </a:lnTo>
                    <a:lnTo>
                      <a:pt x="339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09" name="Freeform 190"/>
              <p:cNvSpPr>
                <a:spLocks/>
              </p:cNvSpPr>
              <p:nvPr/>
            </p:nvSpPr>
            <p:spPr bwMode="auto">
              <a:xfrm>
                <a:off x="4079" y="2351"/>
                <a:ext cx="71" cy="72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92" y="92"/>
                  </a:cxn>
                  <a:cxn ang="0">
                    <a:pos x="92" y="92"/>
                  </a:cxn>
                  <a:cxn ang="0">
                    <a:pos x="0" y="312"/>
                  </a:cxn>
                  <a:cxn ang="0">
                    <a:pos x="84" y="312"/>
                  </a:cxn>
                  <a:cxn ang="0">
                    <a:pos x="151" y="151"/>
                  </a:cxn>
                  <a:cxn ang="0">
                    <a:pos x="151" y="151"/>
                  </a:cxn>
                  <a:cxn ang="0">
                    <a:pos x="312" y="84"/>
                  </a:cxn>
                  <a:cxn ang="0">
                    <a:pos x="312" y="84"/>
                  </a:cxn>
                  <a:cxn ang="0">
                    <a:pos x="312" y="0"/>
                  </a:cxn>
                </a:cxnLst>
                <a:rect l="0" t="0" r="r" b="b"/>
                <a:pathLst>
                  <a:path w="312" h="312">
                    <a:moveTo>
                      <a:pt x="312" y="0"/>
                    </a:moveTo>
                    <a:cubicBezTo>
                      <a:pt x="226" y="0"/>
                      <a:pt x="148" y="35"/>
                      <a:pt x="92" y="92"/>
                    </a:cubicBezTo>
                    <a:lnTo>
                      <a:pt x="92" y="92"/>
                    </a:lnTo>
                    <a:cubicBezTo>
                      <a:pt x="35" y="148"/>
                      <a:pt x="0" y="226"/>
                      <a:pt x="0" y="312"/>
                    </a:cubicBezTo>
                    <a:lnTo>
                      <a:pt x="84" y="312"/>
                    </a:lnTo>
                    <a:cubicBezTo>
                      <a:pt x="84" y="249"/>
                      <a:pt x="110" y="192"/>
                      <a:pt x="151" y="151"/>
                    </a:cubicBezTo>
                    <a:lnTo>
                      <a:pt x="151" y="151"/>
                    </a:lnTo>
                    <a:cubicBezTo>
                      <a:pt x="192" y="110"/>
                      <a:pt x="249" y="84"/>
                      <a:pt x="312" y="84"/>
                    </a:cubicBezTo>
                    <a:lnTo>
                      <a:pt x="312" y="84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0" name="Freeform 191"/>
              <p:cNvSpPr>
                <a:spLocks/>
              </p:cNvSpPr>
              <p:nvPr/>
            </p:nvSpPr>
            <p:spPr bwMode="auto">
              <a:xfrm>
                <a:off x="4085" y="2357"/>
                <a:ext cx="65" cy="66"/>
              </a:xfrm>
              <a:custGeom>
                <a:avLst/>
                <a:gdLst/>
                <a:ahLst/>
                <a:cxnLst>
                  <a:cxn ang="0">
                    <a:pos x="285" y="0"/>
                  </a:cxn>
                  <a:cxn ang="0">
                    <a:pos x="84" y="84"/>
                  </a:cxn>
                  <a:cxn ang="0">
                    <a:pos x="84" y="84"/>
                  </a:cxn>
                  <a:cxn ang="0">
                    <a:pos x="0" y="285"/>
                  </a:cxn>
                  <a:cxn ang="0">
                    <a:pos x="77" y="285"/>
                  </a:cxn>
                  <a:cxn ang="0">
                    <a:pos x="138" y="138"/>
                  </a:cxn>
                  <a:cxn ang="0">
                    <a:pos x="138" y="138"/>
                  </a:cxn>
                  <a:cxn ang="0">
                    <a:pos x="285" y="77"/>
                  </a:cxn>
                  <a:cxn ang="0">
                    <a:pos x="285" y="77"/>
                  </a:cxn>
                  <a:cxn ang="0">
                    <a:pos x="285" y="0"/>
                  </a:cxn>
                </a:cxnLst>
                <a:rect l="0" t="0" r="r" b="b"/>
                <a:pathLst>
                  <a:path w="285" h="285">
                    <a:moveTo>
                      <a:pt x="285" y="0"/>
                    </a:moveTo>
                    <a:cubicBezTo>
                      <a:pt x="207" y="0"/>
                      <a:pt x="135" y="32"/>
                      <a:pt x="84" y="84"/>
                    </a:cubicBezTo>
                    <a:lnTo>
                      <a:pt x="84" y="84"/>
                    </a:lnTo>
                    <a:cubicBezTo>
                      <a:pt x="32" y="135"/>
                      <a:pt x="0" y="207"/>
                      <a:pt x="0" y="285"/>
                    </a:cubicBezTo>
                    <a:lnTo>
                      <a:pt x="77" y="285"/>
                    </a:lnTo>
                    <a:cubicBezTo>
                      <a:pt x="77" y="228"/>
                      <a:pt x="100" y="176"/>
                      <a:pt x="138" y="138"/>
                    </a:cubicBezTo>
                    <a:lnTo>
                      <a:pt x="138" y="138"/>
                    </a:lnTo>
                    <a:cubicBezTo>
                      <a:pt x="176" y="100"/>
                      <a:pt x="228" y="77"/>
                      <a:pt x="285" y="77"/>
                    </a:cubicBezTo>
                    <a:lnTo>
                      <a:pt x="285" y="77"/>
                    </a:lnTo>
                    <a:lnTo>
                      <a:pt x="285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1" name="Freeform 192"/>
              <p:cNvSpPr>
                <a:spLocks/>
              </p:cNvSpPr>
              <p:nvPr/>
            </p:nvSpPr>
            <p:spPr bwMode="auto">
              <a:xfrm>
                <a:off x="4091" y="2363"/>
                <a:ext cx="59" cy="60"/>
              </a:xfrm>
              <a:custGeom>
                <a:avLst/>
                <a:gdLst/>
                <a:ahLst/>
                <a:cxnLst>
                  <a:cxn ang="0">
                    <a:pos x="258" y="0"/>
                  </a:cxn>
                  <a:cxn ang="0">
                    <a:pos x="76" y="75"/>
                  </a:cxn>
                  <a:cxn ang="0">
                    <a:pos x="76" y="76"/>
                  </a:cxn>
                  <a:cxn ang="0">
                    <a:pos x="0" y="258"/>
                  </a:cxn>
                  <a:cxn ang="0">
                    <a:pos x="70" y="258"/>
                  </a:cxn>
                  <a:cxn ang="0">
                    <a:pos x="125" y="125"/>
                  </a:cxn>
                  <a:cxn ang="0">
                    <a:pos x="125" y="125"/>
                  </a:cxn>
                  <a:cxn ang="0">
                    <a:pos x="258" y="69"/>
                  </a:cxn>
                  <a:cxn ang="0">
                    <a:pos x="258" y="69"/>
                  </a:cxn>
                  <a:cxn ang="0">
                    <a:pos x="258" y="0"/>
                  </a:cxn>
                </a:cxnLst>
                <a:rect l="0" t="0" r="r" b="b"/>
                <a:pathLst>
                  <a:path w="258" h="258">
                    <a:moveTo>
                      <a:pt x="258" y="0"/>
                    </a:moveTo>
                    <a:cubicBezTo>
                      <a:pt x="187" y="0"/>
                      <a:pt x="122" y="29"/>
                      <a:pt x="76" y="75"/>
                    </a:cubicBezTo>
                    <a:lnTo>
                      <a:pt x="76" y="76"/>
                    </a:lnTo>
                    <a:cubicBezTo>
                      <a:pt x="29" y="122"/>
                      <a:pt x="0" y="187"/>
                      <a:pt x="0" y="258"/>
                    </a:cubicBezTo>
                    <a:lnTo>
                      <a:pt x="70" y="258"/>
                    </a:lnTo>
                    <a:cubicBezTo>
                      <a:pt x="70" y="206"/>
                      <a:pt x="91" y="159"/>
                      <a:pt x="125" y="125"/>
                    </a:cubicBezTo>
                    <a:lnTo>
                      <a:pt x="125" y="125"/>
                    </a:lnTo>
                    <a:cubicBezTo>
                      <a:pt x="159" y="91"/>
                      <a:pt x="206" y="69"/>
                      <a:pt x="258" y="69"/>
                    </a:cubicBezTo>
                    <a:lnTo>
                      <a:pt x="258" y="69"/>
                    </a:lnTo>
                    <a:lnTo>
                      <a:pt x="258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2" name="Freeform 193"/>
              <p:cNvSpPr>
                <a:spLocks/>
              </p:cNvSpPr>
              <p:nvPr/>
            </p:nvSpPr>
            <p:spPr bwMode="auto">
              <a:xfrm>
                <a:off x="4097" y="2369"/>
                <a:ext cx="53" cy="54"/>
              </a:xfrm>
              <a:custGeom>
                <a:avLst/>
                <a:gdLst/>
                <a:ahLst/>
                <a:cxnLst>
                  <a:cxn ang="0">
                    <a:pos x="231" y="0"/>
                  </a:cxn>
                  <a:cxn ang="0">
                    <a:pos x="67" y="68"/>
                  </a:cxn>
                  <a:cxn ang="0">
                    <a:pos x="67" y="68"/>
                  </a:cxn>
                  <a:cxn ang="0">
                    <a:pos x="0" y="232"/>
                  </a:cxn>
                  <a:cxn ang="0">
                    <a:pos x="62" y="232"/>
                  </a:cxn>
                  <a:cxn ang="0">
                    <a:pos x="112" y="112"/>
                  </a:cxn>
                  <a:cxn ang="0">
                    <a:pos x="112" y="113"/>
                  </a:cxn>
                  <a:cxn ang="0">
                    <a:pos x="231" y="63"/>
                  </a:cxn>
                  <a:cxn ang="0">
                    <a:pos x="231" y="63"/>
                  </a:cxn>
                  <a:cxn ang="0">
                    <a:pos x="231" y="0"/>
                  </a:cxn>
                </a:cxnLst>
                <a:rect l="0" t="0" r="r" b="b"/>
                <a:pathLst>
                  <a:path w="231" h="232">
                    <a:moveTo>
                      <a:pt x="231" y="0"/>
                    </a:moveTo>
                    <a:cubicBezTo>
                      <a:pt x="167" y="0"/>
                      <a:pt x="109" y="26"/>
                      <a:pt x="67" y="68"/>
                    </a:cubicBezTo>
                    <a:lnTo>
                      <a:pt x="67" y="68"/>
                    </a:lnTo>
                    <a:cubicBezTo>
                      <a:pt x="26" y="110"/>
                      <a:pt x="0" y="168"/>
                      <a:pt x="0" y="232"/>
                    </a:cubicBezTo>
                    <a:lnTo>
                      <a:pt x="62" y="232"/>
                    </a:lnTo>
                    <a:cubicBezTo>
                      <a:pt x="62" y="185"/>
                      <a:pt x="81" y="143"/>
                      <a:pt x="112" y="112"/>
                    </a:cubicBezTo>
                    <a:lnTo>
                      <a:pt x="112" y="113"/>
                    </a:lnTo>
                    <a:cubicBezTo>
                      <a:pt x="142" y="82"/>
                      <a:pt x="185" y="63"/>
                      <a:pt x="231" y="63"/>
                    </a:cubicBezTo>
                    <a:lnTo>
                      <a:pt x="231" y="63"/>
                    </a:lnTo>
                    <a:lnTo>
                      <a:pt x="231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3" name="Freeform 194"/>
              <p:cNvSpPr>
                <a:spLocks/>
              </p:cNvSpPr>
              <p:nvPr/>
            </p:nvSpPr>
            <p:spPr bwMode="auto">
              <a:xfrm>
                <a:off x="4103" y="2375"/>
                <a:ext cx="47" cy="48"/>
              </a:xfrm>
              <a:custGeom>
                <a:avLst/>
                <a:gdLst/>
                <a:ahLst/>
                <a:cxnLst>
                  <a:cxn ang="0">
                    <a:pos x="205" y="0"/>
                  </a:cxn>
                  <a:cxn ang="0">
                    <a:pos x="60" y="60"/>
                  </a:cxn>
                  <a:cxn ang="0">
                    <a:pos x="60" y="60"/>
                  </a:cxn>
                  <a:cxn ang="0">
                    <a:pos x="0" y="205"/>
                  </a:cxn>
                  <a:cxn ang="0">
                    <a:pos x="56" y="205"/>
                  </a:cxn>
                  <a:cxn ang="0">
                    <a:pos x="99" y="99"/>
                  </a:cxn>
                  <a:cxn ang="0">
                    <a:pos x="100" y="99"/>
                  </a:cxn>
                  <a:cxn ang="0">
                    <a:pos x="205" y="56"/>
                  </a:cxn>
                  <a:cxn ang="0">
                    <a:pos x="205" y="56"/>
                  </a:cxn>
                  <a:cxn ang="0">
                    <a:pos x="205" y="0"/>
                  </a:cxn>
                </a:cxnLst>
                <a:rect l="0" t="0" r="r" b="b"/>
                <a:pathLst>
                  <a:path w="205" h="205">
                    <a:moveTo>
                      <a:pt x="205" y="0"/>
                    </a:moveTo>
                    <a:cubicBezTo>
                      <a:pt x="149" y="0"/>
                      <a:pt x="98" y="23"/>
                      <a:pt x="60" y="60"/>
                    </a:cubicBezTo>
                    <a:lnTo>
                      <a:pt x="60" y="60"/>
                    </a:lnTo>
                    <a:cubicBezTo>
                      <a:pt x="23" y="97"/>
                      <a:pt x="0" y="149"/>
                      <a:pt x="0" y="205"/>
                    </a:cubicBezTo>
                    <a:lnTo>
                      <a:pt x="56" y="205"/>
                    </a:lnTo>
                    <a:cubicBezTo>
                      <a:pt x="56" y="164"/>
                      <a:pt x="72" y="126"/>
                      <a:pt x="99" y="99"/>
                    </a:cubicBezTo>
                    <a:lnTo>
                      <a:pt x="100" y="99"/>
                    </a:lnTo>
                    <a:cubicBezTo>
                      <a:pt x="127" y="72"/>
                      <a:pt x="164" y="56"/>
                      <a:pt x="205" y="56"/>
                    </a:cubicBezTo>
                    <a:lnTo>
                      <a:pt x="205" y="56"/>
                    </a:lnTo>
                    <a:lnTo>
                      <a:pt x="205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4" name="Freeform 195"/>
              <p:cNvSpPr>
                <a:spLocks/>
              </p:cNvSpPr>
              <p:nvPr/>
            </p:nvSpPr>
            <p:spPr bwMode="auto">
              <a:xfrm>
                <a:off x="4109" y="2381"/>
                <a:ext cx="41" cy="42"/>
              </a:xfrm>
              <a:custGeom>
                <a:avLst/>
                <a:gdLst/>
                <a:ahLst/>
                <a:cxnLst>
                  <a:cxn ang="0">
                    <a:pos x="178" y="0"/>
                  </a:cxn>
                  <a:cxn ang="0">
                    <a:pos x="52" y="52"/>
                  </a:cxn>
                  <a:cxn ang="0">
                    <a:pos x="52" y="52"/>
                  </a:cxn>
                  <a:cxn ang="0">
                    <a:pos x="0" y="178"/>
                  </a:cxn>
                  <a:cxn ang="0">
                    <a:pos x="48" y="178"/>
                  </a:cxn>
                  <a:cxn ang="0">
                    <a:pos x="86" y="86"/>
                  </a:cxn>
                  <a:cxn ang="0">
                    <a:pos x="86" y="86"/>
                  </a:cxn>
                  <a:cxn ang="0">
                    <a:pos x="178" y="48"/>
                  </a:cxn>
                  <a:cxn ang="0">
                    <a:pos x="178" y="48"/>
                  </a:cxn>
                  <a:cxn ang="0">
                    <a:pos x="178" y="0"/>
                  </a:cxn>
                </a:cxnLst>
                <a:rect l="0" t="0" r="r" b="b"/>
                <a:pathLst>
                  <a:path w="178" h="178">
                    <a:moveTo>
                      <a:pt x="178" y="0"/>
                    </a:moveTo>
                    <a:cubicBezTo>
                      <a:pt x="129" y="0"/>
                      <a:pt x="85" y="20"/>
                      <a:pt x="52" y="52"/>
                    </a:cubicBezTo>
                    <a:lnTo>
                      <a:pt x="52" y="52"/>
                    </a:lnTo>
                    <a:cubicBezTo>
                      <a:pt x="20" y="85"/>
                      <a:pt x="0" y="129"/>
                      <a:pt x="0" y="178"/>
                    </a:cubicBezTo>
                    <a:lnTo>
                      <a:pt x="48" y="178"/>
                    </a:lnTo>
                    <a:cubicBezTo>
                      <a:pt x="48" y="142"/>
                      <a:pt x="63" y="110"/>
                      <a:pt x="86" y="86"/>
                    </a:cubicBezTo>
                    <a:lnTo>
                      <a:pt x="86" y="86"/>
                    </a:lnTo>
                    <a:cubicBezTo>
                      <a:pt x="110" y="63"/>
                      <a:pt x="142" y="48"/>
                      <a:pt x="178" y="48"/>
                    </a:cubicBezTo>
                    <a:lnTo>
                      <a:pt x="178" y="48"/>
                    </a:lnTo>
                    <a:lnTo>
                      <a:pt x="178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5" name="Freeform 196"/>
              <p:cNvSpPr>
                <a:spLocks/>
              </p:cNvSpPr>
              <p:nvPr/>
            </p:nvSpPr>
            <p:spPr bwMode="auto">
              <a:xfrm>
                <a:off x="4116" y="2388"/>
                <a:ext cx="34" cy="35"/>
              </a:xfrm>
              <a:custGeom>
                <a:avLst/>
                <a:gdLst/>
                <a:ahLst/>
                <a:cxnLst>
                  <a:cxn ang="0">
                    <a:pos x="151" y="0"/>
                  </a:cxn>
                  <a:cxn ang="0">
                    <a:pos x="44" y="44"/>
                  </a:cxn>
                  <a:cxn ang="0">
                    <a:pos x="44" y="44"/>
                  </a:cxn>
                  <a:cxn ang="0">
                    <a:pos x="0" y="151"/>
                  </a:cxn>
                  <a:cxn ang="0">
                    <a:pos x="41" y="151"/>
                  </a:cxn>
                  <a:cxn ang="0">
                    <a:pos x="73" y="73"/>
                  </a:cxn>
                  <a:cxn ang="0">
                    <a:pos x="73" y="73"/>
                  </a:cxn>
                  <a:cxn ang="0">
                    <a:pos x="151" y="41"/>
                  </a:cxn>
                  <a:cxn ang="0">
                    <a:pos x="151" y="41"/>
                  </a:cxn>
                  <a:cxn ang="0">
                    <a:pos x="151" y="0"/>
                  </a:cxn>
                </a:cxnLst>
                <a:rect l="0" t="0" r="r" b="b"/>
                <a:pathLst>
                  <a:path w="151" h="151">
                    <a:moveTo>
                      <a:pt x="151" y="0"/>
                    </a:moveTo>
                    <a:cubicBezTo>
                      <a:pt x="110" y="0"/>
                      <a:pt x="72" y="17"/>
                      <a:pt x="44" y="44"/>
                    </a:cubicBezTo>
                    <a:lnTo>
                      <a:pt x="44" y="44"/>
                    </a:lnTo>
                    <a:cubicBezTo>
                      <a:pt x="17" y="72"/>
                      <a:pt x="0" y="109"/>
                      <a:pt x="0" y="151"/>
                    </a:cubicBezTo>
                    <a:lnTo>
                      <a:pt x="41" y="151"/>
                    </a:lnTo>
                    <a:cubicBezTo>
                      <a:pt x="41" y="121"/>
                      <a:pt x="53" y="93"/>
                      <a:pt x="73" y="73"/>
                    </a:cubicBezTo>
                    <a:lnTo>
                      <a:pt x="73" y="73"/>
                    </a:lnTo>
                    <a:cubicBezTo>
                      <a:pt x="93" y="53"/>
                      <a:pt x="121" y="41"/>
                      <a:pt x="151" y="41"/>
                    </a:cubicBezTo>
                    <a:lnTo>
                      <a:pt x="151" y="41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6" name="Freeform 197"/>
              <p:cNvSpPr>
                <a:spLocks/>
              </p:cNvSpPr>
              <p:nvPr/>
            </p:nvSpPr>
            <p:spPr bwMode="auto">
              <a:xfrm>
                <a:off x="4122" y="2394"/>
                <a:ext cx="28" cy="29"/>
              </a:xfrm>
              <a:custGeom>
                <a:avLst/>
                <a:gdLst/>
                <a:ahLst/>
                <a:cxnLst>
                  <a:cxn ang="0">
                    <a:pos x="124" y="0"/>
                  </a:cxn>
                  <a:cxn ang="0">
                    <a:pos x="36" y="36"/>
                  </a:cxn>
                  <a:cxn ang="0">
                    <a:pos x="36" y="36"/>
                  </a:cxn>
                  <a:cxn ang="0">
                    <a:pos x="0" y="124"/>
                  </a:cxn>
                  <a:cxn ang="0">
                    <a:pos x="33" y="124"/>
                  </a:cxn>
                  <a:cxn ang="0">
                    <a:pos x="60" y="60"/>
                  </a:cxn>
                  <a:cxn ang="0">
                    <a:pos x="60" y="60"/>
                  </a:cxn>
                  <a:cxn ang="0">
                    <a:pos x="124" y="33"/>
                  </a:cxn>
                  <a:cxn ang="0">
                    <a:pos x="124" y="33"/>
                  </a:cxn>
                  <a:cxn ang="0">
                    <a:pos x="124" y="0"/>
                  </a:cxn>
                </a:cxnLst>
                <a:rect l="0" t="0" r="r" b="b"/>
                <a:pathLst>
                  <a:path w="124" h="124">
                    <a:moveTo>
                      <a:pt x="124" y="0"/>
                    </a:moveTo>
                    <a:cubicBezTo>
                      <a:pt x="90" y="0"/>
                      <a:pt x="59" y="13"/>
                      <a:pt x="36" y="36"/>
                    </a:cubicBezTo>
                    <a:lnTo>
                      <a:pt x="36" y="36"/>
                    </a:lnTo>
                    <a:cubicBezTo>
                      <a:pt x="14" y="59"/>
                      <a:pt x="0" y="90"/>
                      <a:pt x="0" y="124"/>
                    </a:cubicBezTo>
                    <a:lnTo>
                      <a:pt x="33" y="124"/>
                    </a:lnTo>
                    <a:cubicBezTo>
                      <a:pt x="33" y="99"/>
                      <a:pt x="44" y="76"/>
                      <a:pt x="60" y="60"/>
                    </a:cubicBezTo>
                    <a:lnTo>
                      <a:pt x="60" y="60"/>
                    </a:lnTo>
                    <a:cubicBezTo>
                      <a:pt x="77" y="43"/>
                      <a:pt x="99" y="33"/>
                      <a:pt x="124" y="33"/>
                    </a:cubicBezTo>
                    <a:lnTo>
                      <a:pt x="124" y="33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7" name="Freeform 198"/>
              <p:cNvSpPr>
                <a:spLocks/>
              </p:cNvSpPr>
              <p:nvPr/>
            </p:nvSpPr>
            <p:spPr bwMode="auto">
              <a:xfrm>
                <a:off x="4128" y="2400"/>
                <a:ext cx="22" cy="23"/>
              </a:xfrm>
              <a:custGeom>
                <a:avLst/>
                <a:gdLst/>
                <a:ahLst/>
                <a:cxnLst>
                  <a:cxn ang="0">
                    <a:pos x="98" y="0"/>
                  </a:cxn>
                  <a:cxn ang="0">
                    <a:pos x="29" y="29"/>
                  </a:cxn>
                  <a:cxn ang="0">
                    <a:pos x="29" y="29"/>
                  </a:cxn>
                  <a:cxn ang="0">
                    <a:pos x="0" y="98"/>
                  </a:cxn>
                  <a:cxn ang="0">
                    <a:pos x="13" y="98"/>
                  </a:cxn>
                  <a:cxn ang="0">
                    <a:pos x="27" y="98"/>
                  </a:cxn>
                  <a:cxn ang="0">
                    <a:pos x="98" y="98"/>
                  </a:cxn>
                  <a:cxn ang="0">
                    <a:pos x="98" y="70"/>
                  </a:cxn>
                  <a:cxn ang="0">
                    <a:pos x="98" y="63"/>
                  </a:cxn>
                  <a:cxn ang="0">
                    <a:pos x="98" y="26"/>
                  </a:cxn>
                  <a:cxn ang="0">
                    <a:pos x="98" y="26"/>
                  </a:cxn>
                  <a:cxn ang="0">
                    <a:pos x="98" y="23"/>
                  </a:cxn>
                  <a:cxn ang="0">
                    <a:pos x="98" y="0"/>
                  </a:cxn>
                </a:cxnLst>
                <a:rect l="0" t="0" r="r" b="b"/>
                <a:pathLst>
                  <a:path w="98" h="98">
                    <a:moveTo>
                      <a:pt x="98" y="0"/>
                    </a:moveTo>
                    <a:cubicBezTo>
                      <a:pt x="71" y="0"/>
                      <a:pt x="47" y="11"/>
                      <a:pt x="29" y="29"/>
                    </a:cubicBezTo>
                    <a:lnTo>
                      <a:pt x="29" y="29"/>
                    </a:lnTo>
                    <a:cubicBezTo>
                      <a:pt x="11" y="47"/>
                      <a:pt x="0" y="71"/>
                      <a:pt x="0" y="98"/>
                    </a:cubicBezTo>
                    <a:lnTo>
                      <a:pt x="13" y="98"/>
                    </a:lnTo>
                    <a:lnTo>
                      <a:pt x="27" y="98"/>
                    </a:lnTo>
                    <a:lnTo>
                      <a:pt x="98" y="98"/>
                    </a:lnTo>
                    <a:lnTo>
                      <a:pt x="98" y="70"/>
                    </a:lnTo>
                    <a:lnTo>
                      <a:pt x="98" y="63"/>
                    </a:lnTo>
                    <a:lnTo>
                      <a:pt x="98" y="26"/>
                    </a:lnTo>
                    <a:lnTo>
                      <a:pt x="98" y="26"/>
                    </a:lnTo>
                    <a:lnTo>
                      <a:pt x="98" y="23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8" name="Freeform 199"/>
              <p:cNvSpPr>
                <a:spLocks/>
              </p:cNvSpPr>
              <p:nvPr/>
            </p:nvSpPr>
            <p:spPr bwMode="auto">
              <a:xfrm>
                <a:off x="4134" y="2406"/>
                <a:ext cx="16" cy="17"/>
              </a:xfrm>
              <a:custGeom>
                <a:avLst/>
                <a:gdLst/>
                <a:ahLst/>
                <a:cxnLst>
                  <a:cxn ang="0">
                    <a:pos x="71" y="0"/>
                  </a:cxn>
                  <a:cxn ang="0">
                    <a:pos x="21" y="21"/>
                  </a:cxn>
                  <a:cxn ang="0">
                    <a:pos x="21" y="21"/>
                  </a:cxn>
                  <a:cxn ang="0">
                    <a:pos x="0" y="71"/>
                  </a:cxn>
                  <a:cxn ang="0">
                    <a:pos x="10" y="71"/>
                  </a:cxn>
                  <a:cxn ang="0">
                    <a:pos x="19" y="71"/>
                  </a:cxn>
                  <a:cxn ang="0">
                    <a:pos x="71" y="71"/>
                  </a:cxn>
                  <a:cxn ang="0">
                    <a:pos x="71" y="51"/>
                  </a:cxn>
                  <a:cxn ang="0">
                    <a:pos x="71" y="45"/>
                  </a:cxn>
                  <a:cxn ang="0">
                    <a:pos x="71" y="19"/>
                  </a:cxn>
                  <a:cxn ang="0">
                    <a:pos x="71" y="19"/>
                  </a:cxn>
                  <a:cxn ang="0">
                    <a:pos x="71" y="16"/>
                  </a:cxn>
                  <a:cxn ang="0">
                    <a:pos x="71" y="0"/>
                  </a:cxn>
                </a:cxnLst>
                <a:rect l="0" t="0" r="r" b="b"/>
                <a:pathLst>
                  <a:path w="71" h="71">
                    <a:moveTo>
                      <a:pt x="71" y="0"/>
                    </a:moveTo>
                    <a:cubicBezTo>
                      <a:pt x="52" y="0"/>
                      <a:pt x="34" y="8"/>
                      <a:pt x="21" y="21"/>
                    </a:cubicBezTo>
                    <a:lnTo>
                      <a:pt x="21" y="21"/>
                    </a:lnTo>
                    <a:cubicBezTo>
                      <a:pt x="8" y="34"/>
                      <a:pt x="0" y="51"/>
                      <a:pt x="0" y="71"/>
                    </a:cubicBezTo>
                    <a:lnTo>
                      <a:pt x="10" y="71"/>
                    </a:lnTo>
                    <a:lnTo>
                      <a:pt x="19" y="71"/>
                    </a:lnTo>
                    <a:lnTo>
                      <a:pt x="71" y="71"/>
                    </a:lnTo>
                    <a:lnTo>
                      <a:pt x="71" y="51"/>
                    </a:lnTo>
                    <a:lnTo>
                      <a:pt x="71" y="45"/>
                    </a:lnTo>
                    <a:lnTo>
                      <a:pt x="71" y="19"/>
                    </a:lnTo>
                    <a:lnTo>
                      <a:pt x="71" y="19"/>
                    </a:lnTo>
                    <a:lnTo>
                      <a:pt x="71" y="16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D9E8EB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9" name="Freeform 200"/>
              <p:cNvSpPr>
                <a:spLocks/>
              </p:cNvSpPr>
              <p:nvPr/>
            </p:nvSpPr>
            <p:spPr bwMode="auto">
              <a:xfrm>
                <a:off x="4140" y="2412"/>
                <a:ext cx="10" cy="11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13" y="14"/>
                  </a:cxn>
                  <a:cxn ang="0">
                    <a:pos x="13" y="14"/>
                  </a:cxn>
                  <a:cxn ang="0">
                    <a:pos x="0" y="45"/>
                  </a:cxn>
                  <a:cxn ang="0">
                    <a:pos x="44" y="45"/>
                  </a:cxn>
                  <a:cxn ang="0">
                    <a:pos x="44" y="32"/>
                  </a:cxn>
                  <a:cxn ang="0">
                    <a:pos x="44" y="29"/>
                  </a:cxn>
                  <a:cxn ang="0">
                    <a:pos x="44" y="13"/>
                  </a:cxn>
                  <a:cxn ang="0">
                    <a:pos x="44" y="13"/>
                  </a:cxn>
                  <a:cxn ang="0">
                    <a:pos x="44" y="11"/>
                  </a:cxn>
                  <a:cxn ang="0">
                    <a:pos x="44" y="0"/>
                  </a:cxn>
                </a:cxnLst>
                <a:rect l="0" t="0" r="r" b="b"/>
                <a:pathLst>
                  <a:path w="44" h="45">
                    <a:moveTo>
                      <a:pt x="44" y="0"/>
                    </a:moveTo>
                    <a:cubicBezTo>
                      <a:pt x="32" y="0"/>
                      <a:pt x="21" y="5"/>
                      <a:pt x="13" y="14"/>
                    </a:cubicBezTo>
                    <a:lnTo>
                      <a:pt x="13" y="14"/>
                    </a:lnTo>
                    <a:cubicBezTo>
                      <a:pt x="5" y="22"/>
                      <a:pt x="0" y="33"/>
                      <a:pt x="0" y="45"/>
                    </a:cubicBezTo>
                    <a:lnTo>
                      <a:pt x="44" y="45"/>
                    </a:lnTo>
                    <a:lnTo>
                      <a:pt x="44" y="32"/>
                    </a:lnTo>
                    <a:lnTo>
                      <a:pt x="44" y="29"/>
                    </a:lnTo>
                    <a:lnTo>
                      <a:pt x="44" y="13"/>
                    </a:lnTo>
                    <a:lnTo>
                      <a:pt x="44" y="13"/>
                    </a:lnTo>
                    <a:lnTo>
                      <a:pt x="44" y="1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9BBCC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0" name="Freeform 201"/>
              <p:cNvSpPr>
                <a:spLocks/>
              </p:cNvSpPr>
              <p:nvPr/>
            </p:nvSpPr>
            <p:spPr bwMode="auto">
              <a:xfrm>
                <a:off x="4146" y="2418"/>
                <a:ext cx="4" cy="5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6" y="5"/>
                  </a:cxn>
                  <a:cxn ang="0">
                    <a:pos x="6" y="5"/>
                  </a:cxn>
                  <a:cxn ang="0">
                    <a:pos x="0" y="18"/>
                  </a:cxn>
                  <a:cxn ang="0">
                    <a:pos x="18" y="18"/>
                  </a:cxn>
                  <a:cxn ang="0">
                    <a:pos x="18" y="13"/>
                  </a:cxn>
                  <a:cxn ang="0">
                    <a:pos x="18" y="12"/>
                  </a:cxn>
                  <a:cxn ang="0">
                    <a:pos x="18" y="5"/>
                  </a:cxn>
                  <a:cxn ang="0">
                    <a:pos x="18" y="5"/>
                  </a:cxn>
                  <a:cxn ang="0">
                    <a:pos x="18" y="4"/>
                  </a:cxn>
                  <a:cxn ang="0">
                    <a:pos x="18" y="0"/>
                  </a:cxn>
                </a:cxnLst>
                <a:rect l="0" t="0" r="r" b="b"/>
                <a:pathLst>
                  <a:path w="18" h="18">
                    <a:moveTo>
                      <a:pt x="18" y="0"/>
                    </a:moveTo>
                    <a:cubicBezTo>
                      <a:pt x="13" y="0"/>
                      <a:pt x="9" y="2"/>
                      <a:pt x="6" y="5"/>
                    </a:cubicBezTo>
                    <a:lnTo>
                      <a:pt x="6" y="5"/>
                    </a:lnTo>
                    <a:cubicBezTo>
                      <a:pt x="2" y="9"/>
                      <a:pt x="0" y="13"/>
                      <a:pt x="0" y="18"/>
                    </a:cubicBezTo>
                    <a:lnTo>
                      <a:pt x="18" y="18"/>
                    </a:lnTo>
                    <a:lnTo>
                      <a:pt x="18" y="13"/>
                    </a:lnTo>
                    <a:lnTo>
                      <a:pt x="18" y="12"/>
                    </a:lnTo>
                    <a:lnTo>
                      <a:pt x="18" y="5"/>
                    </a:lnTo>
                    <a:lnTo>
                      <a:pt x="18" y="5"/>
                    </a:lnTo>
                    <a:lnTo>
                      <a:pt x="18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6F9AA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1" name="Freeform 202"/>
              <p:cNvSpPr>
                <a:spLocks/>
              </p:cNvSpPr>
              <p:nvPr/>
            </p:nvSpPr>
            <p:spPr bwMode="auto">
              <a:xfrm>
                <a:off x="3995" y="2422"/>
                <a:ext cx="155" cy="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77" y="0"/>
                  </a:cxn>
                  <a:cxn ang="0">
                    <a:pos x="677" y="74"/>
                  </a:cxn>
                  <a:cxn ang="0">
                    <a:pos x="598" y="148"/>
                  </a:cxn>
                  <a:cxn ang="0">
                    <a:pos x="79" y="148"/>
                  </a:cxn>
                  <a:cxn ang="0">
                    <a:pos x="0" y="74"/>
                  </a:cxn>
                  <a:cxn ang="0">
                    <a:pos x="0" y="0"/>
                  </a:cxn>
                </a:cxnLst>
                <a:rect l="0" t="0" r="r" b="b"/>
                <a:pathLst>
                  <a:path w="677" h="148">
                    <a:moveTo>
                      <a:pt x="0" y="0"/>
                    </a:moveTo>
                    <a:lnTo>
                      <a:pt x="677" y="0"/>
                    </a:lnTo>
                    <a:lnTo>
                      <a:pt x="677" y="74"/>
                    </a:lnTo>
                    <a:cubicBezTo>
                      <a:pt x="677" y="115"/>
                      <a:pt x="642" y="148"/>
                      <a:pt x="598" y="148"/>
                    </a:cubicBezTo>
                    <a:lnTo>
                      <a:pt x="79" y="148"/>
                    </a:lnTo>
                    <a:cubicBezTo>
                      <a:pt x="36" y="148"/>
                      <a:pt x="0" y="115"/>
                      <a:pt x="0" y="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973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2" name="Rectangle 203"/>
              <p:cNvSpPr>
                <a:spLocks noChangeArrowheads="1"/>
              </p:cNvSpPr>
              <p:nvPr/>
            </p:nvSpPr>
            <p:spPr bwMode="auto">
              <a:xfrm>
                <a:off x="3627" y="2422"/>
                <a:ext cx="368" cy="17"/>
              </a:xfrm>
              <a:prstGeom prst="rect">
                <a:avLst/>
              </a:prstGeom>
              <a:solidFill>
                <a:srgbClr val="EF753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23" name="Rectangle 204"/>
              <p:cNvSpPr>
                <a:spLocks noChangeArrowheads="1"/>
              </p:cNvSpPr>
              <p:nvPr/>
            </p:nvSpPr>
            <p:spPr bwMode="auto">
              <a:xfrm>
                <a:off x="4011" y="2422"/>
                <a:ext cx="123" cy="14"/>
              </a:xfrm>
              <a:prstGeom prst="rect">
                <a:avLst/>
              </a:prstGeom>
              <a:solidFill>
                <a:srgbClr val="79A7B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323" name="Rectangle 206"/>
            <p:cNvSpPr>
              <a:spLocks noChangeArrowheads="1"/>
            </p:cNvSpPr>
            <p:nvPr/>
          </p:nvSpPr>
          <p:spPr bwMode="auto">
            <a:xfrm>
              <a:off x="4011" y="2422"/>
              <a:ext cx="123" cy="7"/>
            </a:xfrm>
            <a:prstGeom prst="rect">
              <a:avLst/>
            </a:prstGeom>
            <a:solidFill>
              <a:srgbClr val="E7F1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9" name="Group 209"/>
          <p:cNvGrpSpPr>
            <a:grpSpLocks noChangeAspect="1"/>
          </p:cNvGrpSpPr>
          <p:nvPr/>
        </p:nvGrpSpPr>
        <p:grpSpPr bwMode="auto">
          <a:xfrm>
            <a:off x="544135" y="3412349"/>
            <a:ext cx="1111383" cy="707244"/>
            <a:chOff x="97" y="2164"/>
            <a:chExt cx="792" cy="504"/>
          </a:xfrm>
        </p:grpSpPr>
        <p:sp>
          <p:nvSpPr>
            <p:cNvPr id="525" name="AutoShape 208"/>
            <p:cNvSpPr>
              <a:spLocks noChangeAspect="1" noChangeArrowheads="1" noTextEdit="1"/>
            </p:cNvSpPr>
            <p:nvPr/>
          </p:nvSpPr>
          <p:spPr bwMode="auto">
            <a:xfrm>
              <a:off x="97" y="2164"/>
              <a:ext cx="792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6" name="Freeform 210"/>
            <p:cNvSpPr>
              <a:spLocks/>
            </p:cNvSpPr>
            <p:nvPr/>
          </p:nvSpPr>
          <p:spPr bwMode="auto">
            <a:xfrm>
              <a:off x="226" y="2268"/>
              <a:ext cx="540" cy="382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2263" y="0"/>
                </a:cxn>
                <a:cxn ang="0">
                  <a:pos x="2338" y="75"/>
                </a:cxn>
                <a:cxn ang="0">
                  <a:pos x="2338" y="1563"/>
                </a:cxn>
                <a:cxn ang="0">
                  <a:pos x="2263" y="1638"/>
                </a:cxn>
                <a:cxn ang="0">
                  <a:pos x="75" y="1638"/>
                </a:cxn>
                <a:cxn ang="0">
                  <a:pos x="0" y="1563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2338" h="1638">
                  <a:moveTo>
                    <a:pt x="75" y="0"/>
                  </a:moveTo>
                  <a:lnTo>
                    <a:pt x="2263" y="0"/>
                  </a:lnTo>
                  <a:cubicBezTo>
                    <a:pt x="2305" y="0"/>
                    <a:pt x="2338" y="34"/>
                    <a:pt x="2338" y="75"/>
                  </a:cubicBezTo>
                  <a:lnTo>
                    <a:pt x="2338" y="1563"/>
                  </a:lnTo>
                  <a:cubicBezTo>
                    <a:pt x="2338" y="1604"/>
                    <a:pt x="2305" y="1638"/>
                    <a:pt x="2263" y="1638"/>
                  </a:cubicBezTo>
                  <a:lnTo>
                    <a:pt x="75" y="1638"/>
                  </a:lnTo>
                  <a:cubicBezTo>
                    <a:pt x="34" y="1638"/>
                    <a:pt x="0" y="1604"/>
                    <a:pt x="0" y="1563"/>
                  </a:cubicBezTo>
                  <a:lnTo>
                    <a:pt x="0" y="75"/>
                  </a:lnTo>
                  <a:cubicBezTo>
                    <a:pt x="0" y="34"/>
                    <a:pt x="34" y="0"/>
                    <a:pt x="75" y="0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7" name="Freeform 211"/>
            <p:cNvSpPr>
              <a:spLocks/>
            </p:cNvSpPr>
            <p:nvPr/>
          </p:nvSpPr>
          <p:spPr bwMode="auto">
            <a:xfrm>
              <a:off x="226" y="2268"/>
              <a:ext cx="462" cy="382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1999" y="0"/>
                </a:cxn>
                <a:cxn ang="0">
                  <a:pos x="361" y="1638"/>
                </a:cxn>
                <a:cxn ang="0">
                  <a:pos x="75" y="1638"/>
                </a:cxn>
                <a:cxn ang="0">
                  <a:pos x="0" y="1563"/>
                </a:cxn>
                <a:cxn ang="0">
                  <a:pos x="0" y="75"/>
                </a:cxn>
                <a:cxn ang="0">
                  <a:pos x="75" y="0"/>
                </a:cxn>
              </a:cxnLst>
              <a:rect l="0" t="0" r="r" b="b"/>
              <a:pathLst>
                <a:path w="1999" h="1638">
                  <a:moveTo>
                    <a:pt x="75" y="0"/>
                  </a:moveTo>
                  <a:lnTo>
                    <a:pt x="1999" y="0"/>
                  </a:lnTo>
                  <a:lnTo>
                    <a:pt x="361" y="1638"/>
                  </a:lnTo>
                  <a:lnTo>
                    <a:pt x="75" y="1638"/>
                  </a:lnTo>
                  <a:cubicBezTo>
                    <a:pt x="34" y="1638"/>
                    <a:pt x="0" y="1604"/>
                    <a:pt x="0" y="1563"/>
                  </a:cubicBezTo>
                  <a:lnTo>
                    <a:pt x="0" y="75"/>
                  </a:lnTo>
                  <a:cubicBezTo>
                    <a:pt x="0" y="34"/>
                    <a:pt x="34" y="0"/>
                    <a:pt x="75" y="0"/>
                  </a:cubicBezTo>
                  <a:close/>
                </a:path>
              </a:pathLst>
            </a:custGeom>
            <a:solidFill>
              <a:srgbClr val="051F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8" name="Rectangle 212"/>
            <p:cNvSpPr>
              <a:spLocks noChangeArrowheads="1"/>
            </p:cNvSpPr>
            <p:nvPr/>
          </p:nvSpPr>
          <p:spPr bwMode="auto">
            <a:xfrm>
              <a:off x="252" y="2296"/>
              <a:ext cx="489" cy="329"/>
            </a:xfrm>
            <a:prstGeom prst="rect">
              <a:avLst/>
            </a:prstGeom>
            <a:solidFill>
              <a:srgbClr val="00ADB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9" name="Freeform 213"/>
            <p:cNvSpPr>
              <a:spLocks/>
            </p:cNvSpPr>
            <p:nvPr/>
          </p:nvSpPr>
          <p:spPr bwMode="auto">
            <a:xfrm>
              <a:off x="130" y="2657"/>
              <a:ext cx="735" cy="15"/>
            </a:xfrm>
            <a:custGeom>
              <a:avLst/>
              <a:gdLst/>
              <a:ahLst/>
              <a:cxnLst>
                <a:cxn ang="0">
                  <a:pos x="1592" y="65"/>
                </a:cxn>
                <a:cxn ang="0">
                  <a:pos x="121" y="65"/>
                </a:cxn>
                <a:cxn ang="0">
                  <a:pos x="0" y="2"/>
                </a:cxn>
                <a:cxn ang="0">
                  <a:pos x="1592" y="0"/>
                </a:cxn>
                <a:cxn ang="0">
                  <a:pos x="3183" y="2"/>
                </a:cxn>
                <a:cxn ang="0">
                  <a:pos x="3063" y="65"/>
                </a:cxn>
                <a:cxn ang="0">
                  <a:pos x="1592" y="65"/>
                </a:cxn>
              </a:cxnLst>
              <a:rect l="0" t="0" r="r" b="b"/>
              <a:pathLst>
                <a:path w="3183" h="65">
                  <a:moveTo>
                    <a:pt x="1592" y="65"/>
                  </a:moveTo>
                  <a:lnTo>
                    <a:pt x="121" y="65"/>
                  </a:lnTo>
                  <a:cubicBezTo>
                    <a:pt x="62" y="65"/>
                    <a:pt x="22" y="23"/>
                    <a:pt x="0" y="2"/>
                  </a:cubicBezTo>
                  <a:lnTo>
                    <a:pt x="1592" y="0"/>
                  </a:lnTo>
                  <a:lnTo>
                    <a:pt x="3183" y="2"/>
                  </a:lnTo>
                  <a:cubicBezTo>
                    <a:pt x="3161" y="23"/>
                    <a:pt x="3121" y="65"/>
                    <a:pt x="3063" y="65"/>
                  </a:cubicBezTo>
                  <a:lnTo>
                    <a:pt x="1592" y="65"/>
                  </a:lnTo>
                  <a:close/>
                </a:path>
              </a:pathLst>
            </a:custGeom>
            <a:solidFill>
              <a:srgbClr val="354A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0" name="Freeform 214"/>
            <p:cNvSpPr>
              <a:spLocks/>
            </p:cNvSpPr>
            <p:nvPr/>
          </p:nvSpPr>
          <p:spPr bwMode="auto">
            <a:xfrm>
              <a:off x="125" y="2642"/>
              <a:ext cx="744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19" y="0"/>
                </a:cxn>
                <a:cxn ang="0">
                  <a:pos x="3219" y="35"/>
                </a:cxn>
                <a:cxn ang="0">
                  <a:pos x="3185" y="69"/>
                </a:cxn>
                <a:cxn ang="0">
                  <a:pos x="35" y="69"/>
                </a:cxn>
                <a:cxn ang="0">
                  <a:pos x="0" y="35"/>
                </a:cxn>
                <a:cxn ang="0">
                  <a:pos x="0" y="0"/>
                </a:cxn>
              </a:cxnLst>
              <a:rect l="0" t="0" r="r" b="b"/>
              <a:pathLst>
                <a:path w="3219" h="69">
                  <a:moveTo>
                    <a:pt x="0" y="0"/>
                  </a:moveTo>
                  <a:lnTo>
                    <a:pt x="3219" y="0"/>
                  </a:lnTo>
                  <a:lnTo>
                    <a:pt x="3219" y="35"/>
                  </a:lnTo>
                  <a:cubicBezTo>
                    <a:pt x="3219" y="54"/>
                    <a:pt x="3204" y="69"/>
                    <a:pt x="3185" y="69"/>
                  </a:cubicBezTo>
                  <a:lnTo>
                    <a:pt x="35" y="69"/>
                  </a:lnTo>
                  <a:cubicBezTo>
                    <a:pt x="16" y="69"/>
                    <a:pt x="0" y="54"/>
                    <a:pt x="0" y="3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D6E0D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1" name="Freeform 215"/>
            <p:cNvSpPr>
              <a:spLocks/>
            </p:cNvSpPr>
            <p:nvPr/>
          </p:nvSpPr>
          <p:spPr bwMode="auto">
            <a:xfrm>
              <a:off x="446" y="2642"/>
              <a:ext cx="103" cy="8"/>
            </a:xfrm>
            <a:custGeom>
              <a:avLst/>
              <a:gdLst/>
              <a:ahLst/>
              <a:cxnLst>
                <a:cxn ang="0">
                  <a:pos x="446" y="0"/>
                </a:cxn>
                <a:cxn ang="0">
                  <a:pos x="435" y="22"/>
                </a:cxn>
                <a:cxn ang="0">
                  <a:pos x="435" y="22"/>
                </a:cxn>
                <a:cxn ang="0">
                  <a:pos x="435" y="22"/>
                </a:cxn>
                <a:cxn ang="0">
                  <a:pos x="410" y="32"/>
                </a:cxn>
                <a:cxn ang="0">
                  <a:pos x="36" y="32"/>
                </a:cxn>
                <a:cxn ang="0">
                  <a:pos x="11" y="22"/>
                </a:cxn>
                <a:cxn ang="0">
                  <a:pos x="11" y="22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17" y="15"/>
                </a:cxn>
                <a:cxn ang="0">
                  <a:pos x="17" y="15"/>
                </a:cxn>
                <a:cxn ang="0">
                  <a:pos x="36" y="23"/>
                </a:cxn>
                <a:cxn ang="0">
                  <a:pos x="410" y="23"/>
                </a:cxn>
                <a:cxn ang="0">
                  <a:pos x="429" y="16"/>
                </a:cxn>
                <a:cxn ang="0">
                  <a:pos x="429" y="16"/>
                </a:cxn>
                <a:cxn ang="0">
                  <a:pos x="429" y="15"/>
                </a:cxn>
                <a:cxn ang="0">
                  <a:pos x="437" y="0"/>
                </a:cxn>
                <a:cxn ang="0">
                  <a:pos x="446" y="0"/>
                </a:cxn>
              </a:cxnLst>
              <a:rect l="0" t="0" r="r" b="b"/>
              <a:pathLst>
                <a:path w="446" h="32">
                  <a:moveTo>
                    <a:pt x="446" y="0"/>
                  </a:moveTo>
                  <a:cubicBezTo>
                    <a:pt x="445" y="9"/>
                    <a:pt x="441" y="16"/>
                    <a:pt x="435" y="22"/>
                  </a:cubicBezTo>
                  <a:lnTo>
                    <a:pt x="435" y="22"/>
                  </a:lnTo>
                  <a:lnTo>
                    <a:pt x="435" y="22"/>
                  </a:lnTo>
                  <a:cubicBezTo>
                    <a:pt x="428" y="28"/>
                    <a:pt x="419" y="32"/>
                    <a:pt x="410" y="32"/>
                  </a:cubicBezTo>
                  <a:lnTo>
                    <a:pt x="36" y="32"/>
                  </a:lnTo>
                  <a:cubicBezTo>
                    <a:pt x="26" y="32"/>
                    <a:pt x="17" y="28"/>
                    <a:pt x="11" y="22"/>
                  </a:cubicBezTo>
                  <a:lnTo>
                    <a:pt x="11" y="22"/>
                  </a:lnTo>
                  <a:cubicBezTo>
                    <a:pt x="5" y="16"/>
                    <a:pt x="1" y="9"/>
                    <a:pt x="0" y="0"/>
                  </a:cubicBezTo>
                  <a:lnTo>
                    <a:pt x="9" y="0"/>
                  </a:lnTo>
                  <a:cubicBezTo>
                    <a:pt x="10" y="6"/>
                    <a:pt x="13" y="11"/>
                    <a:pt x="17" y="15"/>
                  </a:cubicBezTo>
                  <a:lnTo>
                    <a:pt x="17" y="15"/>
                  </a:lnTo>
                  <a:cubicBezTo>
                    <a:pt x="22" y="20"/>
                    <a:pt x="29" y="23"/>
                    <a:pt x="36" y="23"/>
                  </a:cubicBezTo>
                  <a:lnTo>
                    <a:pt x="410" y="23"/>
                  </a:lnTo>
                  <a:cubicBezTo>
                    <a:pt x="417" y="23"/>
                    <a:pt x="424" y="20"/>
                    <a:pt x="429" y="16"/>
                  </a:cubicBezTo>
                  <a:lnTo>
                    <a:pt x="429" y="16"/>
                  </a:lnTo>
                  <a:lnTo>
                    <a:pt x="429" y="15"/>
                  </a:lnTo>
                  <a:cubicBezTo>
                    <a:pt x="433" y="11"/>
                    <a:pt x="436" y="6"/>
                    <a:pt x="437" y="0"/>
                  </a:cubicBezTo>
                  <a:lnTo>
                    <a:pt x="446" y="0"/>
                  </a:lnTo>
                  <a:close/>
                </a:path>
              </a:pathLst>
            </a:custGeom>
            <a:solidFill>
              <a:srgbClr val="89A0A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2" name="Freeform 216"/>
            <p:cNvSpPr>
              <a:spLocks/>
            </p:cNvSpPr>
            <p:nvPr/>
          </p:nvSpPr>
          <p:spPr bwMode="auto">
            <a:xfrm>
              <a:off x="252" y="2296"/>
              <a:ext cx="409" cy="329"/>
            </a:xfrm>
            <a:custGeom>
              <a:avLst/>
              <a:gdLst/>
              <a:ahLst/>
              <a:cxnLst>
                <a:cxn ang="0">
                  <a:pos x="0" y="1415"/>
                </a:cxn>
                <a:cxn ang="0">
                  <a:pos x="357" y="1415"/>
                </a:cxn>
                <a:cxn ang="0">
                  <a:pos x="1772" y="0"/>
                </a:cxn>
                <a:cxn ang="0">
                  <a:pos x="0" y="0"/>
                </a:cxn>
                <a:cxn ang="0">
                  <a:pos x="0" y="1415"/>
                </a:cxn>
              </a:cxnLst>
              <a:rect l="0" t="0" r="r" b="b"/>
              <a:pathLst>
                <a:path w="1772" h="1415">
                  <a:moveTo>
                    <a:pt x="0" y="1415"/>
                  </a:moveTo>
                  <a:lnTo>
                    <a:pt x="357" y="1415"/>
                  </a:lnTo>
                  <a:lnTo>
                    <a:pt x="1772" y="0"/>
                  </a:lnTo>
                  <a:lnTo>
                    <a:pt x="0" y="0"/>
                  </a:lnTo>
                  <a:lnTo>
                    <a:pt x="0" y="1415"/>
                  </a:lnTo>
                  <a:close/>
                </a:path>
              </a:pathLst>
            </a:custGeom>
            <a:solidFill>
              <a:srgbClr val="27D3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3" name="Freeform 217"/>
            <p:cNvSpPr>
              <a:spLocks/>
            </p:cNvSpPr>
            <p:nvPr/>
          </p:nvSpPr>
          <p:spPr bwMode="auto">
            <a:xfrm>
              <a:off x="303" y="2164"/>
              <a:ext cx="387" cy="461"/>
            </a:xfrm>
            <a:custGeom>
              <a:avLst/>
              <a:gdLst/>
              <a:ahLst/>
              <a:cxnLst>
                <a:cxn ang="0">
                  <a:pos x="0" y="1980"/>
                </a:cxn>
                <a:cxn ang="0">
                  <a:pos x="1678" y="1980"/>
                </a:cxn>
                <a:cxn ang="0">
                  <a:pos x="1678" y="37"/>
                </a:cxn>
                <a:cxn ang="0">
                  <a:pos x="1641" y="0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0" y="1980"/>
                </a:cxn>
              </a:cxnLst>
              <a:rect l="0" t="0" r="r" b="b"/>
              <a:pathLst>
                <a:path w="1678" h="1980">
                  <a:moveTo>
                    <a:pt x="0" y="1980"/>
                  </a:moveTo>
                  <a:lnTo>
                    <a:pt x="1678" y="1980"/>
                  </a:lnTo>
                  <a:lnTo>
                    <a:pt x="1678" y="37"/>
                  </a:lnTo>
                  <a:cubicBezTo>
                    <a:pt x="1678" y="17"/>
                    <a:pt x="1662" y="0"/>
                    <a:pt x="1641" y="0"/>
                  </a:cubicBezTo>
                  <a:lnTo>
                    <a:pt x="37" y="0"/>
                  </a:lnTo>
                  <a:cubicBezTo>
                    <a:pt x="17" y="0"/>
                    <a:pt x="0" y="17"/>
                    <a:pt x="0" y="37"/>
                  </a:cubicBezTo>
                  <a:lnTo>
                    <a:pt x="0" y="1980"/>
                  </a:lnTo>
                  <a:close/>
                </a:path>
              </a:pathLst>
            </a:custGeom>
            <a:solidFill>
              <a:srgbClr val="D9E8E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4" name="Freeform 218"/>
            <p:cNvSpPr>
              <a:spLocks/>
            </p:cNvSpPr>
            <p:nvPr/>
          </p:nvSpPr>
          <p:spPr bwMode="auto">
            <a:xfrm>
              <a:off x="303" y="2164"/>
              <a:ext cx="387" cy="30"/>
            </a:xfrm>
            <a:custGeom>
              <a:avLst/>
              <a:gdLst/>
              <a:ahLst/>
              <a:cxnLst>
                <a:cxn ang="0">
                  <a:pos x="1678" y="128"/>
                </a:cxn>
                <a:cxn ang="0">
                  <a:pos x="1678" y="37"/>
                </a:cxn>
                <a:cxn ang="0">
                  <a:pos x="1641" y="0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0" y="128"/>
                </a:cxn>
                <a:cxn ang="0">
                  <a:pos x="1678" y="128"/>
                </a:cxn>
              </a:cxnLst>
              <a:rect l="0" t="0" r="r" b="b"/>
              <a:pathLst>
                <a:path w="1678" h="128">
                  <a:moveTo>
                    <a:pt x="1678" y="128"/>
                  </a:moveTo>
                  <a:lnTo>
                    <a:pt x="1678" y="37"/>
                  </a:lnTo>
                  <a:cubicBezTo>
                    <a:pt x="1678" y="17"/>
                    <a:pt x="1662" y="0"/>
                    <a:pt x="1641" y="0"/>
                  </a:cubicBezTo>
                  <a:lnTo>
                    <a:pt x="37" y="0"/>
                  </a:lnTo>
                  <a:cubicBezTo>
                    <a:pt x="17" y="0"/>
                    <a:pt x="0" y="17"/>
                    <a:pt x="0" y="37"/>
                  </a:cubicBezTo>
                  <a:lnTo>
                    <a:pt x="0" y="128"/>
                  </a:lnTo>
                  <a:lnTo>
                    <a:pt x="1678" y="128"/>
                  </a:lnTo>
                  <a:close/>
                </a:path>
              </a:pathLst>
            </a:custGeom>
            <a:solidFill>
              <a:srgbClr val="43505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5" name="Freeform 219"/>
            <p:cNvSpPr>
              <a:spLocks/>
            </p:cNvSpPr>
            <p:nvPr/>
          </p:nvSpPr>
          <p:spPr bwMode="auto">
            <a:xfrm>
              <a:off x="268" y="2295"/>
              <a:ext cx="35" cy="330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148" y="1416"/>
                </a:cxn>
                <a:cxn ang="0">
                  <a:pos x="148" y="0"/>
                </a:cxn>
              </a:cxnLst>
              <a:rect l="0" t="0" r="r" b="b"/>
              <a:pathLst>
                <a:path w="148" h="1416">
                  <a:moveTo>
                    <a:pt x="148" y="0"/>
                  </a:moveTo>
                  <a:lnTo>
                    <a:pt x="0" y="0"/>
                  </a:lnTo>
                  <a:lnTo>
                    <a:pt x="148" y="1416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AD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6" name="Freeform 220"/>
            <p:cNvSpPr>
              <a:spLocks/>
            </p:cNvSpPr>
            <p:nvPr/>
          </p:nvSpPr>
          <p:spPr bwMode="auto">
            <a:xfrm>
              <a:off x="690" y="2295"/>
              <a:ext cx="34" cy="3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" y="0"/>
                </a:cxn>
                <a:cxn ang="0">
                  <a:pos x="0" y="1416"/>
                </a:cxn>
                <a:cxn ang="0">
                  <a:pos x="0" y="0"/>
                </a:cxn>
              </a:cxnLst>
              <a:rect l="0" t="0" r="r" b="b"/>
              <a:pathLst>
                <a:path w="149" h="1416">
                  <a:moveTo>
                    <a:pt x="0" y="0"/>
                  </a:moveTo>
                  <a:lnTo>
                    <a:pt x="149" y="0"/>
                  </a:lnTo>
                  <a:lnTo>
                    <a:pt x="0" y="14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79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7" name="Oval 221"/>
            <p:cNvSpPr>
              <a:spLocks noChangeArrowheads="1"/>
            </p:cNvSpPr>
            <p:nvPr/>
          </p:nvSpPr>
          <p:spPr bwMode="auto">
            <a:xfrm>
              <a:off x="317" y="2175"/>
              <a:ext cx="8" cy="8"/>
            </a:xfrm>
            <a:prstGeom prst="ellipse">
              <a:avLst/>
            </a:prstGeom>
            <a:solidFill>
              <a:srgbClr val="EF75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8" name="Oval 222"/>
            <p:cNvSpPr>
              <a:spLocks noChangeArrowheads="1"/>
            </p:cNvSpPr>
            <p:nvPr/>
          </p:nvSpPr>
          <p:spPr bwMode="auto">
            <a:xfrm>
              <a:off x="333" y="2175"/>
              <a:ext cx="8" cy="8"/>
            </a:xfrm>
            <a:prstGeom prst="ellipse">
              <a:avLst/>
            </a:prstGeom>
            <a:solidFill>
              <a:srgbClr val="00AD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9" name="Oval 223"/>
            <p:cNvSpPr>
              <a:spLocks noChangeArrowheads="1"/>
            </p:cNvSpPr>
            <p:nvPr/>
          </p:nvSpPr>
          <p:spPr bwMode="auto">
            <a:xfrm>
              <a:off x="350" y="2175"/>
              <a:ext cx="8" cy="8"/>
            </a:xfrm>
            <a:prstGeom prst="ellipse">
              <a:avLst/>
            </a:prstGeom>
            <a:solidFill>
              <a:srgbClr val="92AC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0" name="Rectangle 224"/>
            <p:cNvSpPr>
              <a:spLocks noChangeArrowheads="1"/>
            </p:cNvSpPr>
            <p:nvPr/>
          </p:nvSpPr>
          <p:spPr bwMode="auto">
            <a:xfrm>
              <a:off x="375" y="2173"/>
              <a:ext cx="297" cy="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1" name="Rectangle 225"/>
            <p:cNvSpPr>
              <a:spLocks noChangeArrowheads="1"/>
            </p:cNvSpPr>
            <p:nvPr/>
          </p:nvSpPr>
          <p:spPr bwMode="auto">
            <a:xfrm>
              <a:off x="352" y="2566"/>
              <a:ext cx="289" cy="4"/>
            </a:xfrm>
            <a:prstGeom prst="rect">
              <a:avLst/>
            </a:prstGeom>
            <a:solidFill>
              <a:srgbClr val="AECB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2" name="Rectangle 226"/>
            <p:cNvSpPr>
              <a:spLocks noChangeArrowheads="1"/>
            </p:cNvSpPr>
            <p:nvPr/>
          </p:nvSpPr>
          <p:spPr bwMode="auto">
            <a:xfrm>
              <a:off x="352" y="2540"/>
              <a:ext cx="289" cy="4"/>
            </a:xfrm>
            <a:prstGeom prst="rect">
              <a:avLst/>
            </a:prstGeom>
            <a:solidFill>
              <a:srgbClr val="AECB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3" name="Rectangle 227"/>
            <p:cNvSpPr>
              <a:spLocks noChangeArrowheads="1"/>
            </p:cNvSpPr>
            <p:nvPr/>
          </p:nvSpPr>
          <p:spPr bwMode="auto">
            <a:xfrm>
              <a:off x="352" y="2515"/>
              <a:ext cx="289" cy="3"/>
            </a:xfrm>
            <a:prstGeom prst="rect">
              <a:avLst/>
            </a:prstGeom>
            <a:solidFill>
              <a:srgbClr val="AECB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4" name="Rectangle 228"/>
            <p:cNvSpPr>
              <a:spLocks noChangeArrowheads="1"/>
            </p:cNvSpPr>
            <p:nvPr/>
          </p:nvSpPr>
          <p:spPr bwMode="auto">
            <a:xfrm>
              <a:off x="352" y="2489"/>
              <a:ext cx="289" cy="4"/>
            </a:xfrm>
            <a:prstGeom prst="rect">
              <a:avLst/>
            </a:prstGeom>
            <a:solidFill>
              <a:srgbClr val="AECB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5" name="Rectangle 229"/>
            <p:cNvSpPr>
              <a:spLocks noChangeArrowheads="1"/>
            </p:cNvSpPr>
            <p:nvPr/>
          </p:nvSpPr>
          <p:spPr bwMode="auto">
            <a:xfrm>
              <a:off x="352" y="2250"/>
              <a:ext cx="289" cy="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6" name="Rectangle 230"/>
            <p:cNvSpPr>
              <a:spLocks noChangeArrowheads="1"/>
            </p:cNvSpPr>
            <p:nvPr/>
          </p:nvSpPr>
          <p:spPr bwMode="auto">
            <a:xfrm>
              <a:off x="352" y="2218"/>
              <a:ext cx="289" cy="17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7" name="Freeform 231"/>
            <p:cNvSpPr>
              <a:spLocks/>
            </p:cNvSpPr>
            <p:nvPr/>
          </p:nvSpPr>
          <p:spPr bwMode="auto">
            <a:xfrm>
              <a:off x="564" y="2280"/>
              <a:ext cx="36" cy="66"/>
            </a:xfrm>
            <a:custGeom>
              <a:avLst/>
              <a:gdLst/>
              <a:ahLst/>
              <a:cxnLst>
                <a:cxn ang="0">
                  <a:pos x="52" y="285"/>
                </a:cxn>
                <a:cxn ang="0">
                  <a:pos x="0" y="165"/>
                </a:cxn>
                <a:cxn ang="0">
                  <a:pos x="154" y="0"/>
                </a:cxn>
                <a:cxn ang="0">
                  <a:pos x="154" y="74"/>
                </a:cxn>
                <a:cxn ang="0">
                  <a:pos x="73" y="165"/>
                </a:cxn>
                <a:cxn ang="0">
                  <a:pos x="99" y="228"/>
                </a:cxn>
                <a:cxn ang="0">
                  <a:pos x="52" y="285"/>
                </a:cxn>
              </a:cxnLst>
              <a:rect l="0" t="0" r="r" b="b"/>
              <a:pathLst>
                <a:path w="154" h="285">
                  <a:moveTo>
                    <a:pt x="52" y="285"/>
                  </a:moveTo>
                  <a:cubicBezTo>
                    <a:pt x="20" y="255"/>
                    <a:pt x="0" y="212"/>
                    <a:pt x="0" y="165"/>
                  </a:cubicBezTo>
                  <a:cubicBezTo>
                    <a:pt x="0" y="77"/>
                    <a:pt x="68" y="6"/>
                    <a:pt x="154" y="0"/>
                  </a:cubicBezTo>
                  <a:lnTo>
                    <a:pt x="154" y="74"/>
                  </a:lnTo>
                  <a:cubicBezTo>
                    <a:pt x="109" y="79"/>
                    <a:pt x="73" y="118"/>
                    <a:pt x="73" y="165"/>
                  </a:cubicBezTo>
                  <a:cubicBezTo>
                    <a:pt x="73" y="189"/>
                    <a:pt x="83" y="212"/>
                    <a:pt x="99" y="228"/>
                  </a:cubicBezTo>
                  <a:lnTo>
                    <a:pt x="52" y="285"/>
                  </a:lnTo>
                  <a:close/>
                </a:path>
              </a:pathLst>
            </a:custGeom>
            <a:solidFill>
              <a:srgbClr val="6C87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8" name="Freeform 232"/>
            <p:cNvSpPr>
              <a:spLocks/>
            </p:cNvSpPr>
            <p:nvPr/>
          </p:nvSpPr>
          <p:spPr bwMode="auto">
            <a:xfrm>
              <a:off x="609" y="2313"/>
              <a:ext cx="32" cy="43"/>
            </a:xfrm>
            <a:custGeom>
              <a:avLst/>
              <a:gdLst/>
              <a:ahLst/>
              <a:cxnLst>
                <a:cxn ang="0">
                  <a:pos x="136" y="0"/>
                </a:cxn>
                <a:cxn ang="0">
                  <a:pos x="138" y="24"/>
                </a:cxn>
                <a:cxn ang="0">
                  <a:pos x="13" y="184"/>
                </a:cxn>
                <a:cxn ang="0">
                  <a:pos x="0" y="111"/>
                </a:cxn>
                <a:cxn ang="0">
                  <a:pos x="65" y="24"/>
                </a:cxn>
                <a:cxn ang="0">
                  <a:pos x="64" y="15"/>
                </a:cxn>
                <a:cxn ang="0">
                  <a:pos x="136" y="0"/>
                </a:cxn>
              </a:cxnLst>
              <a:rect l="0" t="0" r="r" b="b"/>
              <a:pathLst>
                <a:path w="138" h="184">
                  <a:moveTo>
                    <a:pt x="136" y="0"/>
                  </a:moveTo>
                  <a:cubicBezTo>
                    <a:pt x="137" y="8"/>
                    <a:pt x="138" y="16"/>
                    <a:pt x="138" y="24"/>
                  </a:cubicBezTo>
                  <a:cubicBezTo>
                    <a:pt x="138" y="101"/>
                    <a:pt x="84" y="166"/>
                    <a:pt x="13" y="184"/>
                  </a:cubicBezTo>
                  <a:lnTo>
                    <a:pt x="0" y="111"/>
                  </a:lnTo>
                  <a:cubicBezTo>
                    <a:pt x="37" y="100"/>
                    <a:pt x="65" y="65"/>
                    <a:pt x="65" y="24"/>
                  </a:cubicBezTo>
                  <a:cubicBezTo>
                    <a:pt x="65" y="21"/>
                    <a:pt x="65" y="18"/>
                    <a:pt x="64" y="15"/>
                  </a:cubicBezTo>
                  <a:lnTo>
                    <a:pt x="136" y="0"/>
                  </a:lnTo>
                  <a:close/>
                </a:path>
              </a:pathLst>
            </a:custGeom>
            <a:solidFill>
              <a:srgbClr val="3039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9" name="Freeform 233"/>
            <p:cNvSpPr>
              <a:spLocks/>
            </p:cNvSpPr>
            <p:nvPr/>
          </p:nvSpPr>
          <p:spPr bwMode="auto">
            <a:xfrm>
              <a:off x="580" y="2336"/>
              <a:ext cx="27" cy="21"/>
            </a:xfrm>
            <a:custGeom>
              <a:avLst/>
              <a:gdLst/>
              <a:ahLst/>
              <a:cxnLst>
                <a:cxn ang="0">
                  <a:pos x="114" y="86"/>
                </a:cxn>
                <a:cxn ang="0">
                  <a:pos x="96" y="87"/>
                </a:cxn>
                <a:cxn ang="0">
                  <a:pos x="0" y="57"/>
                </a:cxn>
                <a:cxn ang="0">
                  <a:pos x="47" y="0"/>
                </a:cxn>
                <a:cxn ang="0">
                  <a:pos x="96" y="14"/>
                </a:cxn>
                <a:cxn ang="0">
                  <a:pos x="101" y="14"/>
                </a:cxn>
                <a:cxn ang="0">
                  <a:pos x="114" y="86"/>
                </a:cxn>
              </a:cxnLst>
              <a:rect l="0" t="0" r="r" b="b"/>
              <a:pathLst>
                <a:path w="114" h="87">
                  <a:moveTo>
                    <a:pt x="114" y="86"/>
                  </a:moveTo>
                  <a:cubicBezTo>
                    <a:pt x="108" y="87"/>
                    <a:pt x="102" y="87"/>
                    <a:pt x="96" y="87"/>
                  </a:cubicBezTo>
                  <a:cubicBezTo>
                    <a:pt x="60" y="87"/>
                    <a:pt x="27" y="76"/>
                    <a:pt x="0" y="57"/>
                  </a:cubicBezTo>
                  <a:lnTo>
                    <a:pt x="47" y="0"/>
                  </a:lnTo>
                  <a:cubicBezTo>
                    <a:pt x="61" y="9"/>
                    <a:pt x="78" y="14"/>
                    <a:pt x="96" y="14"/>
                  </a:cubicBezTo>
                  <a:cubicBezTo>
                    <a:pt x="98" y="14"/>
                    <a:pt x="99" y="14"/>
                    <a:pt x="101" y="14"/>
                  </a:cubicBezTo>
                  <a:lnTo>
                    <a:pt x="114" y="86"/>
                  </a:lnTo>
                  <a:close/>
                </a:path>
              </a:pathLst>
            </a:custGeom>
            <a:solidFill>
              <a:srgbClr val="2184A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0" name="Freeform 234"/>
            <p:cNvSpPr>
              <a:spLocks/>
            </p:cNvSpPr>
            <p:nvPr/>
          </p:nvSpPr>
          <p:spPr bwMode="auto">
            <a:xfrm>
              <a:off x="605" y="2280"/>
              <a:ext cx="34" cy="31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76" y="135"/>
                </a:cxn>
                <a:cxn ang="0">
                  <a:pos x="147" y="119"/>
                </a:cxn>
                <a:cxn ang="0">
                  <a:pos x="0" y="0"/>
                </a:cxn>
                <a:cxn ang="0">
                  <a:pos x="0" y="74"/>
                </a:cxn>
              </a:cxnLst>
              <a:rect l="0" t="0" r="r" b="b"/>
              <a:pathLst>
                <a:path w="147" h="135">
                  <a:moveTo>
                    <a:pt x="0" y="74"/>
                  </a:moveTo>
                  <a:cubicBezTo>
                    <a:pt x="35" y="78"/>
                    <a:pt x="64" y="102"/>
                    <a:pt x="76" y="135"/>
                  </a:cubicBezTo>
                  <a:lnTo>
                    <a:pt x="147" y="119"/>
                  </a:lnTo>
                  <a:cubicBezTo>
                    <a:pt x="129" y="54"/>
                    <a:pt x="70" y="5"/>
                    <a:pt x="0" y="0"/>
                  </a:cubicBezTo>
                  <a:lnTo>
                    <a:pt x="0" y="74"/>
                  </a:lnTo>
                  <a:close/>
                </a:path>
              </a:pathLst>
            </a:custGeom>
            <a:solidFill>
              <a:srgbClr val="27D3D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1" name="Freeform 235"/>
            <p:cNvSpPr>
              <a:spLocks/>
            </p:cNvSpPr>
            <p:nvPr/>
          </p:nvSpPr>
          <p:spPr bwMode="auto">
            <a:xfrm>
              <a:off x="566" y="2382"/>
              <a:ext cx="35" cy="67"/>
            </a:xfrm>
            <a:custGeom>
              <a:avLst/>
              <a:gdLst/>
              <a:ahLst/>
              <a:cxnLst>
                <a:cxn ang="0">
                  <a:pos x="52" y="284"/>
                </a:cxn>
                <a:cxn ang="0">
                  <a:pos x="0" y="164"/>
                </a:cxn>
                <a:cxn ang="0">
                  <a:pos x="154" y="0"/>
                </a:cxn>
                <a:cxn ang="0">
                  <a:pos x="154" y="73"/>
                </a:cxn>
                <a:cxn ang="0">
                  <a:pos x="73" y="164"/>
                </a:cxn>
                <a:cxn ang="0">
                  <a:pos x="98" y="227"/>
                </a:cxn>
                <a:cxn ang="0">
                  <a:pos x="52" y="284"/>
                </a:cxn>
              </a:cxnLst>
              <a:rect l="0" t="0" r="r" b="b"/>
              <a:pathLst>
                <a:path w="154" h="284">
                  <a:moveTo>
                    <a:pt x="52" y="284"/>
                  </a:moveTo>
                  <a:cubicBezTo>
                    <a:pt x="20" y="254"/>
                    <a:pt x="0" y="211"/>
                    <a:pt x="0" y="164"/>
                  </a:cubicBezTo>
                  <a:cubicBezTo>
                    <a:pt x="0" y="77"/>
                    <a:pt x="68" y="5"/>
                    <a:pt x="154" y="0"/>
                  </a:cubicBezTo>
                  <a:lnTo>
                    <a:pt x="154" y="73"/>
                  </a:lnTo>
                  <a:cubicBezTo>
                    <a:pt x="108" y="78"/>
                    <a:pt x="73" y="117"/>
                    <a:pt x="73" y="164"/>
                  </a:cubicBezTo>
                  <a:cubicBezTo>
                    <a:pt x="73" y="189"/>
                    <a:pt x="82" y="211"/>
                    <a:pt x="98" y="227"/>
                  </a:cubicBezTo>
                  <a:lnTo>
                    <a:pt x="52" y="284"/>
                  </a:lnTo>
                  <a:close/>
                </a:path>
              </a:pathLst>
            </a:custGeom>
            <a:solidFill>
              <a:srgbClr val="69848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2" name="Freeform 236"/>
            <p:cNvSpPr>
              <a:spLocks/>
            </p:cNvSpPr>
            <p:nvPr/>
          </p:nvSpPr>
          <p:spPr bwMode="auto">
            <a:xfrm>
              <a:off x="610" y="2415"/>
              <a:ext cx="32" cy="43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8" y="24"/>
                </a:cxn>
                <a:cxn ang="0">
                  <a:pos x="13" y="184"/>
                </a:cxn>
                <a:cxn ang="0">
                  <a:pos x="0" y="112"/>
                </a:cxn>
                <a:cxn ang="0">
                  <a:pos x="65" y="24"/>
                </a:cxn>
                <a:cxn ang="0">
                  <a:pos x="65" y="16"/>
                </a:cxn>
                <a:cxn ang="0">
                  <a:pos x="137" y="0"/>
                </a:cxn>
              </a:cxnLst>
              <a:rect l="0" t="0" r="r" b="b"/>
              <a:pathLst>
                <a:path w="138" h="184">
                  <a:moveTo>
                    <a:pt x="137" y="0"/>
                  </a:moveTo>
                  <a:cubicBezTo>
                    <a:pt x="138" y="8"/>
                    <a:pt x="138" y="16"/>
                    <a:pt x="138" y="24"/>
                  </a:cubicBezTo>
                  <a:cubicBezTo>
                    <a:pt x="138" y="101"/>
                    <a:pt x="85" y="166"/>
                    <a:pt x="13" y="184"/>
                  </a:cubicBezTo>
                  <a:lnTo>
                    <a:pt x="0" y="112"/>
                  </a:lnTo>
                  <a:cubicBezTo>
                    <a:pt x="38" y="100"/>
                    <a:pt x="65" y="65"/>
                    <a:pt x="65" y="24"/>
                  </a:cubicBezTo>
                  <a:cubicBezTo>
                    <a:pt x="65" y="21"/>
                    <a:pt x="65" y="18"/>
                    <a:pt x="65" y="16"/>
                  </a:cubicBezTo>
                  <a:lnTo>
                    <a:pt x="137" y="0"/>
                  </a:lnTo>
                  <a:close/>
                </a:path>
              </a:pathLst>
            </a:custGeom>
            <a:solidFill>
              <a:srgbClr val="53676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3" name="Freeform 237"/>
            <p:cNvSpPr>
              <a:spLocks/>
            </p:cNvSpPr>
            <p:nvPr/>
          </p:nvSpPr>
          <p:spPr bwMode="auto">
            <a:xfrm>
              <a:off x="582" y="2439"/>
              <a:ext cx="26" cy="20"/>
            </a:xfrm>
            <a:custGeom>
              <a:avLst/>
              <a:gdLst/>
              <a:ahLst/>
              <a:cxnLst>
                <a:cxn ang="0">
                  <a:pos x="113" y="87"/>
                </a:cxn>
                <a:cxn ang="0">
                  <a:pos x="96" y="88"/>
                </a:cxn>
                <a:cxn ang="0">
                  <a:pos x="0" y="57"/>
                </a:cxn>
                <a:cxn ang="0">
                  <a:pos x="46" y="0"/>
                </a:cxn>
                <a:cxn ang="0">
                  <a:pos x="96" y="15"/>
                </a:cxn>
                <a:cxn ang="0">
                  <a:pos x="101" y="15"/>
                </a:cxn>
                <a:cxn ang="0">
                  <a:pos x="113" y="87"/>
                </a:cxn>
              </a:cxnLst>
              <a:rect l="0" t="0" r="r" b="b"/>
              <a:pathLst>
                <a:path w="113" h="88">
                  <a:moveTo>
                    <a:pt x="113" y="87"/>
                  </a:moveTo>
                  <a:cubicBezTo>
                    <a:pt x="108" y="88"/>
                    <a:pt x="102" y="88"/>
                    <a:pt x="96" y="88"/>
                  </a:cubicBezTo>
                  <a:cubicBezTo>
                    <a:pt x="60" y="88"/>
                    <a:pt x="27" y="76"/>
                    <a:pt x="0" y="57"/>
                  </a:cubicBezTo>
                  <a:lnTo>
                    <a:pt x="46" y="0"/>
                  </a:lnTo>
                  <a:cubicBezTo>
                    <a:pt x="60" y="9"/>
                    <a:pt x="77" y="15"/>
                    <a:pt x="96" y="15"/>
                  </a:cubicBezTo>
                  <a:cubicBezTo>
                    <a:pt x="97" y="15"/>
                    <a:pt x="99" y="15"/>
                    <a:pt x="101" y="15"/>
                  </a:cubicBezTo>
                  <a:lnTo>
                    <a:pt x="113" y="87"/>
                  </a:lnTo>
                  <a:close/>
                </a:path>
              </a:pathLst>
            </a:custGeom>
            <a:solidFill>
              <a:srgbClr val="4D838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4" name="Freeform 238"/>
            <p:cNvSpPr>
              <a:spLocks/>
            </p:cNvSpPr>
            <p:nvPr/>
          </p:nvSpPr>
          <p:spPr bwMode="auto">
            <a:xfrm>
              <a:off x="606" y="2382"/>
              <a:ext cx="34" cy="32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76" y="134"/>
                </a:cxn>
                <a:cxn ang="0">
                  <a:pos x="148" y="119"/>
                </a:cxn>
                <a:cxn ang="0">
                  <a:pos x="0" y="0"/>
                </a:cxn>
                <a:cxn ang="0">
                  <a:pos x="0" y="73"/>
                </a:cxn>
              </a:cxnLst>
              <a:rect l="0" t="0" r="r" b="b"/>
              <a:pathLst>
                <a:path w="148" h="134">
                  <a:moveTo>
                    <a:pt x="0" y="73"/>
                  </a:moveTo>
                  <a:cubicBezTo>
                    <a:pt x="36" y="77"/>
                    <a:pt x="65" y="102"/>
                    <a:pt x="76" y="134"/>
                  </a:cubicBezTo>
                  <a:lnTo>
                    <a:pt x="148" y="119"/>
                  </a:lnTo>
                  <a:cubicBezTo>
                    <a:pt x="129" y="53"/>
                    <a:pt x="71" y="4"/>
                    <a:pt x="0" y="0"/>
                  </a:cubicBezTo>
                  <a:lnTo>
                    <a:pt x="0" y="73"/>
                  </a:lnTo>
                  <a:close/>
                </a:path>
              </a:pathLst>
            </a:custGeom>
            <a:solidFill>
              <a:srgbClr val="4FA09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5" name="Rectangle 239"/>
            <p:cNvSpPr>
              <a:spLocks noChangeArrowheads="1"/>
            </p:cNvSpPr>
            <p:nvPr/>
          </p:nvSpPr>
          <p:spPr bwMode="auto">
            <a:xfrm>
              <a:off x="357" y="2355"/>
              <a:ext cx="13" cy="104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6" name="Rectangle 240"/>
            <p:cNvSpPr>
              <a:spLocks noChangeArrowheads="1"/>
            </p:cNvSpPr>
            <p:nvPr/>
          </p:nvSpPr>
          <p:spPr bwMode="auto">
            <a:xfrm>
              <a:off x="382" y="2384"/>
              <a:ext cx="12" cy="75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7" name="Rectangle 241"/>
            <p:cNvSpPr>
              <a:spLocks noChangeArrowheads="1"/>
            </p:cNvSpPr>
            <p:nvPr/>
          </p:nvSpPr>
          <p:spPr bwMode="auto">
            <a:xfrm>
              <a:off x="407" y="2333"/>
              <a:ext cx="12" cy="126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8" name="Rectangle 242"/>
            <p:cNvSpPr>
              <a:spLocks noChangeArrowheads="1"/>
            </p:cNvSpPr>
            <p:nvPr/>
          </p:nvSpPr>
          <p:spPr bwMode="auto">
            <a:xfrm>
              <a:off x="431" y="2355"/>
              <a:ext cx="13" cy="104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9" name="Rectangle 243"/>
            <p:cNvSpPr>
              <a:spLocks noChangeArrowheads="1"/>
            </p:cNvSpPr>
            <p:nvPr/>
          </p:nvSpPr>
          <p:spPr bwMode="auto">
            <a:xfrm>
              <a:off x="456" y="2346"/>
              <a:ext cx="12" cy="113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0" name="Rectangle 244"/>
            <p:cNvSpPr>
              <a:spLocks noChangeArrowheads="1"/>
            </p:cNvSpPr>
            <p:nvPr/>
          </p:nvSpPr>
          <p:spPr bwMode="auto">
            <a:xfrm>
              <a:off x="481" y="2332"/>
              <a:ext cx="12" cy="127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1" name="Rectangle 245"/>
            <p:cNvSpPr>
              <a:spLocks noChangeArrowheads="1"/>
            </p:cNvSpPr>
            <p:nvPr/>
          </p:nvSpPr>
          <p:spPr bwMode="auto">
            <a:xfrm>
              <a:off x="505" y="2280"/>
              <a:ext cx="13" cy="179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2" name="Rectangle 246"/>
            <p:cNvSpPr>
              <a:spLocks noChangeArrowheads="1"/>
            </p:cNvSpPr>
            <p:nvPr/>
          </p:nvSpPr>
          <p:spPr bwMode="auto">
            <a:xfrm>
              <a:off x="530" y="2338"/>
              <a:ext cx="12" cy="121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3" name="Rectangle 247"/>
            <p:cNvSpPr>
              <a:spLocks noChangeArrowheads="1"/>
            </p:cNvSpPr>
            <p:nvPr/>
          </p:nvSpPr>
          <p:spPr bwMode="auto">
            <a:xfrm>
              <a:off x="357" y="2384"/>
              <a:ext cx="13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4" name="Rectangle 248"/>
            <p:cNvSpPr>
              <a:spLocks noChangeArrowheads="1"/>
            </p:cNvSpPr>
            <p:nvPr/>
          </p:nvSpPr>
          <p:spPr bwMode="auto">
            <a:xfrm>
              <a:off x="382" y="2384"/>
              <a:ext cx="12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5" name="Rectangle 249"/>
            <p:cNvSpPr>
              <a:spLocks noChangeArrowheads="1"/>
            </p:cNvSpPr>
            <p:nvPr/>
          </p:nvSpPr>
          <p:spPr bwMode="auto">
            <a:xfrm>
              <a:off x="407" y="2384"/>
              <a:ext cx="12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6" name="Rectangle 250"/>
            <p:cNvSpPr>
              <a:spLocks noChangeArrowheads="1"/>
            </p:cNvSpPr>
            <p:nvPr/>
          </p:nvSpPr>
          <p:spPr bwMode="auto">
            <a:xfrm>
              <a:off x="431" y="2384"/>
              <a:ext cx="13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7" name="Rectangle 251"/>
            <p:cNvSpPr>
              <a:spLocks noChangeArrowheads="1"/>
            </p:cNvSpPr>
            <p:nvPr/>
          </p:nvSpPr>
          <p:spPr bwMode="auto">
            <a:xfrm>
              <a:off x="456" y="2384"/>
              <a:ext cx="12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8" name="Rectangle 252"/>
            <p:cNvSpPr>
              <a:spLocks noChangeArrowheads="1"/>
            </p:cNvSpPr>
            <p:nvPr/>
          </p:nvSpPr>
          <p:spPr bwMode="auto">
            <a:xfrm>
              <a:off x="481" y="2384"/>
              <a:ext cx="12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9" name="Rectangle 253"/>
            <p:cNvSpPr>
              <a:spLocks noChangeArrowheads="1"/>
            </p:cNvSpPr>
            <p:nvPr/>
          </p:nvSpPr>
          <p:spPr bwMode="auto">
            <a:xfrm>
              <a:off x="505" y="2384"/>
              <a:ext cx="13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0" name="Rectangle 254"/>
            <p:cNvSpPr>
              <a:spLocks noChangeArrowheads="1"/>
            </p:cNvSpPr>
            <p:nvPr/>
          </p:nvSpPr>
          <p:spPr bwMode="auto">
            <a:xfrm>
              <a:off x="530" y="2384"/>
              <a:ext cx="12" cy="75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1" name="Freeform 255"/>
            <p:cNvSpPr>
              <a:spLocks/>
            </p:cNvSpPr>
            <p:nvPr/>
          </p:nvSpPr>
          <p:spPr bwMode="auto">
            <a:xfrm>
              <a:off x="97" y="2341"/>
              <a:ext cx="274" cy="331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07" y="0"/>
                </a:cxn>
                <a:cxn ang="0">
                  <a:pos x="1187" y="80"/>
                </a:cxn>
                <a:cxn ang="0">
                  <a:pos x="1187" y="1341"/>
                </a:cxn>
                <a:cxn ang="0">
                  <a:pos x="1107" y="1421"/>
                </a:cxn>
                <a:cxn ang="0">
                  <a:pos x="80" y="1421"/>
                </a:cxn>
                <a:cxn ang="0">
                  <a:pos x="0" y="1341"/>
                </a:cxn>
                <a:cxn ang="0">
                  <a:pos x="0" y="80"/>
                </a:cxn>
                <a:cxn ang="0">
                  <a:pos x="80" y="0"/>
                </a:cxn>
              </a:cxnLst>
              <a:rect l="0" t="0" r="r" b="b"/>
              <a:pathLst>
                <a:path w="1187" h="1421">
                  <a:moveTo>
                    <a:pt x="80" y="0"/>
                  </a:moveTo>
                  <a:lnTo>
                    <a:pt x="1107" y="0"/>
                  </a:lnTo>
                  <a:cubicBezTo>
                    <a:pt x="1151" y="0"/>
                    <a:pt x="1187" y="36"/>
                    <a:pt x="1187" y="80"/>
                  </a:cubicBezTo>
                  <a:lnTo>
                    <a:pt x="1187" y="1341"/>
                  </a:lnTo>
                  <a:cubicBezTo>
                    <a:pt x="1187" y="1385"/>
                    <a:pt x="1151" y="1421"/>
                    <a:pt x="1107" y="1421"/>
                  </a:cubicBezTo>
                  <a:lnTo>
                    <a:pt x="80" y="1421"/>
                  </a:lnTo>
                  <a:cubicBezTo>
                    <a:pt x="36" y="1421"/>
                    <a:pt x="0" y="1385"/>
                    <a:pt x="0" y="1341"/>
                  </a:cubicBezTo>
                  <a:lnTo>
                    <a:pt x="0" y="80"/>
                  </a:lnTo>
                  <a:cubicBezTo>
                    <a:pt x="0" y="36"/>
                    <a:pt x="36" y="0"/>
                    <a:pt x="80" y="0"/>
                  </a:cubicBezTo>
                  <a:close/>
                </a:path>
              </a:pathLst>
            </a:custGeom>
            <a:solidFill>
              <a:srgbClr val="3039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2" name="Freeform 256"/>
            <p:cNvSpPr>
              <a:spLocks/>
            </p:cNvSpPr>
            <p:nvPr/>
          </p:nvSpPr>
          <p:spPr bwMode="auto">
            <a:xfrm>
              <a:off x="97" y="2353"/>
              <a:ext cx="274" cy="93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107" y="0"/>
                </a:cxn>
                <a:cxn ang="0">
                  <a:pos x="1187" y="81"/>
                </a:cxn>
                <a:cxn ang="0">
                  <a:pos x="1187" y="399"/>
                </a:cxn>
                <a:cxn ang="0">
                  <a:pos x="0" y="399"/>
                </a:cxn>
                <a:cxn ang="0">
                  <a:pos x="0" y="81"/>
                </a:cxn>
                <a:cxn ang="0">
                  <a:pos x="80" y="0"/>
                </a:cxn>
              </a:cxnLst>
              <a:rect l="0" t="0" r="r" b="b"/>
              <a:pathLst>
                <a:path w="1187" h="399">
                  <a:moveTo>
                    <a:pt x="80" y="0"/>
                  </a:moveTo>
                  <a:lnTo>
                    <a:pt x="1107" y="0"/>
                  </a:lnTo>
                  <a:cubicBezTo>
                    <a:pt x="1151" y="0"/>
                    <a:pt x="1187" y="36"/>
                    <a:pt x="1187" y="81"/>
                  </a:cubicBezTo>
                  <a:lnTo>
                    <a:pt x="1187" y="399"/>
                  </a:lnTo>
                  <a:lnTo>
                    <a:pt x="0" y="399"/>
                  </a:lnTo>
                  <a:lnTo>
                    <a:pt x="0" y="81"/>
                  </a:lnTo>
                  <a:cubicBezTo>
                    <a:pt x="0" y="36"/>
                    <a:pt x="36" y="0"/>
                    <a:pt x="80" y="0"/>
                  </a:cubicBezTo>
                  <a:close/>
                </a:path>
              </a:pathLst>
            </a:custGeom>
            <a:solidFill>
              <a:srgbClr val="768199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3" name="Rectangle 257"/>
            <p:cNvSpPr>
              <a:spLocks noChangeArrowheads="1"/>
            </p:cNvSpPr>
            <p:nvPr/>
          </p:nvSpPr>
          <p:spPr bwMode="auto">
            <a:xfrm>
              <a:off x="122" y="2373"/>
              <a:ext cx="221" cy="58"/>
            </a:xfrm>
            <a:prstGeom prst="rect">
              <a:avLst/>
            </a:prstGeom>
            <a:solidFill>
              <a:srgbClr val="00ADB4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4" name="Rectangle 258"/>
            <p:cNvSpPr>
              <a:spLocks noChangeArrowheads="1"/>
            </p:cNvSpPr>
            <p:nvPr/>
          </p:nvSpPr>
          <p:spPr bwMode="auto">
            <a:xfrm>
              <a:off x="132" y="2381"/>
              <a:ext cx="211" cy="50"/>
            </a:xfrm>
            <a:prstGeom prst="rect">
              <a:avLst/>
            </a:prstGeom>
            <a:solidFill>
              <a:srgbClr val="35EC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5" name="Freeform 259"/>
            <p:cNvSpPr>
              <a:spLocks/>
            </p:cNvSpPr>
            <p:nvPr/>
          </p:nvSpPr>
          <p:spPr bwMode="auto">
            <a:xfrm>
              <a:off x="120" y="2467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9"/>
                </a:cxn>
                <a:cxn ang="0">
                  <a:pos x="214" y="153"/>
                </a:cxn>
                <a:cxn ang="0">
                  <a:pos x="205" y="162"/>
                </a:cxn>
                <a:cxn ang="0">
                  <a:pos x="205" y="162"/>
                </a:cxn>
                <a:cxn ang="0">
                  <a:pos x="9" y="162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</a:cxnLst>
              <a:rect l="0" t="0" r="r" b="b"/>
              <a:pathLst>
                <a:path w="214" h="162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9"/>
                  </a:lnTo>
                  <a:lnTo>
                    <a:pt x="214" y="153"/>
                  </a:lnTo>
                  <a:cubicBezTo>
                    <a:pt x="214" y="158"/>
                    <a:pt x="210" y="162"/>
                    <a:pt x="205" y="162"/>
                  </a:cubicBezTo>
                  <a:lnTo>
                    <a:pt x="205" y="162"/>
                  </a:lnTo>
                  <a:lnTo>
                    <a:pt x="9" y="162"/>
                  </a:lnTo>
                  <a:cubicBezTo>
                    <a:pt x="4" y="162"/>
                    <a:pt x="0" y="158"/>
                    <a:pt x="0" y="153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solidFill>
              <a:srgbClr val="00AD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6" name="Rectangle 260"/>
            <p:cNvSpPr>
              <a:spLocks noChangeArrowheads="1"/>
            </p:cNvSpPr>
            <p:nvPr/>
          </p:nvSpPr>
          <p:spPr bwMode="auto">
            <a:xfrm>
              <a:off x="122" y="2516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7" name="Freeform 261"/>
            <p:cNvSpPr>
              <a:spLocks noEditPoints="1"/>
            </p:cNvSpPr>
            <p:nvPr/>
          </p:nvSpPr>
          <p:spPr bwMode="auto">
            <a:xfrm>
              <a:off x="120" y="2514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10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196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6" y="145"/>
                </a:cxn>
                <a:cxn ang="0">
                  <a:pos x="196" y="19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5"/>
                    <a:pt x="214" y="10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10"/>
                  </a:lnTo>
                  <a:cubicBezTo>
                    <a:pt x="0" y="5"/>
                    <a:pt x="4" y="0"/>
                    <a:pt x="9" y="0"/>
                  </a:cubicBezTo>
                  <a:close/>
                  <a:moveTo>
                    <a:pt x="196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6" y="145"/>
                  </a:lnTo>
                  <a:lnTo>
                    <a:pt x="196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8" name="Rectangle 262"/>
            <p:cNvSpPr>
              <a:spLocks noChangeArrowheads="1"/>
            </p:cNvSpPr>
            <p:nvPr/>
          </p:nvSpPr>
          <p:spPr bwMode="auto">
            <a:xfrm>
              <a:off x="122" y="2563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9" name="Freeform 263"/>
            <p:cNvSpPr>
              <a:spLocks noEditPoints="1"/>
            </p:cNvSpPr>
            <p:nvPr/>
          </p:nvSpPr>
          <p:spPr bwMode="auto">
            <a:xfrm>
              <a:off x="120" y="2561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6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6" y="145"/>
                </a:cxn>
                <a:cxn ang="0">
                  <a:pos x="196" y="19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6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6" y="145"/>
                  </a:lnTo>
                  <a:lnTo>
                    <a:pt x="196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0" name="Rectangle 264"/>
            <p:cNvSpPr>
              <a:spLocks noChangeArrowheads="1"/>
            </p:cNvSpPr>
            <p:nvPr/>
          </p:nvSpPr>
          <p:spPr bwMode="auto">
            <a:xfrm>
              <a:off x="122" y="2610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1" name="Freeform 265"/>
            <p:cNvSpPr>
              <a:spLocks noEditPoints="1"/>
            </p:cNvSpPr>
            <p:nvPr/>
          </p:nvSpPr>
          <p:spPr bwMode="auto">
            <a:xfrm>
              <a:off x="120" y="2608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6" y="18"/>
                </a:cxn>
                <a:cxn ang="0">
                  <a:pos x="18" y="18"/>
                </a:cxn>
                <a:cxn ang="0">
                  <a:pos x="18" y="144"/>
                </a:cxn>
                <a:cxn ang="0">
                  <a:pos x="196" y="144"/>
                </a:cxn>
                <a:cxn ang="0">
                  <a:pos x="196" y="18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6" y="18"/>
                  </a:moveTo>
                  <a:lnTo>
                    <a:pt x="18" y="18"/>
                  </a:lnTo>
                  <a:lnTo>
                    <a:pt x="18" y="144"/>
                  </a:lnTo>
                  <a:lnTo>
                    <a:pt x="196" y="144"/>
                  </a:lnTo>
                  <a:lnTo>
                    <a:pt x="196" y="18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2" name="Freeform 266"/>
            <p:cNvSpPr>
              <a:spLocks/>
            </p:cNvSpPr>
            <p:nvPr/>
          </p:nvSpPr>
          <p:spPr bwMode="auto">
            <a:xfrm>
              <a:off x="179" y="2467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9"/>
                </a:cxn>
                <a:cxn ang="0">
                  <a:pos x="214" y="153"/>
                </a:cxn>
                <a:cxn ang="0">
                  <a:pos x="205" y="162"/>
                </a:cxn>
                <a:cxn ang="0">
                  <a:pos x="205" y="162"/>
                </a:cxn>
                <a:cxn ang="0">
                  <a:pos x="9" y="162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</a:cxnLst>
              <a:rect l="0" t="0" r="r" b="b"/>
              <a:pathLst>
                <a:path w="214" h="162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9"/>
                  </a:lnTo>
                  <a:lnTo>
                    <a:pt x="214" y="153"/>
                  </a:lnTo>
                  <a:cubicBezTo>
                    <a:pt x="214" y="158"/>
                    <a:pt x="210" y="162"/>
                    <a:pt x="205" y="162"/>
                  </a:cubicBezTo>
                  <a:lnTo>
                    <a:pt x="205" y="162"/>
                  </a:lnTo>
                  <a:lnTo>
                    <a:pt x="9" y="162"/>
                  </a:lnTo>
                  <a:cubicBezTo>
                    <a:pt x="4" y="162"/>
                    <a:pt x="0" y="158"/>
                    <a:pt x="0" y="153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solidFill>
              <a:srgbClr val="00ADB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3" name="Rectangle 267"/>
            <p:cNvSpPr>
              <a:spLocks noChangeArrowheads="1"/>
            </p:cNvSpPr>
            <p:nvPr/>
          </p:nvSpPr>
          <p:spPr bwMode="auto">
            <a:xfrm>
              <a:off x="181" y="2516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4" name="Freeform 268"/>
            <p:cNvSpPr>
              <a:spLocks noEditPoints="1"/>
            </p:cNvSpPr>
            <p:nvPr/>
          </p:nvSpPr>
          <p:spPr bwMode="auto">
            <a:xfrm>
              <a:off x="179" y="2514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10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196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6" y="145"/>
                </a:cxn>
                <a:cxn ang="0">
                  <a:pos x="196" y="19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5"/>
                    <a:pt x="214" y="10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10"/>
                  </a:lnTo>
                  <a:cubicBezTo>
                    <a:pt x="0" y="5"/>
                    <a:pt x="4" y="0"/>
                    <a:pt x="9" y="0"/>
                  </a:cubicBezTo>
                  <a:close/>
                  <a:moveTo>
                    <a:pt x="196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6" y="145"/>
                  </a:lnTo>
                  <a:lnTo>
                    <a:pt x="196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5" name="Rectangle 269"/>
            <p:cNvSpPr>
              <a:spLocks noChangeArrowheads="1"/>
            </p:cNvSpPr>
            <p:nvPr/>
          </p:nvSpPr>
          <p:spPr bwMode="auto">
            <a:xfrm>
              <a:off x="181" y="2563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6" name="Freeform 270"/>
            <p:cNvSpPr>
              <a:spLocks noEditPoints="1"/>
            </p:cNvSpPr>
            <p:nvPr/>
          </p:nvSpPr>
          <p:spPr bwMode="auto">
            <a:xfrm>
              <a:off x="179" y="2561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6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6" y="145"/>
                </a:cxn>
                <a:cxn ang="0">
                  <a:pos x="196" y="19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6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6" y="145"/>
                  </a:lnTo>
                  <a:lnTo>
                    <a:pt x="196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7" name="Rectangle 271"/>
            <p:cNvSpPr>
              <a:spLocks noChangeArrowheads="1"/>
            </p:cNvSpPr>
            <p:nvPr/>
          </p:nvSpPr>
          <p:spPr bwMode="auto">
            <a:xfrm>
              <a:off x="181" y="2610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8" name="Freeform 272"/>
            <p:cNvSpPr>
              <a:spLocks noEditPoints="1"/>
            </p:cNvSpPr>
            <p:nvPr/>
          </p:nvSpPr>
          <p:spPr bwMode="auto">
            <a:xfrm>
              <a:off x="179" y="2608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6" y="18"/>
                </a:cxn>
                <a:cxn ang="0">
                  <a:pos x="18" y="18"/>
                </a:cxn>
                <a:cxn ang="0">
                  <a:pos x="18" y="144"/>
                </a:cxn>
                <a:cxn ang="0">
                  <a:pos x="196" y="144"/>
                </a:cxn>
                <a:cxn ang="0">
                  <a:pos x="196" y="18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6" y="18"/>
                  </a:moveTo>
                  <a:lnTo>
                    <a:pt x="18" y="18"/>
                  </a:lnTo>
                  <a:lnTo>
                    <a:pt x="18" y="144"/>
                  </a:lnTo>
                  <a:lnTo>
                    <a:pt x="196" y="144"/>
                  </a:lnTo>
                  <a:lnTo>
                    <a:pt x="196" y="18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9" name="Rectangle 273"/>
            <p:cNvSpPr>
              <a:spLocks noChangeArrowheads="1"/>
            </p:cNvSpPr>
            <p:nvPr/>
          </p:nvSpPr>
          <p:spPr bwMode="auto">
            <a:xfrm>
              <a:off x="239" y="2469"/>
              <a:ext cx="46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0" name="Freeform 274"/>
            <p:cNvSpPr>
              <a:spLocks noEditPoints="1"/>
            </p:cNvSpPr>
            <p:nvPr/>
          </p:nvSpPr>
          <p:spPr bwMode="auto">
            <a:xfrm>
              <a:off x="237" y="2467"/>
              <a:ext cx="50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206" y="0"/>
                </a:cxn>
                <a:cxn ang="0">
                  <a:pos x="215" y="9"/>
                </a:cxn>
                <a:cxn ang="0">
                  <a:pos x="215" y="9"/>
                </a:cxn>
                <a:cxn ang="0">
                  <a:pos x="215" y="153"/>
                </a:cxn>
                <a:cxn ang="0">
                  <a:pos x="206" y="162"/>
                </a:cxn>
                <a:cxn ang="0">
                  <a:pos x="205" y="162"/>
                </a:cxn>
                <a:cxn ang="0">
                  <a:pos x="9" y="162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7" y="18"/>
                </a:cxn>
                <a:cxn ang="0">
                  <a:pos x="18" y="18"/>
                </a:cxn>
                <a:cxn ang="0">
                  <a:pos x="18" y="144"/>
                </a:cxn>
                <a:cxn ang="0">
                  <a:pos x="197" y="144"/>
                </a:cxn>
                <a:cxn ang="0">
                  <a:pos x="197" y="18"/>
                </a:cxn>
              </a:cxnLst>
              <a:rect l="0" t="0" r="r" b="b"/>
              <a:pathLst>
                <a:path w="215" h="162">
                  <a:moveTo>
                    <a:pt x="9" y="0"/>
                  </a:moveTo>
                  <a:lnTo>
                    <a:pt x="10" y="0"/>
                  </a:lnTo>
                  <a:lnTo>
                    <a:pt x="206" y="0"/>
                  </a:lnTo>
                  <a:cubicBezTo>
                    <a:pt x="211" y="0"/>
                    <a:pt x="215" y="4"/>
                    <a:pt x="215" y="9"/>
                  </a:cubicBezTo>
                  <a:lnTo>
                    <a:pt x="215" y="9"/>
                  </a:lnTo>
                  <a:lnTo>
                    <a:pt x="215" y="153"/>
                  </a:lnTo>
                  <a:cubicBezTo>
                    <a:pt x="215" y="158"/>
                    <a:pt x="211" y="162"/>
                    <a:pt x="206" y="162"/>
                  </a:cubicBezTo>
                  <a:lnTo>
                    <a:pt x="205" y="162"/>
                  </a:lnTo>
                  <a:lnTo>
                    <a:pt x="9" y="162"/>
                  </a:lnTo>
                  <a:cubicBezTo>
                    <a:pt x="4" y="162"/>
                    <a:pt x="0" y="158"/>
                    <a:pt x="0" y="153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7" y="18"/>
                  </a:moveTo>
                  <a:lnTo>
                    <a:pt x="18" y="18"/>
                  </a:lnTo>
                  <a:lnTo>
                    <a:pt x="18" y="144"/>
                  </a:lnTo>
                  <a:lnTo>
                    <a:pt x="197" y="144"/>
                  </a:lnTo>
                  <a:lnTo>
                    <a:pt x="197" y="18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1" name="Rectangle 275"/>
            <p:cNvSpPr>
              <a:spLocks noChangeArrowheads="1"/>
            </p:cNvSpPr>
            <p:nvPr/>
          </p:nvSpPr>
          <p:spPr bwMode="auto">
            <a:xfrm>
              <a:off x="239" y="2516"/>
              <a:ext cx="46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2" name="Freeform 276"/>
            <p:cNvSpPr>
              <a:spLocks noEditPoints="1"/>
            </p:cNvSpPr>
            <p:nvPr/>
          </p:nvSpPr>
          <p:spPr bwMode="auto">
            <a:xfrm>
              <a:off x="237" y="2514"/>
              <a:ext cx="50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206" y="0"/>
                </a:cxn>
                <a:cxn ang="0">
                  <a:pos x="215" y="10"/>
                </a:cxn>
                <a:cxn ang="0">
                  <a:pos x="215" y="10"/>
                </a:cxn>
                <a:cxn ang="0">
                  <a:pos x="215" y="154"/>
                </a:cxn>
                <a:cxn ang="0">
                  <a:pos x="206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197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7" y="145"/>
                </a:cxn>
                <a:cxn ang="0">
                  <a:pos x="197" y="19"/>
                </a:cxn>
              </a:cxnLst>
              <a:rect l="0" t="0" r="r" b="b"/>
              <a:pathLst>
                <a:path w="215" h="163">
                  <a:moveTo>
                    <a:pt x="9" y="0"/>
                  </a:moveTo>
                  <a:lnTo>
                    <a:pt x="10" y="0"/>
                  </a:lnTo>
                  <a:lnTo>
                    <a:pt x="206" y="0"/>
                  </a:lnTo>
                  <a:cubicBezTo>
                    <a:pt x="211" y="0"/>
                    <a:pt x="215" y="5"/>
                    <a:pt x="215" y="10"/>
                  </a:cubicBezTo>
                  <a:lnTo>
                    <a:pt x="215" y="10"/>
                  </a:lnTo>
                  <a:lnTo>
                    <a:pt x="215" y="154"/>
                  </a:lnTo>
                  <a:cubicBezTo>
                    <a:pt x="215" y="159"/>
                    <a:pt x="211" y="163"/>
                    <a:pt x="206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10"/>
                  </a:lnTo>
                  <a:cubicBezTo>
                    <a:pt x="0" y="5"/>
                    <a:pt x="4" y="0"/>
                    <a:pt x="9" y="0"/>
                  </a:cubicBezTo>
                  <a:close/>
                  <a:moveTo>
                    <a:pt x="197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7" y="145"/>
                  </a:lnTo>
                  <a:lnTo>
                    <a:pt x="197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3" name="Rectangle 277"/>
            <p:cNvSpPr>
              <a:spLocks noChangeArrowheads="1"/>
            </p:cNvSpPr>
            <p:nvPr/>
          </p:nvSpPr>
          <p:spPr bwMode="auto">
            <a:xfrm>
              <a:off x="239" y="2563"/>
              <a:ext cx="46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4" name="Freeform 278"/>
            <p:cNvSpPr>
              <a:spLocks noEditPoints="1"/>
            </p:cNvSpPr>
            <p:nvPr/>
          </p:nvSpPr>
          <p:spPr bwMode="auto">
            <a:xfrm>
              <a:off x="237" y="2561"/>
              <a:ext cx="50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206" y="0"/>
                </a:cxn>
                <a:cxn ang="0">
                  <a:pos x="215" y="9"/>
                </a:cxn>
                <a:cxn ang="0">
                  <a:pos x="215" y="10"/>
                </a:cxn>
                <a:cxn ang="0">
                  <a:pos x="215" y="154"/>
                </a:cxn>
                <a:cxn ang="0">
                  <a:pos x="206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7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7" y="145"/>
                </a:cxn>
                <a:cxn ang="0">
                  <a:pos x="197" y="19"/>
                </a:cxn>
              </a:cxnLst>
              <a:rect l="0" t="0" r="r" b="b"/>
              <a:pathLst>
                <a:path w="215" h="163">
                  <a:moveTo>
                    <a:pt x="9" y="0"/>
                  </a:moveTo>
                  <a:lnTo>
                    <a:pt x="10" y="0"/>
                  </a:lnTo>
                  <a:lnTo>
                    <a:pt x="206" y="0"/>
                  </a:lnTo>
                  <a:cubicBezTo>
                    <a:pt x="211" y="0"/>
                    <a:pt x="215" y="4"/>
                    <a:pt x="215" y="9"/>
                  </a:cubicBezTo>
                  <a:lnTo>
                    <a:pt x="215" y="10"/>
                  </a:lnTo>
                  <a:lnTo>
                    <a:pt x="215" y="154"/>
                  </a:lnTo>
                  <a:cubicBezTo>
                    <a:pt x="215" y="159"/>
                    <a:pt x="211" y="163"/>
                    <a:pt x="206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7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7" y="145"/>
                  </a:lnTo>
                  <a:lnTo>
                    <a:pt x="197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5" name="Rectangle 279"/>
            <p:cNvSpPr>
              <a:spLocks noChangeArrowheads="1"/>
            </p:cNvSpPr>
            <p:nvPr/>
          </p:nvSpPr>
          <p:spPr bwMode="auto">
            <a:xfrm>
              <a:off x="298" y="2469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6" name="Freeform 280"/>
            <p:cNvSpPr>
              <a:spLocks noEditPoints="1"/>
            </p:cNvSpPr>
            <p:nvPr/>
          </p:nvSpPr>
          <p:spPr bwMode="auto">
            <a:xfrm>
              <a:off x="296" y="2467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9"/>
                </a:cxn>
                <a:cxn ang="0">
                  <a:pos x="214" y="153"/>
                </a:cxn>
                <a:cxn ang="0">
                  <a:pos x="205" y="162"/>
                </a:cxn>
                <a:cxn ang="0">
                  <a:pos x="205" y="162"/>
                </a:cxn>
                <a:cxn ang="0">
                  <a:pos x="9" y="162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6" y="18"/>
                </a:cxn>
                <a:cxn ang="0">
                  <a:pos x="18" y="18"/>
                </a:cxn>
                <a:cxn ang="0">
                  <a:pos x="18" y="144"/>
                </a:cxn>
                <a:cxn ang="0">
                  <a:pos x="196" y="144"/>
                </a:cxn>
                <a:cxn ang="0">
                  <a:pos x="196" y="18"/>
                </a:cxn>
              </a:cxnLst>
              <a:rect l="0" t="0" r="r" b="b"/>
              <a:pathLst>
                <a:path w="214" h="162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9"/>
                  </a:lnTo>
                  <a:lnTo>
                    <a:pt x="214" y="153"/>
                  </a:lnTo>
                  <a:cubicBezTo>
                    <a:pt x="214" y="158"/>
                    <a:pt x="210" y="162"/>
                    <a:pt x="205" y="162"/>
                  </a:cubicBezTo>
                  <a:lnTo>
                    <a:pt x="205" y="162"/>
                  </a:lnTo>
                  <a:lnTo>
                    <a:pt x="9" y="162"/>
                  </a:lnTo>
                  <a:cubicBezTo>
                    <a:pt x="4" y="162"/>
                    <a:pt x="0" y="158"/>
                    <a:pt x="0" y="153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6" y="18"/>
                  </a:moveTo>
                  <a:lnTo>
                    <a:pt x="18" y="18"/>
                  </a:lnTo>
                  <a:lnTo>
                    <a:pt x="18" y="144"/>
                  </a:lnTo>
                  <a:lnTo>
                    <a:pt x="196" y="144"/>
                  </a:lnTo>
                  <a:lnTo>
                    <a:pt x="196" y="18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7" name="Rectangle 281"/>
            <p:cNvSpPr>
              <a:spLocks noChangeArrowheads="1"/>
            </p:cNvSpPr>
            <p:nvPr/>
          </p:nvSpPr>
          <p:spPr bwMode="auto">
            <a:xfrm>
              <a:off x="298" y="2516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8" name="Freeform 282"/>
            <p:cNvSpPr>
              <a:spLocks noEditPoints="1"/>
            </p:cNvSpPr>
            <p:nvPr/>
          </p:nvSpPr>
          <p:spPr bwMode="auto">
            <a:xfrm>
              <a:off x="296" y="2514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10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10"/>
                </a:cxn>
                <a:cxn ang="0">
                  <a:pos x="9" y="0"/>
                </a:cxn>
                <a:cxn ang="0">
                  <a:pos x="196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6" y="145"/>
                </a:cxn>
                <a:cxn ang="0">
                  <a:pos x="196" y="19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5"/>
                    <a:pt x="214" y="10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10"/>
                  </a:lnTo>
                  <a:cubicBezTo>
                    <a:pt x="0" y="5"/>
                    <a:pt x="4" y="0"/>
                    <a:pt x="9" y="0"/>
                  </a:cubicBezTo>
                  <a:close/>
                  <a:moveTo>
                    <a:pt x="196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6" y="145"/>
                  </a:lnTo>
                  <a:lnTo>
                    <a:pt x="196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9" name="Rectangle 283"/>
            <p:cNvSpPr>
              <a:spLocks noChangeArrowheads="1"/>
            </p:cNvSpPr>
            <p:nvPr/>
          </p:nvSpPr>
          <p:spPr bwMode="auto">
            <a:xfrm>
              <a:off x="298" y="2563"/>
              <a:ext cx="45" cy="34"/>
            </a:xfrm>
            <a:prstGeom prst="rect">
              <a:avLst/>
            </a:prstGeom>
            <a:solidFill>
              <a:srgbClr val="A9C5F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0" name="Freeform 284"/>
            <p:cNvSpPr>
              <a:spLocks noEditPoints="1"/>
            </p:cNvSpPr>
            <p:nvPr/>
          </p:nvSpPr>
          <p:spPr bwMode="auto">
            <a:xfrm>
              <a:off x="296" y="2561"/>
              <a:ext cx="49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9" y="0"/>
                </a:cxn>
                <a:cxn ang="0">
                  <a:pos x="205" y="0"/>
                </a:cxn>
                <a:cxn ang="0">
                  <a:pos x="214" y="9"/>
                </a:cxn>
                <a:cxn ang="0">
                  <a:pos x="214" y="10"/>
                </a:cxn>
                <a:cxn ang="0">
                  <a:pos x="214" y="154"/>
                </a:cxn>
                <a:cxn ang="0">
                  <a:pos x="205" y="163"/>
                </a:cxn>
                <a:cxn ang="0">
                  <a:pos x="205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96" y="19"/>
                </a:cxn>
                <a:cxn ang="0">
                  <a:pos x="18" y="19"/>
                </a:cxn>
                <a:cxn ang="0">
                  <a:pos x="18" y="145"/>
                </a:cxn>
                <a:cxn ang="0">
                  <a:pos x="196" y="145"/>
                </a:cxn>
                <a:cxn ang="0">
                  <a:pos x="196" y="19"/>
                </a:cxn>
              </a:cxnLst>
              <a:rect l="0" t="0" r="r" b="b"/>
              <a:pathLst>
                <a:path w="214" h="163">
                  <a:moveTo>
                    <a:pt x="9" y="0"/>
                  </a:moveTo>
                  <a:lnTo>
                    <a:pt x="9" y="0"/>
                  </a:lnTo>
                  <a:lnTo>
                    <a:pt x="205" y="0"/>
                  </a:lnTo>
                  <a:cubicBezTo>
                    <a:pt x="210" y="0"/>
                    <a:pt x="214" y="4"/>
                    <a:pt x="214" y="9"/>
                  </a:cubicBezTo>
                  <a:lnTo>
                    <a:pt x="214" y="10"/>
                  </a:lnTo>
                  <a:lnTo>
                    <a:pt x="214" y="154"/>
                  </a:lnTo>
                  <a:cubicBezTo>
                    <a:pt x="214" y="159"/>
                    <a:pt x="210" y="163"/>
                    <a:pt x="205" y="163"/>
                  </a:cubicBezTo>
                  <a:lnTo>
                    <a:pt x="205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  <a:moveTo>
                    <a:pt x="196" y="19"/>
                  </a:moveTo>
                  <a:lnTo>
                    <a:pt x="18" y="19"/>
                  </a:lnTo>
                  <a:lnTo>
                    <a:pt x="18" y="145"/>
                  </a:lnTo>
                  <a:lnTo>
                    <a:pt x="196" y="145"/>
                  </a:lnTo>
                  <a:lnTo>
                    <a:pt x="196" y="19"/>
                  </a:lnTo>
                  <a:close/>
                </a:path>
              </a:pathLst>
            </a:custGeom>
            <a:solidFill>
              <a:srgbClr val="A9C5F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1" name="Freeform 285"/>
            <p:cNvSpPr>
              <a:spLocks/>
            </p:cNvSpPr>
            <p:nvPr/>
          </p:nvSpPr>
          <p:spPr bwMode="auto">
            <a:xfrm>
              <a:off x="237" y="2608"/>
              <a:ext cx="108" cy="38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0" y="0"/>
                </a:cxn>
                <a:cxn ang="0">
                  <a:pos x="460" y="0"/>
                </a:cxn>
                <a:cxn ang="0">
                  <a:pos x="469" y="9"/>
                </a:cxn>
                <a:cxn ang="0">
                  <a:pos x="469" y="10"/>
                </a:cxn>
                <a:cxn ang="0">
                  <a:pos x="469" y="154"/>
                </a:cxn>
                <a:cxn ang="0">
                  <a:pos x="460" y="163"/>
                </a:cxn>
                <a:cxn ang="0">
                  <a:pos x="460" y="163"/>
                </a:cxn>
                <a:cxn ang="0">
                  <a:pos x="9" y="163"/>
                </a:cxn>
                <a:cxn ang="0">
                  <a:pos x="0" y="154"/>
                </a:cxn>
                <a:cxn ang="0">
                  <a:pos x="0" y="153"/>
                </a:cxn>
                <a:cxn ang="0">
                  <a:pos x="0" y="9"/>
                </a:cxn>
                <a:cxn ang="0">
                  <a:pos x="9" y="0"/>
                </a:cxn>
              </a:cxnLst>
              <a:rect l="0" t="0" r="r" b="b"/>
              <a:pathLst>
                <a:path w="469" h="163">
                  <a:moveTo>
                    <a:pt x="9" y="0"/>
                  </a:moveTo>
                  <a:lnTo>
                    <a:pt x="10" y="0"/>
                  </a:lnTo>
                  <a:lnTo>
                    <a:pt x="460" y="0"/>
                  </a:lnTo>
                  <a:cubicBezTo>
                    <a:pt x="465" y="0"/>
                    <a:pt x="469" y="4"/>
                    <a:pt x="469" y="9"/>
                  </a:cubicBezTo>
                  <a:lnTo>
                    <a:pt x="469" y="10"/>
                  </a:lnTo>
                  <a:lnTo>
                    <a:pt x="469" y="154"/>
                  </a:lnTo>
                  <a:cubicBezTo>
                    <a:pt x="469" y="159"/>
                    <a:pt x="465" y="163"/>
                    <a:pt x="460" y="163"/>
                  </a:cubicBezTo>
                  <a:lnTo>
                    <a:pt x="460" y="163"/>
                  </a:lnTo>
                  <a:lnTo>
                    <a:pt x="9" y="163"/>
                  </a:lnTo>
                  <a:cubicBezTo>
                    <a:pt x="4" y="163"/>
                    <a:pt x="0" y="159"/>
                    <a:pt x="0" y="154"/>
                  </a:cubicBezTo>
                  <a:lnTo>
                    <a:pt x="0" y="153"/>
                  </a:lnTo>
                  <a:lnTo>
                    <a:pt x="0" y="9"/>
                  </a:lnTo>
                  <a:cubicBezTo>
                    <a:pt x="0" y="4"/>
                    <a:pt x="4" y="0"/>
                    <a:pt x="9" y="0"/>
                  </a:cubicBezTo>
                  <a:close/>
                </a:path>
              </a:pathLst>
            </a:custGeom>
            <a:solidFill>
              <a:srgbClr val="EF753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2" name="Rectangle 286"/>
            <p:cNvSpPr>
              <a:spLocks noChangeArrowheads="1"/>
            </p:cNvSpPr>
            <p:nvPr/>
          </p:nvSpPr>
          <p:spPr bwMode="auto">
            <a:xfrm>
              <a:off x="616" y="2555"/>
              <a:ext cx="279" cy="88"/>
            </a:xfrm>
            <a:prstGeom prst="rect">
              <a:avLst/>
            </a:prstGeom>
            <a:solidFill>
              <a:srgbClr val="F4AB4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3" name="Rectangle 287"/>
            <p:cNvSpPr>
              <a:spLocks noChangeArrowheads="1"/>
            </p:cNvSpPr>
            <p:nvPr/>
          </p:nvSpPr>
          <p:spPr bwMode="auto">
            <a:xfrm>
              <a:off x="837" y="2643"/>
              <a:ext cx="36" cy="29"/>
            </a:xfrm>
            <a:prstGeom prst="rect">
              <a:avLst/>
            </a:prstGeom>
            <a:solidFill>
              <a:srgbClr val="000A9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4" name="Rectangle 288"/>
            <p:cNvSpPr>
              <a:spLocks noChangeArrowheads="1"/>
            </p:cNvSpPr>
            <p:nvPr/>
          </p:nvSpPr>
          <p:spPr bwMode="auto">
            <a:xfrm>
              <a:off x="638" y="2643"/>
              <a:ext cx="36" cy="29"/>
            </a:xfrm>
            <a:prstGeom prst="rect">
              <a:avLst/>
            </a:prstGeom>
            <a:solidFill>
              <a:srgbClr val="2184A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5" name="Rectangle 289"/>
            <p:cNvSpPr>
              <a:spLocks noChangeArrowheads="1"/>
            </p:cNvSpPr>
            <p:nvPr/>
          </p:nvSpPr>
          <p:spPr bwMode="auto">
            <a:xfrm>
              <a:off x="702" y="2531"/>
              <a:ext cx="107" cy="24"/>
            </a:xfrm>
            <a:prstGeom prst="rect">
              <a:avLst/>
            </a:prstGeom>
            <a:solidFill>
              <a:srgbClr val="E7F1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6" name="Rectangle 290"/>
            <p:cNvSpPr>
              <a:spLocks noChangeArrowheads="1"/>
            </p:cNvSpPr>
            <p:nvPr/>
          </p:nvSpPr>
          <p:spPr bwMode="auto">
            <a:xfrm>
              <a:off x="727" y="2492"/>
              <a:ext cx="58" cy="39"/>
            </a:xfrm>
            <a:prstGeom prst="rect">
              <a:avLst/>
            </a:prstGeom>
            <a:solidFill>
              <a:srgbClr val="2184A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7" name="Freeform 291"/>
            <p:cNvSpPr>
              <a:spLocks/>
            </p:cNvSpPr>
            <p:nvPr/>
          </p:nvSpPr>
          <p:spPr bwMode="auto">
            <a:xfrm>
              <a:off x="707" y="2164"/>
              <a:ext cx="97" cy="271"/>
            </a:xfrm>
            <a:custGeom>
              <a:avLst/>
              <a:gdLst/>
              <a:ahLst/>
              <a:cxnLst>
                <a:cxn ang="0">
                  <a:pos x="419" y="0"/>
                </a:cxn>
                <a:cxn ang="0">
                  <a:pos x="419" y="952"/>
                </a:cxn>
                <a:cxn ang="0">
                  <a:pos x="357" y="1100"/>
                </a:cxn>
                <a:cxn ang="0">
                  <a:pos x="357" y="1100"/>
                </a:cxn>
                <a:cxn ang="0">
                  <a:pos x="209" y="1162"/>
                </a:cxn>
                <a:cxn ang="0">
                  <a:pos x="209" y="1162"/>
                </a:cxn>
                <a:cxn ang="0">
                  <a:pos x="61" y="1100"/>
                </a:cxn>
                <a:cxn ang="0">
                  <a:pos x="61" y="1100"/>
                </a:cxn>
                <a:cxn ang="0">
                  <a:pos x="0" y="952"/>
                </a:cxn>
                <a:cxn ang="0">
                  <a:pos x="0" y="0"/>
                </a:cxn>
                <a:cxn ang="0">
                  <a:pos x="86" y="0"/>
                </a:cxn>
                <a:cxn ang="0">
                  <a:pos x="86" y="952"/>
                </a:cxn>
                <a:cxn ang="0">
                  <a:pos x="122" y="1039"/>
                </a:cxn>
                <a:cxn ang="0">
                  <a:pos x="122" y="1039"/>
                </a:cxn>
                <a:cxn ang="0">
                  <a:pos x="209" y="1075"/>
                </a:cxn>
                <a:cxn ang="0">
                  <a:pos x="209" y="1075"/>
                </a:cxn>
                <a:cxn ang="0">
                  <a:pos x="296" y="1039"/>
                </a:cxn>
                <a:cxn ang="0">
                  <a:pos x="296" y="1039"/>
                </a:cxn>
                <a:cxn ang="0">
                  <a:pos x="333" y="952"/>
                </a:cxn>
                <a:cxn ang="0">
                  <a:pos x="333" y="0"/>
                </a:cxn>
                <a:cxn ang="0">
                  <a:pos x="419" y="0"/>
                </a:cxn>
              </a:cxnLst>
              <a:rect l="0" t="0" r="r" b="b"/>
              <a:pathLst>
                <a:path w="419" h="1162">
                  <a:moveTo>
                    <a:pt x="419" y="0"/>
                  </a:moveTo>
                  <a:lnTo>
                    <a:pt x="419" y="952"/>
                  </a:lnTo>
                  <a:cubicBezTo>
                    <a:pt x="419" y="1009"/>
                    <a:pt x="395" y="1062"/>
                    <a:pt x="357" y="1100"/>
                  </a:cubicBezTo>
                  <a:lnTo>
                    <a:pt x="357" y="1100"/>
                  </a:lnTo>
                  <a:cubicBezTo>
                    <a:pt x="319" y="1138"/>
                    <a:pt x="267" y="1162"/>
                    <a:pt x="209" y="1162"/>
                  </a:cubicBezTo>
                  <a:lnTo>
                    <a:pt x="209" y="1162"/>
                  </a:lnTo>
                  <a:cubicBezTo>
                    <a:pt x="152" y="1162"/>
                    <a:pt x="99" y="1138"/>
                    <a:pt x="61" y="1100"/>
                  </a:cubicBezTo>
                  <a:lnTo>
                    <a:pt x="61" y="1100"/>
                  </a:lnTo>
                  <a:cubicBezTo>
                    <a:pt x="23" y="1062"/>
                    <a:pt x="0" y="1009"/>
                    <a:pt x="0" y="952"/>
                  </a:cubicBezTo>
                  <a:lnTo>
                    <a:pt x="0" y="0"/>
                  </a:lnTo>
                  <a:lnTo>
                    <a:pt x="86" y="0"/>
                  </a:lnTo>
                  <a:lnTo>
                    <a:pt x="86" y="952"/>
                  </a:lnTo>
                  <a:cubicBezTo>
                    <a:pt x="86" y="986"/>
                    <a:pt x="100" y="1017"/>
                    <a:pt x="122" y="1039"/>
                  </a:cubicBezTo>
                  <a:lnTo>
                    <a:pt x="122" y="1039"/>
                  </a:lnTo>
                  <a:cubicBezTo>
                    <a:pt x="145" y="1061"/>
                    <a:pt x="175" y="1075"/>
                    <a:pt x="209" y="1075"/>
                  </a:cubicBezTo>
                  <a:lnTo>
                    <a:pt x="209" y="1075"/>
                  </a:lnTo>
                  <a:cubicBezTo>
                    <a:pt x="243" y="1075"/>
                    <a:pt x="274" y="1061"/>
                    <a:pt x="296" y="1039"/>
                  </a:cubicBezTo>
                  <a:lnTo>
                    <a:pt x="296" y="1039"/>
                  </a:lnTo>
                  <a:cubicBezTo>
                    <a:pt x="319" y="1017"/>
                    <a:pt x="333" y="986"/>
                    <a:pt x="333" y="952"/>
                  </a:cubicBezTo>
                  <a:lnTo>
                    <a:pt x="333" y="0"/>
                  </a:lnTo>
                  <a:lnTo>
                    <a:pt x="419" y="0"/>
                  </a:lnTo>
                  <a:close/>
                </a:path>
              </a:pathLst>
            </a:custGeom>
            <a:solidFill>
              <a:srgbClr val="E7F1F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8" name="Rectangle 292"/>
            <p:cNvSpPr>
              <a:spLocks noChangeArrowheads="1"/>
            </p:cNvSpPr>
            <p:nvPr/>
          </p:nvSpPr>
          <p:spPr bwMode="auto">
            <a:xfrm>
              <a:off x="746" y="2424"/>
              <a:ext cx="20" cy="68"/>
            </a:xfrm>
            <a:prstGeom prst="rect">
              <a:avLst/>
            </a:prstGeom>
            <a:solidFill>
              <a:srgbClr val="E7F1F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9" name="Rectangle 293"/>
            <p:cNvSpPr>
              <a:spLocks noChangeArrowheads="1"/>
            </p:cNvSpPr>
            <p:nvPr/>
          </p:nvSpPr>
          <p:spPr bwMode="auto">
            <a:xfrm>
              <a:off x="756" y="2555"/>
              <a:ext cx="139" cy="88"/>
            </a:xfrm>
            <a:prstGeom prst="rect">
              <a:avLst/>
            </a:prstGeom>
            <a:solidFill>
              <a:srgbClr val="EF753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0" name="Rectangle 294"/>
            <p:cNvSpPr>
              <a:spLocks noChangeArrowheads="1"/>
            </p:cNvSpPr>
            <p:nvPr/>
          </p:nvSpPr>
          <p:spPr bwMode="auto">
            <a:xfrm>
              <a:off x="837" y="2643"/>
              <a:ext cx="36" cy="29"/>
            </a:xfrm>
            <a:prstGeom prst="rect">
              <a:avLst/>
            </a:prstGeom>
            <a:solidFill>
              <a:srgbClr val="04688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1" name="Rectangle 295"/>
            <p:cNvSpPr>
              <a:spLocks noChangeArrowheads="1"/>
            </p:cNvSpPr>
            <p:nvPr/>
          </p:nvSpPr>
          <p:spPr bwMode="auto">
            <a:xfrm>
              <a:off x="756" y="2531"/>
              <a:ext cx="53" cy="24"/>
            </a:xfrm>
            <a:prstGeom prst="rect">
              <a:avLst/>
            </a:prstGeom>
            <a:solidFill>
              <a:srgbClr val="D9E8E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2" name="Rectangle 296"/>
            <p:cNvSpPr>
              <a:spLocks noChangeArrowheads="1"/>
            </p:cNvSpPr>
            <p:nvPr/>
          </p:nvSpPr>
          <p:spPr bwMode="auto">
            <a:xfrm>
              <a:off x="756" y="2492"/>
              <a:ext cx="29" cy="39"/>
            </a:xfrm>
            <a:prstGeom prst="rect">
              <a:avLst/>
            </a:prstGeom>
            <a:solidFill>
              <a:srgbClr val="046887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3" name="Freeform 297"/>
            <p:cNvSpPr>
              <a:spLocks/>
            </p:cNvSpPr>
            <p:nvPr/>
          </p:nvSpPr>
          <p:spPr bwMode="auto">
            <a:xfrm>
              <a:off x="756" y="2164"/>
              <a:ext cx="48" cy="271"/>
            </a:xfrm>
            <a:custGeom>
              <a:avLst/>
              <a:gdLst/>
              <a:ahLst/>
              <a:cxnLst>
                <a:cxn ang="0">
                  <a:pos x="210" y="0"/>
                </a:cxn>
                <a:cxn ang="0">
                  <a:pos x="210" y="952"/>
                </a:cxn>
                <a:cxn ang="0">
                  <a:pos x="148" y="1100"/>
                </a:cxn>
                <a:cxn ang="0">
                  <a:pos x="148" y="1100"/>
                </a:cxn>
                <a:cxn ang="0">
                  <a:pos x="0" y="1162"/>
                </a:cxn>
                <a:cxn ang="0">
                  <a:pos x="0" y="1161"/>
                </a:cxn>
                <a:cxn ang="0">
                  <a:pos x="0" y="1075"/>
                </a:cxn>
                <a:cxn ang="0">
                  <a:pos x="0" y="1075"/>
                </a:cxn>
                <a:cxn ang="0">
                  <a:pos x="87" y="1039"/>
                </a:cxn>
                <a:cxn ang="0">
                  <a:pos x="88" y="1039"/>
                </a:cxn>
                <a:cxn ang="0">
                  <a:pos x="124" y="952"/>
                </a:cxn>
                <a:cxn ang="0">
                  <a:pos x="124" y="0"/>
                </a:cxn>
                <a:cxn ang="0">
                  <a:pos x="210" y="0"/>
                </a:cxn>
              </a:cxnLst>
              <a:rect l="0" t="0" r="r" b="b"/>
              <a:pathLst>
                <a:path w="210" h="1162">
                  <a:moveTo>
                    <a:pt x="210" y="0"/>
                  </a:moveTo>
                  <a:lnTo>
                    <a:pt x="210" y="952"/>
                  </a:lnTo>
                  <a:cubicBezTo>
                    <a:pt x="210" y="1009"/>
                    <a:pt x="186" y="1062"/>
                    <a:pt x="148" y="1100"/>
                  </a:cubicBezTo>
                  <a:lnTo>
                    <a:pt x="148" y="1100"/>
                  </a:lnTo>
                  <a:cubicBezTo>
                    <a:pt x="110" y="1138"/>
                    <a:pt x="58" y="1162"/>
                    <a:pt x="0" y="1162"/>
                  </a:cubicBezTo>
                  <a:lnTo>
                    <a:pt x="0" y="1161"/>
                  </a:lnTo>
                  <a:lnTo>
                    <a:pt x="0" y="1075"/>
                  </a:lnTo>
                  <a:lnTo>
                    <a:pt x="0" y="1075"/>
                  </a:lnTo>
                  <a:cubicBezTo>
                    <a:pt x="34" y="1075"/>
                    <a:pt x="65" y="1061"/>
                    <a:pt x="87" y="1039"/>
                  </a:cubicBezTo>
                  <a:lnTo>
                    <a:pt x="88" y="1039"/>
                  </a:lnTo>
                  <a:cubicBezTo>
                    <a:pt x="110" y="1017"/>
                    <a:pt x="124" y="986"/>
                    <a:pt x="124" y="952"/>
                  </a:cubicBezTo>
                  <a:lnTo>
                    <a:pt x="124" y="0"/>
                  </a:lnTo>
                  <a:lnTo>
                    <a:pt x="210" y="0"/>
                  </a:lnTo>
                  <a:close/>
                </a:path>
              </a:pathLst>
            </a:custGeom>
            <a:solidFill>
              <a:srgbClr val="D9E8E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4" name="Rectangle 298"/>
            <p:cNvSpPr>
              <a:spLocks noChangeArrowheads="1"/>
            </p:cNvSpPr>
            <p:nvPr/>
          </p:nvSpPr>
          <p:spPr bwMode="auto">
            <a:xfrm>
              <a:off x="756" y="2424"/>
              <a:ext cx="10" cy="68"/>
            </a:xfrm>
            <a:prstGeom prst="rect">
              <a:avLst/>
            </a:prstGeom>
            <a:solidFill>
              <a:srgbClr val="D9E8E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615" name="Рисунок 614" descr="004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279" y="4757655"/>
            <a:ext cx="1311014" cy="78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1782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574</Words>
  <Application>Microsoft Office PowerPoint</Application>
  <PresentationFormat>Широкоэкранный</PresentationFormat>
  <Paragraphs>62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Математическая грамотность как одна из составляющих функциональной грамотности</vt:lpstr>
      <vt:lpstr>Математическая грамотность – способность человека определять и понимать роль математики в мире, в котором он живет, высказывать хорошо обоснованные математические суждения и использовать математику так, чтобы удовлетворять в настоящем и будущем потребности, присущие созидательному, заинтересованному и мыслящему гражданину.</vt:lpstr>
      <vt:lpstr>Уровни математической грамотности</vt:lpstr>
      <vt:lpstr>Наивысший уровень математической грамотности</vt:lpstr>
      <vt:lpstr>Основа организации исследования математической грамотности включает три структурных компонента: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Наталия Разинкова</cp:lastModifiedBy>
  <cp:revision>34</cp:revision>
  <dcterms:created xsi:type="dcterms:W3CDTF">2020-07-05T17:04:43Z</dcterms:created>
  <dcterms:modified xsi:type="dcterms:W3CDTF">2024-01-09T18:53:37Z</dcterms:modified>
</cp:coreProperties>
</file>