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862BBE7-FA43-43A1-9AAD-15333AB727BD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26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C95374F-0844-47C9-B83F-73FBC1CB9EF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1C91F3-2C2A-4853-98F1-F1DF698A6B6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36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830374-B96F-4C53-90D6-C92C990414F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55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73E964-685F-4E2E-95EB-5A93665F7A4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57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29EF11-DA62-4D2A-82D1-CF4FD1AE873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66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A271A3-258E-469D-960E-39FA990EFE9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99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6EB7F1-C878-48D5-A1CE-3638D7D635C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01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9721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9213" y="2160588"/>
            <a:ext cx="3098800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D7A902-2E3E-43A0-B01A-314CC972E26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04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204EB4-9A6A-46A5-B34B-5F09FA1942B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95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E6B59F-D243-4F3B-AD27-472BB2750E5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27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8EA0DF-BD3F-4F92-88BD-20FBCEDFE55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77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915F1B-4490-40A4-BDC9-3DB37D4D538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54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2EC1B5-C7BA-4EC7-85E0-9DEF7A10B2D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83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4010B7-EC79-4DFF-88FF-4161C996C84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07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F07D75-A3C6-4AEC-B74D-691C4F05FA7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9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72100" y="609600"/>
            <a:ext cx="1585913" cy="5432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610100" cy="5432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664582-8615-4181-A3F8-4647372A11A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09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4AE47A-452B-4C9E-B02B-DCE2FF11834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61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E50D1D-E58F-478F-A7D3-CE0C9587B0C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27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50FDF1-5FFD-4EF8-8ECB-E9F4F3756CB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74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5D456B-E182-405F-8B85-6E91B189455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876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F53A45-5A42-4952-B345-C6043D1A6F1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60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AAF65A-EB82-42BF-A3DA-C20B1E01AD7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73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21B19B-F924-417F-8F20-9EFDEDDF491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94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7920" y="-7920"/>
            <a:ext cx="9169200" cy="6873480"/>
            <a:chOff x="-7920" y="-7920"/>
            <a:chExt cx="9169200" cy="6873480"/>
          </a:xfrm>
        </p:grpSpPr>
        <p:sp>
          <p:nvSpPr>
            <p:cNvPr id="3" name="Freeform 6"/>
            <p:cNvSpPr/>
            <p:nvPr/>
          </p:nvSpPr>
          <p:spPr>
            <a:xfrm>
              <a:off x="-7920" y="4013279"/>
              <a:ext cx="456839" cy="2852280"/>
            </a:xfrm>
            <a:custGeom>
              <a:avLst/>
              <a:gdLst>
                <a:gd name="f0" fmla="val 0"/>
                <a:gd name="f1" fmla="val 457200"/>
                <a:gd name="f2" fmla="val 2853267"/>
                <a:gd name="f3" fmla="val 2844800"/>
                <a:gd name="f4" fmla="val 2822"/>
                <a:gd name="f5" fmla="val 1905000"/>
                <a:gd name="f6" fmla="val 5645"/>
                <a:gd name="f7" fmla="val 9652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57200" h="2853267">
                  <a:moveTo>
                    <a:pt x="f0" y="f0"/>
                  </a:moveTo>
                  <a:lnTo>
                    <a:pt x="f1" y="f2"/>
                  </a:lnTo>
                  <a:lnTo>
                    <a:pt x="f0" y="f3"/>
                  </a:lnTo>
                  <a:cubicBezTo>
                    <a:pt x="f4" y="f5"/>
                    <a:pt x="f6" y="f7"/>
                    <a:pt x="f0" y="f0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Straight Connector 7"/>
            <p:cNvSpPr/>
            <p:nvPr/>
          </p:nvSpPr>
          <p:spPr>
            <a:xfrm flipV="1">
              <a:off x="5130720" y="4174920"/>
              <a:ext cx="4022640" cy="2682720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Straight Connector 8"/>
            <p:cNvSpPr/>
            <p:nvPr/>
          </p:nvSpPr>
          <p:spPr>
            <a:xfrm>
              <a:off x="7041960" y="0"/>
              <a:ext cx="1219319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6891480" y="0"/>
              <a:ext cx="2269800" cy="6865560"/>
            </a:xfrm>
            <a:custGeom>
              <a:avLst/>
              <a:gdLst>
                <a:gd name="f0" fmla="val 0"/>
                <a:gd name="f1" fmla="val 6866466"/>
                <a:gd name="f2" fmla="val 2023534"/>
                <a:gd name="f3" fmla="val 6858000"/>
                <a:gd name="f4" fmla="val 2269067"/>
                <a:gd name="f5" fmla="val 2271889"/>
                <a:gd name="f6" fmla="val 4580466"/>
                <a:gd name="f7" fmla="val 2257778"/>
                <a:gd name="f8" fmla="val 2294466"/>
                <a:gd name="f9" fmla="val 2260600"/>
                <a:gd name="f10" fmla="val 84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69442" h="6866466">
                  <a:moveTo>
                    <a:pt x="f2" y="f0"/>
                  </a:moveTo>
                  <a:lnTo>
                    <a:pt x="f0" y="f3"/>
                  </a:lnTo>
                  <a:lnTo>
                    <a:pt x="f4" y="f1"/>
                  </a:lnTo>
                  <a:cubicBezTo>
                    <a:pt x="f5" y="f6"/>
                    <a:pt x="f7" y="f8"/>
                    <a:pt x="f9" y="f10"/>
                  </a:cubicBezTo>
                  <a:lnTo>
                    <a:pt x="f2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7205760" y="-7920"/>
              <a:ext cx="1947600" cy="6865560"/>
            </a:xfrm>
            <a:custGeom>
              <a:avLst/>
              <a:gdLst>
                <a:gd name="f0" fmla="val 0"/>
                <a:gd name="f1" fmla="val 6866467"/>
                <a:gd name="f2" fmla="val 1202267"/>
                <a:gd name="f3" fmla="val 1947333"/>
                <a:gd name="f4" fmla="val 1944511"/>
                <a:gd name="f5" fmla="val 4577645"/>
                <a:gd name="f6" fmla="val 1950155"/>
                <a:gd name="f7" fmla="val 228882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948147" h="6866467">
                  <a:moveTo>
                    <a:pt x="f0" y="f0"/>
                  </a:moveTo>
                  <a:lnTo>
                    <a:pt x="f2" y="f1"/>
                  </a:lnTo>
                  <a:lnTo>
                    <a:pt x="f3" y="f1"/>
                  </a:lnTo>
                  <a:cubicBezTo>
                    <a:pt x="f4" y="f5"/>
                    <a:pt x="f6" y="f7"/>
                    <a:pt x="f3" y="f0"/>
                  </a:cubicBez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6638760" y="3919680"/>
              <a:ext cx="2512800" cy="2937960"/>
            </a:xfrm>
            <a:custGeom>
              <a:avLst/>
              <a:gdLst>
                <a:gd name="f0" fmla="val 0"/>
                <a:gd name="f1" fmla="val 3259667"/>
                <a:gd name="f2" fmla="val 3810000"/>
                <a:gd name="f3" fmla="val 3251200"/>
                <a:gd name="f4" fmla="val 3254022"/>
                <a:gd name="f5" fmla="val 1270000"/>
                <a:gd name="f6" fmla="val 3256845"/>
                <a:gd name="f7" fmla="val 254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259667" h="3810000">
                  <a:moveTo>
                    <a:pt x="f0" y="f2"/>
                  </a:moveTo>
                  <a:lnTo>
                    <a:pt x="f3" y="f0"/>
                  </a:lnTo>
                  <a:cubicBezTo>
                    <a:pt x="f4" y="f5"/>
                    <a:pt x="f6" y="f7"/>
                    <a:pt x="f1" y="f2"/>
                  </a:cubicBezTo>
                  <a:lnTo>
                    <a:pt x="f0" y="f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reeform 12"/>
            <p:cNvSpPr/>
            <p:nvPr/>
          </p:nvSpPr>
          <p:spPr>
            <a:xfrm>
              <a:off x="7010280" y="-7920"/>
              <a:ext cx="2142720" cy="6865560"/>
            </a:xfrm>
            <a:custGeom>
              <a:avLst/>
              <a:gdLst>
                <a:gd name="f0" fmla="val 0"/>
                <a:gd name="f1" fmla="val 2853267"/>
                <a:gd name="f2" fmla="val 6866467"/>
                <a:gd name="f3" fmla="val 2472267"/>
                <a:gd name="f4" fmla="val 6858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3267" h="6866467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1" y="f0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Freeform 13"/>
            <p:cNvSpPr/>
            <p:nvPr/>
          </p:nvSpPr>
          <p:spPr>
            <a:xfrm>
              <a:off x="8296199" y="-7920"/>
              <a:ext cx="856800" cy="6865560"/>
            </a:xfrm>
            <a:custGeom>
              <a:avLst/>
              <a:gdLst>
                <a:gd name="f0" fmla="val 0"/>
                <a:gd name="f1" fmla="val 1286933"/>
                <a:gd name="f2" fmla="val 6866467"/>
                <a:gd name="f3" fmla="val 1016000"/>
                <a:gd name="f4" fmla="val 1284111"/>
                <a:gd name="f5" fmla="val 4577645"/>
                <a:gd name="f6" fmla="val 1281288"/>
                <a:gd name="f7" fmla="val 2288822"/>
                <a:gd name="f8" fmla="val 12784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86933" h="6866467">
                  <a:moveTo>
                    <a:pt x="f3" y="f0"/>
                  </a:moveTo>
                  <a:lnTo>
                    <a:pt x="f0" y="f2"/>
                  </a:lnTo>
                  <a:lnTo>
                    <a:pt x="f1" y="f2"/>
                  </a:lnTo>
                  <a:cubicBezTo>
                    <a:pt x="f4" y="f5"/>
                    <a:pt x="f6" y="f7"/>
                    <a:pt x="f8" y="f0"/>
                  </a:cubicBez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Freeform 14"/>
            <p:cNvSpPr/>
            <p:nvPr/>
          </p:nvSpPr>
          <p:spPr>
            <a:xfrm>
              <a:off x="8077320" y="-7920"/>
              <a:ext cx="1066320" cy="6865560"/>
            </a:xfrm>
            <a:custGeom>
              <a:avLst/>
              <a:gdLst>
                <a:gd name="f0" fmla="val 0"/>
                <a:gd name="f1" fmla="val 6866467"/>
                <a:gd name="f2" fmla="val 1117600"/>
                <a:gd name="f3" fmla="val 1270000"/>
                <a:gd name="f4" fmla="val 1272822"/>
                <a:gd name="f5" fmla="val 4574822"/>
                <a:gd name="f6" fmla="val 1250245"/>
                <a:gd name="f7" fmla="val 2291645"/>
                <a:gd name="f8" fmla="val 125306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70244" h="6866467">
                  <a:moveTo>
                    <a:pt x="f0" y="f0"/>
                  </a:moveTo>
                  <a:lnTo>
                    <a:pt x="f2" y="f1"/>
                  </a:lnTo>
                  <a:lnTo>
                    <a:pt x="f3" y="f1"/>
                  </a:lnTo>
                  <a:cubicBezTo>
                    <a:pt x="f4" y="f5"/>
                    <a:pt x="f6" y="f7"/>
                    <a:pt x="f8" y="f0"/>
                  </a:cubicBez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Freeform 15"/>
            <p:cNvSpPr/>
            <p:nvPr/>
          </p:nvSpPr>
          <p:spPr>
            <a:xfrm>
              <a:off x="8059679" y="4894200"/>
              <a:ext cx="1095120" cy="1963440"/>
            </a:xfrm>
            <a:custGeom>
              <a:avLst/>
              <a:gdLst>
                <a:gd name="f0" fmla="val 0"/>
                <a:gd name="f1" fmla="val 1820333"/>
                <a:gd name="f2" fmla="val 3268133"/>
                <a:gd name="f3" fmla="val 1811866"/>
                <a:gd name="f4" fmla="val 1814688"/>
                <a:gd name="f5" fmla="val 1086555"/>
                <a:gd name="f6" fmla="val 1817511"/>
                <a:gd name="f7" fmla="val 2173111"/>
                <a:gd name="f8" fmla="val 32596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820333" h="3268133">
                  <a:moveTo>
                    <a:pt x="f0" y="f2"/>
                  </a:moveTo>
                  <a:lnTo>
                    <a:pt x="f3" y="f0"/>
                  </a:lnTo>
                  <a:cubicBezTo>
                    <a:pt x="f4" y="f5"/>
                    <a:pt x="f6" y="f7"/>
                    <a:pt x="f1" y="f8"/>
                  </a:cubicBezTo>
                  <a:lnTo>
                    <a:pt x="f0" y="f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-7920" y="-7920"/>
            <a:ext cx="9169200" cy="6873480"/>
            <a:chOff x="-7920" y="-7920"/>
            <a:chExt cx="9169200" cy="6873480"/>
          </a:xfrm>
        </p:grpSpPr>
        <p:sp>
          <p:nvSpPr>
            <p:cNvPr id="14" name="Straight Connector 16"/>
            <p:cNvSpPr/>
            <p:nvPr/>
          </p:nvSpPr>
          <p:spPr>
            <a:xfrm flipV="1">
              <a:off x="5130720" y="4174920"/>
              <a:ext cx="4022640" cy="2682720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Straight Connector 17"/>
            <p:cNvSpPr/>
            <p:nvPr/>
          </p:nvSpPr>
          <p:spPr>
            <a:xfrm>
              <a:off x="7041960" y="0"/>
              <a:ext cx="1219319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Freeform 18"/>
            <p:cNvSpPr/>
            <p:nvPr/>
          </p:nvSpPr>
          <p:spPr>
            <a:xfrm>
              <a:off x="6891480" y="0"/>
              <a:ext cx="2269800" cy="6865560"/>
            </a:xfrm>
            <a:custGeom>
              <a:avLst/>
              <a:gdLst>
                <a:gd name="f0" fmla="val 0"/>
                <a:gd name="f1" fmla="val 6866466"/>
                <a:gd name="f2" fmla="val 2023534"/>
                <a:gd name="f3" fmla="val 6858000"/>
                <a:gd name="f4" fmla="val 2269067"/>
                <a:gd name="f5" fmla="val 2271889"/>
                <a:gd name="f6" fmla="val 4580466"/>
                <a:gd name="f7" fmla="val 2257778"/>
                <a:gd name="f8" fmla="val 2294466"/>
                <a:gd name="f9" fmla="val 2260600"/>
                <a:gd name="f10" fmla="val 84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69442" h="6866466">
                  <a:moveTo>
                    <a:pt x="f2" y="f0"/>
                  </a:moveTo>
                  <a:lnTo>
                    <a:pt x="f0" y="f3"/>
                  </a:lnTo>
                  <a:lnTo>
                    <a:pt x="f4" y="f1"/>
                  </a:lnTo>
                  <a:cubicBezTo>
                    <a:pt x="f5" y="f6"/>
                    <a:pt x="f7" y="f8"/>
                    <a:pt x="f9" y="f10"/>
                  </a:cubicBezTo>
                  <a:lnTo>
                    <a:pt x="f2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Freeform 19"/>
            <p:cNvSpPr/>
            <p:nvPr/>
          </p:nvSpPr>
          <p:spPr>
            <a:xfrm>
              <a:off x="7205760" y="-7920"/>
              <a:ext cx="1947600" cy="6865560"/>
            </a:xfrm>
            <a:custGeom>
              <a:avLst/>
              <a:gdLst>
                <a:gd name="f0" fmla="val 0"/>
                <a:gd name="f1" fmla="val 6866467"/>
                <a:gd name="f2" fmla="val 1202267"/>
                <a:gd name="f3" fmla="val 1947333"/>
                <a:gd name="f4" fmla="val 1944511"/>
                <a:gd name="f5" fmla="val 4577645"/>
                <a:gd name="f6" fmla="val 1950155"/>
                <a:gd name="f7" fmla="val 228882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948147" h="6866467">
                  <a:moveTo>
                    <a:pt x="f0" y="f0"/>
                  </a:moveTo>
                  <a:lnTo>
                    <a:pt x="f2" y="f1"/>
                  </a:lnTo>
                  <a:lnTo>
                    <a:pt x="f3" y="f1"/>
                  </a:lnTo>
                  <a:cubicBezTo>
                    <a:pt x="f4" y="f5"/>
                    <a:pt x="f6" y="f7"/>
                    <a:pt x="f3" y="f0"/>
                  </a:cubicBez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Freeform 20"/>
            <p:cNvSpPr/>
            <p:nvPr/>
          </p:nvSpPr>
          <p:spPr>
            <a:xfrm>
              <a:off x="6638760" y="3919680"/>
              <a:ext cx="2512800" cy="2937960"/>
            </a:xfrm>
            <a:custGeom>
              <a:avLst/>
              <a:gdLst>
                <a:gd name="f0" fmla="val 0"/>
                <a:gd name="f1" fmla="val 3259667"/>
                <a:gd name="f2" fmla="val 3810000"/>
                <a:gd name="f3" fmla="val 3251200"/>
                <a:gd name="f4" fmla="val 3254022"/>
                <a:gd name="f5" fmla="val 1270000"/>
                <a:gd name="f6" fmla="val 3256845"/>
                <a:gd name="f7" fmla="val 254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259667" h="3810000">
                  <a:moveTo>
                    <a:pt x="f0" y="f2"/>
                  </a:moveTo>
                  <a:lnTo>
                    <a:pt x="f3" y="f0"/>
                  </a:lnTo>
                  <a:cubicBezTo>
                    <a:pt x="f4" y="f5"/>
                    <a:pt x="f6" y="f7"/>
                    <a:pt x="f1" y="f2"/>
                  </a:cubicBezTo>
                  <a:lnTo>
                    <a:pt x="f0" y="f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7010280" y="-7920"/>
              <a:ext cx="2142720" cy="6865560"/>
            </a:xfrm>
            <a:custGeom>
              <a:avLst/>
              <a:gdLst>
                <a:gd name="f0" fmla="val 0"/>
                <a:gd name="f1" fmla="val 2853267"/>
                <a:gd name="f2" fmla="val 6866467"/>
                <a:gd name="f3" fmla="val 2472267"/>
                <a:gd name="f4" fmla="val 6858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3267" h="6866467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1" y="f0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Freeform 22"/>
            <p:cNvSpPr/>
            <p:nvPr/>
          </p:nvSpPr>
          <p:spPr>
            <a:xfrm>
              <a:off x="8296199" y="-7920"/>
              <a:ext cx="856800" cy="6865560"/>
            </a:xfrm>
            <a:custGeom>
              <a:avLst/>
              <a:gdLst>
                <a:gd name="f0" fmla="val 0"/>
                <a:gd name="f1" fmla="val 1286933"/>
                <a:gd name="f2" fmla="val 6866467"/>
                <a:gd name="f3" fmla="val 1016000"/>
                <a:gd name="f4" fmla="val 1284111"/>
                <a:gd name="f5" fmla="val 4577645"/>
                <a:gd name="f6" fmla="val 1281288"/>
                <a:gd name="f7" fmla="val 2288822"/>
                <a:gd name="f8" fmla="val 12784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86933" h="6866467">
                  <a:moveTo>
                    <a:pt x="f3" y="f0"/>
                  </a:moveTo>
                  <a:lnTo>
                    <a:pt x="f0" y="f2"/>
                  </a:lnTo>
                  <a:lnTo>
                    <a:pt x="f1" y="f2"/>
                  </a:lnTo>
                  <a:cubicBezTo>
                    <a:pt x="f4" y="f5"/>
                    <a:pt x="f6" y="f7"/>
                    <a:pt x="f8" y="f0"/>
                  </a:cubicBez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Freeform 23"/>
            <p:cNvSpPr/>
            <p:nvPr/>
          </p:nvSpPr>
          <p:spPr>
            <a:xfrm>
              <a:off x="8077320" y="-7920"/>
              <a:ext cx="1066320" cy="6865560"/>
            </a:xfrm>
            <a:custGeom>
              <a:avLst/>
              <a:gdLst>
                <a:gd name="f0" fmla="val 0"/>
                <a:gd name="f1" fmla="val 6866467"/>
                <a:gd name="f2" fmla="val 1117600"/>
                <a:gd name="f3" fmla="val 1270000"/>
                <a:gd name="f4" fmla="val 1272822"/>
                <a:gd name="f5" fmla="val 4574822"/>
                <a:gd name="f6" fmla="val 1250245"/>
                <a:gd name="f7" fmla="val 2291645"/>
                <a:gd name="f8" fmla="val 125306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70244" h="6866467">
                  <a:moveTo>
                    <a:pt x="f0" y="f0"/>
                  </a:moveTo>
                  <a:lnTo>
                    <a:pt x="f2" y="f1"/>
                  </a:lnTo>
                  <a:lnTo>
                    <a:pt x="f3" y="f1"/>
                  </a:lnTo>
                  <a:cubicBezTo>
                    <a:pt x="f4" y="f5"/>
                    <a:pt x="f6" y="f7"/>
                    <a:pt x="f8" y="f0"/>
                  </a:cubicBez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Freeform 24"/>
            <p:cNvSpPr/>
            <p:nvPr/>
          </p:nvSpPr>
          <p:spPr>
            <a:xfrm>
              <a:off x="8059679" y="4894200"/>
              <a:ext cx="1095120" cy="1963440"/>
            </a:xfrm>
            <a:custGeom>
              <a:avLst/>
              <a:gdLst>
                <a:gd name="f0" fmla="val 0"/>
                <a:gd name="f1" fmla="val 1820333"/>
                <a:gd name="f2" fmla="val 3268133"/>
                <a:gd name="f3" fmla="val 1811866"/>
                <a:gd name="f4" fmla="val 1814688"/>
                <a:gd name="f5" fmla="val 1086555"/>
                <a:gd name="f6" fmla="val 1817511"/>
                <a:gd name="f7" fmla="val 2173111"/>
                <a:gd name="f8" fmla="val 32596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820333" h="3268133">
                  <a:moveTo>
                    <a:pt x="f0" y="f2"/>
                  </a:moveTo>
                  <a:lnTo>
                    <a:pt x="f3" y="f0"/>
                  </a:lnTo>
                  <a:cubicBezTo>
                    <a:pt x="f4" y="f5"/>
                    <a:pt x="f6" y="f7"/>
                    <a:pt x="f1" y="f8"/>
                  </a:cubicBezTo>
                  <a:lnTo>
                    <a:pt x="f0" y="f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Freeform 27"/>
            <p:cNvSpPr/>
            <p:nvPr/>
          </p:nvSpPr>
          <p:spPr>
            <a:xfrm>
              <a:off x="-7920" y="-7920"/>
              <a:ext cx="863279" cy="5697000"/>
            </a:xfrm>
            <a:custGeom>
              <a:avLst/>
              <a:gdLst>
                <a:gd name="f0" fmla="val 0"/>
                <a:gd name="f1" fmla="val 863600"/>
                <a:gd name="f2" fmla="val 5698067"/>
                <a:gd name="f3" fmla="val 8467"/>
                <a:gd name="f4" fmla="val 1693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63600" h="5698067">
                  <a:moveTo>
                    <a:pt x="f0" y="f3"/>
                  </a:moveTo>
                  <a:lnTo>
                    <a:pt x="f1" y="f0"/>
                  </a:lnTo>
                  <a:lnTo>
                    <a:pt x="f1" y="f4"/>
                  </a:lnTo>
                  <a:lnTo>
                    <a:pt x="f0" y="f2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24" name="Title 1"/>
          <p:cNvSpPr txBox="1"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2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405400" y="6041879"/>
            <a:ext cx="68400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2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09480" y="6041879"/>
            <a:ext cx="462240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2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45079" y="6041879"/>
            <a:ext cx="51227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E74B263-D9EC-47E4-80E5-097C3548A7BF}" type="slidenum">
              <a:rPr/>
              <a:pPr lvl="0"/>
              <a:t>‹#›</a:t>
            </a:fld>
            <a:endParaRPr lang="ru-RU"/>
          </a:p>
        </p:txBody>
      </p:sp>
      <p:sp>
        <p:nvSpPr>
          <p:cNvPr id="28" name="Текст 2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l" rtl="0" hangingPunct="0">
        <a:spcBef>
          <a:spcPts val="0"/>
        </a:spcBef>
        <a:spcAft>
          <a:spcPts val="0"/>
        </a:spcAft>
        <a:buNone/>
        <a:tabLst/>
        <a:defRPr lang="ru-RU" sz="5400" b="0" i="0" u="none" strike="noStrike" kern="1200" spc="0">
          <a:ln>
            <a:noFill/>
          </a:ln>
          <a:solidFill>
            <a:srgbClr val="90C226"/>
          </a:solidFill>
          <a:latin typeface="Trebuchet MS" pitchFamily="34"/>
          <a:ea typeface="Microsoft YaHei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ru-RU" sz="18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7920" y="-7920"/>
            <a:ext cx="9169200" cy="6873480"/>
            <a:chOff x="-7920" y="-7920"/>
            <a:chExt cx="9169200" cy="6873480"/>
          </a:xfrm>
        </p:grpSpPr>
        <p:sp>
          <p:nvSpPr>
            <p:cNvPr id="3" name="Freeform 6"/>
            <p:cNvSpPr/>
            <p:nvPr/>
          </p:nvSpPr>
          <p:spPr>
            <a:xfrm>
              <a:off x="-7920" y="4013279"/>
              <a:ext cx="456839" cy="2852280"/>
            </a:xfrm>
            <a:custGeom>
              <a:avLst/>
              <a:gdLst>
                <a:gd name="f0" fmla="val 0"/>
                <a:gd name="f1" fmla="val 457200"/>
                <a:gd name="f2" fmla="val 2853267"/>
                <a:gd name="f3" fmla="val 2844800"/>
                <a:gd name="f4" fmla="val 2822"/>
                <a:gd name="f5" fmla="val 1905000"/>
                <a:gd name="f6" fmla="val 5645"/>
                <a:gd name="f7" fmla="val 9652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457200" h="2853267">
                  <a:moveTo>
                    <a:pt x="f0" y="f0"/>
                  </a:moveTo>
                  <a:lnTo>
                    <a:pt x="f1" y="f2"/>
                  </a:lnTo>
                  <a:lnTo>
                    <a:pt x="f0" y="f3"/>
                  </a:lnTo>
                  <a:cubicBezTo>
                    <a:pt x="f4" y="f5"/>
                    <a:pt x="f6" y="f7"/>
                    <a:pt x="f0" y="f0"/>
                  </a:cubicBez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Straight Connector 7"/>
            <p:cNvSpPr/>
            <p:nvPr/>
          </p:nvSpPr>
          <p:spPr>
            <a:xfrm flipV="1">
              <a:off x="5130720" y="4174920"/>
              <a:ext cx="4022640" cy="2682720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Straight Connector 8"/>
            <p:cNvSpPr/>
            <p:nvPr/>
          </p:nvSpPr>
          <p:spPr>
            <a:xfrm>
              <a:off x="7041960" y="0"/>
              <a:ext cx="1219319" cy="6858000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6891480" y="0"/>
              <a:ext cx="2269800" cy="6865560"/>
            </a:xfrm>
            <a:custGeom>
              <a:avLst/>
              <a:gdLst>
                <a:gd name="f0" fmla="val 0"/>
                <a:gd name="f1" fmla="val 6866466"/>
                <a:gd name="f2" fmla="val 2023534"/>
                <a:gd name="f3" fmla="val 6858000"/>
                <a:gd name="f4" fmla="val 2269067"/>
                <a:gd name="f5" fmla="val 2271889"/>
                <a:gd name="f6" fmla="val 4580466"/>
                <a:gd name="f7" fmla="val 2257778"/>
                <a:gd name="f8" fmla="val 2294466"/>
                <a:gd name="f9" fmla="val 2260600"/>
                <a:gd name="f10" fmla="val 84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269442" h="6866466">
                  <a:moveTo>
                    <a:pt x="f2" y="f0"/>
                  </a:moveTo>
                  <a:lnTo>
                    <a:pt x="f0" y="f3"/>
                  </a:lnTo>
                  <a:lnTo>
                    <a:pt x="f4" y="f1"/>
                  </a:lnTo>
                  <a:cubicBezTo>
                    <a:pt x="f5" y="f6"/>
                    <a:pt x="f7" y="f8"/>
                    <a:pt x="f9" y="f10"/>
                  </a:cubicBezTo>
                  <a:lnTo>
                    <a:pt x="f2" y="f0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7205760" y="-7920"/>
              <a:ext cx="1947600" cy="6865560"/>
            </a:xfrm>
            <a:custGeom>
              <a:avLst/>
              <a:gdLst>
                <a:gd name="f0" fmla="val 0"/>
                <a:gd name="f1" fmla="val 6866467"/>
                <a:gd name="f2" fmla="val 1202267"/>
                <a:gd name="f3" fmla="val 1947333"/>
                <a:gd name="f4" fmla="val 1944511"/>
                <a:gd name="f5" fmla="val 4577645"/>
                <a:gd name="f6" fmla="val 1950155"/>
                <a:gd name="f7" fmla="val 228882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948147" h="6866467">
                  <a:moveTo>
                    <a:pt x="f0" y="f0"/>
                  </a:moveTo>
                  <a:lnTo>
                    <a:pt x="f2" y="f1"/>
                  </a:lnTo>
                  <a:lnTo>
                    <a:pt x="f3" y="f1"/>
                  </a:lnTo>
                  <a:cubicBezTo>
                    <a:pt x="f4" y="f5"/>
                    <a:pt x="f6" y="f7"/>
                    <a:pt x="f3" y="f0"/>
                  </a:cubicBez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6638760" y="3919680"/>
              <a:ext cx="2512800" cy="2937960"/>
            </a:xfrm>
            <a:custGeom>
              <a:avLst/>
              <a:gdLst>
                <a:gd name="f0" fmla="val 0"/>
                <a:gd name="f1" fmla="val 3259667"/>
                <a:gd name="f2" fmla="val 3810000"/>
                <a:gd name="f3" fmla="val 3251200"/>
                <a:gd name="f4" fmla="val 3254022"/>
                <a:gd name="f5" fmla="val 1270000"/>
                <a:gd name="f6" fmla="val 3256845"/>
                <a:gd name="f7" fmla="val 254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259667" h="3810000">
                  <a:moveTo>
                    <a:pt x="f0" y="f2"/>
                  </a:moveTo>
                  <a:lnTo>
                    <a:pt x="f3" y="f0"/>
                  </a:lnTo>
                  <a:cubicBezTo>
                    <a:pt x="f4" y="f5"/>
                    <a:pt x="f6" y="f7"/>
                    <a:pt x="f1" y="f2"/>
                  </a:cubicBezTo>
                  <a:lnTo>
                    <a:pt x="f0" y="f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Freeform 12"/>
            <p:cNvSpPr/>
            <p:nvPr/>
          </p:nvSpPr>
          <p:spPr>
            <a:xfrm>
              <a:off x="7010280" y="-7920"/>
              <a:ext cx="2142720" cy="6865560"/>
            </a:xfrm>
            <a:custGeom>
              <a:avLst/>
              <a:gdLst>
                <a:gd name="f0" fmla="val 0"/>
                <a:gd name="f1" fmla="val 2853267"/>
                <a:gd name="f2" fmla="val 6866467"/>
                <a:gd name="f3" fmla="val 2472267"/>
                <a:gd name="f4" fmla="val 6858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853267" h="6866467">
                  <a:moveTo>
                    <a:pt x="f0" y="f0"/>
                  </a:moveTo>
                  <a:lnTo>
                    <a:pt x="f3" y="f2"/>
                  </a:lnTo>
                  <a:lnTo>
                    <a:pt x="f1" y="f4"/>
                  </a:lnTo>
                  <a:lnTo>
                    <a:pt x="f1" y="f0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Freeform 13"/>
            <p:cNvSpPr/>
            <p:nvPr/>
          </p:nvSpPr>
          <p:spPr>
            <a:xfrm>
              <a:off x="8296199" y="-7920"/>
              <a:ext cx="856800" cy="6865560"/>
            </a:xfrm>
            <a:custGeom>
              <a:avLst/>
              <a:gdLst>
                <a:gd name="f0" fmla="val 0"/>
                <a:gd name="f1" fmla="val 1286933"/>
                <a:gd name="f2" fmla="val 6866467"/>
                <a:gd name="f3" fmla="val 1016000"/>
                <a:gd name="f4" fmla="val 1284111"/>
                <a:gd name="f5" fmla="val 4577645"/>
                <a:gd name="f6" fmla="val 1281288"/>
                <a:gd name="f7" fmla="val 2288822"/>
                <a:gd name="f8" fmla="val 12784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86933" h="6866467">
                  <a:moveTo>
                    <a:pt x="f3" y="f0"/>
                  </a:moveTo>
                  <a:lnTo>
                    <a:pt x="f0" y="f2"/>
                  </a:lnTo>
                  <a:lnTo>
                    <a:pt x="f1" y="f2"/>
                  </a:lnTo>
                  <a:cubicBezTo>
                    <a:pt x="f4" y="f5"/>
                    <a:pt x="f6" y="f7"/>
                    <a:pt x="f8" y="f0"/>
                  </a:cubicBezTo>
                  <a:lnTo>
                    <a:pt x="f3" y="f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Freeform 14"/>
            <p:cNvSpPr/>
            <p:nvPr/>
          </p:nvSpPr>
          <p:spPr>
            <a:xfrm>
              <a:off x="8077320" y="-7920"/>
              <a:ext cx="1066320" cy="6865560"/>
            </a:xfrm>
            <a:custGeom>
              <a:avLst/>
              <a:gdLst>
                <a:gd name="f0" fmla="val 0"/>
                <a:gd name="f1" fmla="val 6866467"/>
                <a:gd name="f2" fmla="val 1117600"/>
                <a:gd name="f3" fmla="val 1270000"/>
                <a:gd name="f4" fmla="val 1272822"/>
                <a:gd name="f5" fmla="val 4574822"/>
                <a:gd name="f6" fmla="val 1250245"/>
                <a:gd name="f7" fmla="val 2291645"/>
                <a:gd name="f8" fmla="val 125306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70244" h="6866467">
                  <a:moveTo>
                    <a:pt x="f0" y="f0"/>
                  </a:moveTo>
                  <a:lnTo>
                    <a:pt x="f2" y="f1"/>
                  </a:lnTo>
                  <a:lnTo>
                    <a:pt x="f3" y="f1"/>
                  </a:lnTo>
                  <a:cubicBezTo>
                    <a:pt x="f4" y="f5"/>
                    <a:pt x="f6" y="f7"/>
                    <a:pt x="f8" y="f0"/>
                  </a:cubicBezTo>
                  <a:lnTo>
                    <a:pt x="f0" y="f0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Freeform 15"/>
            <p:cNvSpPr/>
            <p:nvPr/>
          </p:nvSpPr>
          <p:spPr>
            <a:xfrm>
              <a:off x="8059679" y="4894200"/>
              <a:ext cx="1095120" cy="1963440"/>
            </a:xfrm>
            <a:custGeom>
              <a:avLst/>
              <a:gdLst>
                <a:gd name="f0" fmla="val 0"/>
                <a:gd name="f1" fmla="val 1820333"/>
                <a:gd name="f2" fmla="val 3268133"/>
                <a:gd name="f3" fmla="val 1811866"/>
                <a:gd name="f4" fmla="val 1814688"/>
                <a:gd name="f5" fmla="val 1086555"/>
                <a:gd name="f6" fmla="val 1817511"/>
                <a:gd name="f7" fmla="val 2173111"/>
                <a:gd name="f8" fmla="val 32596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820333" h="3268133">
                  <a:moveTo>
                    <a:pt x="f0" y="f2"/>
                  </a:moveTo>
                  <a:lnTo>
                    <a:pt x="f3" y="f0"/>
                  </a:lnTo>
                  <a:cubicBezTo>
                    <a:pt x="f4" y="f5"/>
                    <a:pt x="f6" y="f7"/>
                    <a:pt x="f1" y="f8"/>
                  </a:cubicBezTo>
                  <a:lnTo>
                    <a:pt x="f0" y="f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609480" y="609480"/>
            <a:ext cx="6347880" cy="1320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1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09480" y="2160720"/>
            <a:ext cx="6347880" cy="3881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405400" y="6041879"/>
            <a:ext cx="68400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09480" y="6041879"/>
            <a:ext cx="462240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45079" y="6041879"/>
            <a:ext cx="51227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2E3980A-B5ED-4D9C-84ED-6F56F1780EBF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l" rtl="0" hangingPunct="0">
        <a:spcBef>
          <a:spcPts val="0"/>
        </a:spcBef>
        <a:spcAft>
          <a:spcPts val="0"/>
        </a:spcAft>
        <a:buNone/>
        <a:tabLst/>
        <a:defRPr lang="ru-RU" sz="3600" b="0" i="0" u="none" strike="noStrike" kern="1200" spc="0">
          <a:ln>
            <a:noFill/>
          </a:ln>
          <a:solidFill>
            <a:srgbClr val="90C226"/>
          </a:solidFill>
          <a:latin typeface="Trebuchet MS" pitchFamily="34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1pPr>
      <a:lvl2pPr lvl="1">
        <a:buSzPct val="75000"/>
        <a:buFont typeface="StarSymbol"/>
        <a:buChar char="–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2pPr>
      <a:lvl3pPr lvl="2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3pPr>
      <a:lvl4pPr lvl="3">
        <a:buSzPct val="75000"/>
        <a:buFont typeface="StarSymbol"/>
        <a:buChar char="–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4pPr>
      <a:lvl5pPr lvl="4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5pPr>
      <a:lvl6pPr lvl="5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6pPr>
      <a:lvl7pPr lvl="6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7pPr>
      <a:lvl8pPr lvl="7">
        <a:buSzPct val="45000"/>
        <a:buFont typeface="StarSymbol"/>
        <a:buChar char="●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8pPr>
      <a:lvl9pPr marL="0" marR="0" lvl="0" indent="0" algn="l" rtl="0" hangingPunct="0">
        <a:spcBef>
          <a:spcPts val="1001"/>
        </a:spcBef>
        <a:spcAft>
          <a:spcPts val="0"/>
        </a:spcAft>
        <a:buClr>
          <a:srgbClr val="90C226"/>
        </a:buClr>
        <a:buSzPct val="80000"/>
        <a:buFont typeface="Wingdings 3" pitchFamily="16"/>
        <a:buChar char=""/>
        <a:tabLst/>
        <a:defRPr lang="ru-RU" sz="1800" b="0" i="0" u="none" strike="noStrike" spc="0">
          <a:solidFill>
            <a:srgbClr val="404040"/>
          </a:solidFill>
          <a:latin typeface="Trebuchet MS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827584" y="404640"/>
            <a:ext cx="6264696" cy="309527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ru-RU" sz="3200" dirty="0" smtClean="0"/>
              <a:t>Развитие познавательных способностей учащихся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smtClean="0"/>
              <a:t> на </a:t>
            </a:r>
            <a:r>
              <a:rPr lang="ru-RU" sz="3200" dirty="0"/>
              <a:t>уроках</a:t>
            </a:r>
            <a:br>
              <a:rPr lang="ru-RU" sz="3200" dirty="0"/>
            </a:br>
            <a:r>
              <a:rPr lang="ru-RU" sz="3200" dirty="0"/>
              <a:t>английского </a:t>
            </a:r>
            <a:r>
              <a:rPr lang="ru-RU" sz="3200" dirty="0" smtClean="0"/>
              <a:t>языка</a:t>
            </a: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916359" y="3645000"/>
            <a:ext cx="3384360" cy="270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251520" y="716040"/>
            <a:ext cx="8424936" cy="4525560"/>
          </a:xfrm>
        </p:spPr>
        <p:txBody>
          <a:bodyPr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1" indent="0" hangingPunct="1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ru-RU" sz="2800" b="1" dirty="0">
                <a:latin typeface="Trebuchet MS" pitchFamily="18"/>
              </a:rPr>
              <a:t>Каждый урок должен оставлять в душе ребенка только положительные эмоции.</a:t>
            </a:r>
          </a:p>
          <a:p>
            <a:pPr marL="0" lvl="1" indent="0" hangingPunct="1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ru-RU" sz="2800" b="1" dirty="0">
                <a:latin typeface="Trebuchet MS" pitchFamily="18"/>
              </a:rPr>
              <a:t>Ребенок должен постоянно ощущать себя счастливым, помогите ему в этом.</a:t>
            </a:r>
          </a:p>
          <a:p>
            <a:pPr marL="0" lvl="1" indent="0" hangingPunct="1">
              <a:spcBef>
                <a:spcPts val="1001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pitchFamily="16"/>
              <a:buChar char=""/>
            </a:pPr>
            <a:r>
              <a:rPr lang="ru-RU" sz="2800" b="1" dirty="0">
                <a:latin typeface="Trebuchet MS" pitchFamily="18"/>
              </a:rPr>
              <a:t>Дети должны испытывать ощущение комфорта, защищенности и, безусловно, интерес  к   уроку.</a:t>
            </a:r>
          </a:p>
          <a:p>
            <a:pPr marL="0" lvl="0" indent="0" hangingPunct="1">
              <a:spcBef>
                <a:spcPts val="1001"/>
              </a:spcBef>
              <a:spcAft>
                <a:spcPts val="0"/>
              </a:spcAft>
              <a:buNone/>
            </a:pPr>
            <a:endParaRPr lang="ru-RU" dirty="0">
              <a:latin typeface="Trebuchet MS" pitchFamily="18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843280" y="4124160"/>
            <a:ext cx="3041279" cy="273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395280" y="549360"/>
            <a:ext cx="7129080" cy="6624360"/>
          </a:xfrm>
        </p:spPr>
        <p:txBody>
          <a:bodyPr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spcBef>
                <a:spcPts val="1001"/>
              </a:spcBef>
              <a:spcAft>
                <a:spcPts val="0"/>
              </a:spcAft>
              <a:buClr>
                <a:srgbClr val="54A021"/>
              </a:buClr>
              <a:buSzPct val="80000"/>
              <a:buFont typeface="Wingdings 3" pitchFamily="16"/>
              <a:buChar char=""/>
            </a:pPr>
            <a:r>
              <a:rPr lang="ru-RU" sz="2400" b="1">
                <a:latin typeface="Calibri" pitchFamily="34"/>
                <a:cs typeface="Times New Roman" pitchFamily="16"/>
              </a:rPr>
              <a:t>Английский язык </a:t>
            </a:r>
            <a:r>
              <a:rPr lang="ru-RU" sz="2400">
                <a:latin typeface="Calibri" pitchFamily="34"/>
                <a:cs typeface="Times New Roman" pitchFamily="16"/>
              </a:rPr>
              <a:t>- серьёзный и сложный предмет.</a:t>
            </a:r>
          </a:p>
          <a:p>
            <a:pPr marL="0" lvl="0" indent="0" hangingPunct="1">
              <a:spcAft>
                <a:spcPts val="0"/>
              </a:spcAft>
              <a:buNone/>
            </a:pPr>
            <a:r>
              <a:rPr lang="ru-RU" sz="2800" b="1" u="sng">
                <a:latin typeface="Calibri" pitchFamily="34"/>
                <a:cs typeface="Times New Roman" pitchFamily="16"/>
              </a:rPr>
              <a:t>Смена видов работ</a:t>
            </a:r>
            <a:r>
              <a:rPr lang="ru-RU" sz="2800">
                <a:latin typeface="Calibri" pitchFamily="34"/>
                <a:cs typeface="Times New Roman" pitchFamily="16"/>
              </a:rPr>
              <a:t>:</a:t>
            </a:r>
          </a:p>
          <a:p>
            <a:pPr marL="0" lvl="0" indent="0" hangingPunct="1">
              <a:spcAft>
                <a:spcPts val="0"/>
              </a:spcAft>
              <a:buClr>
                <a:srgbClr val="000000"/>
              </a:buClr>
              <a:buSzPct val="100000"/>
              <a:buFont typeface="Arial" pitchFamily="32"/>
              <a:buChar char="•"/>
            </a:pPr>
            <a:r>
              <a:rPr lang="ru-RU" sz="2400" b="1">
                <a:latin typeface="Calibri" pitchFamily="34"/>
                <a:cs typeface="Times New Roman" pitchFamily="16"/>
              </a:rPr>
              <a:t>самостоятельная работа,</a:t>
            </a:r>
          </a:p>
          <a:p>
            <a:pPr marL="0" lvl="0" indent="0" hangingPunct="1">
              <a:spcAft>
                <a:spcPts val="0"/>
              </a:spcAft>
              <a:buClr>
                <a:srgbClr val="000000"/>
              </a:buClr>
              <a:buSzPct val="100000"/>
              <a:buFont typeface="Arial" pitchFamily="32"/>
              <a:buChar char="•"/>
            </a:pPr>
            <a:r>
              <a:rPr lang="ru-RU" sz="2400" b="1">
                <a:latin typeface="Calibri" pitchFamily="34"/>
                <a:cs typeface="Times New Roman" pitchFamily="16"/>
              </a:rPr>
              <a:t>чтение, письмо,</a:t>
            </a:r>
          </a:p>
          <a:p>
            <a:pPr marL="0" lvl="0" indent="0" hangingPunct="1">
              <a:spcAft>
                <a:spcPts val="0"/>
              </a:spcAft>
              <a:buClr>
                <a:srgbClr val="000000"/>
              </a:buClr>
              <a:buSzPct val="100000"/>
              <a:buFont typeface="Arial" pitchFamily="32"/>
              <a:buChar char="•"/>
            </a:pPr>
            <a:r>
              <a:rPr lang="ru-RU" sz="2400" b="1">
                <a:latin typeface="Calibri" pitchFamily="34"/>
                <a:cs typeface="Times New Roman" pitchFamily="16"/>
              </a:rPr>
              <a:t>слушание, ответы на вопросы,</a:t>
            </a:r>
          </a:p>
          <a:p>
            <a:pPr marL="0" lvl="0" indent="0" hangingPunct="1">
              <a:spcAft>
                <a:spcPts val="0"/>
              </a:spcAft>
              <a:buClr>
                <a:srgbClr val="000000"/>
              </a:buClr>
              <a:buSzPct val="100000"/>
              <a:buFont typeface="Arial" pitchFamily="32"/>
              <a:buChar char="•"/>
            </a:pPr>
            <a:r>
              <a:rPr lang="ru-RU" sz="2400" b="1">
                <a:latin typeface="Calibri" pitchFamily="34"/>
                <a:cs typeface="Times New Roman" pitchFamily="16"/>
              </a:rPr>
              <a:t> работа с учебником (устно и письменно),</a:t>
            </a:r>
          </a:p>
          <a:p>
            <a:pPr marL="0" lvl="0" indent="0" hangingPunct="1">
              <a:spcAft>
                <a:spcPts val="0"/>
              </a:spcAft>
              <a:buClr>
                <a:srgbClr val="000000"/>
              </a:buClr>
              <a:buSzPct val="100000"/>
              <a:buFont typeface="Arial" pitchFamily="32"/>
              <a:buChar char="•"/>
            </a:pPr>
            <a:r>
              <a:rPr lang="ru-RU" sz="2400" b="1">
                <a:latin typeface="Calibri" pitchFamily="34"/>
                <a:cs typeface="Times New Roman" pitchFamily="16"/>
              </a:rPr>
              <a:t>творческие задания,</a:t>
            </a:r>
          </a:p>
          <a:p>
            <a:pPr marL="0" lvl="0" indent="0" hangingPunct="1">
              <a:spcAft>
                <a:spcPts val="0"/>
              </a:spcAft>
              <a:buClr>
                <a:srgbClr val="000000"/>
              </a:buClr>
              <a:buSzPct val="100000"/>
              <a:buFont typeface="Arial" pitchFamily="32"/>
              <a:buChar char="•"/>
            </a:pPr>
            <a:r>
              <a:rPr lang="ru-RU" sz="2400" b="1">
                <a:latin typeface="Calibri" pitchFamily="34"/>
                <a:cs typeface="Times New Roman" pitchFamily="16"/>
              </a:rPr>
              <a:t>“мозговой штурм”.</a:t>
            </a:r>
          </a:p>
          <a:p>
            <a:pPr marL="0" lvl="0" indent="0" hangingPunct="1">
              <a:spcAft>
                <a:spcPts val="0"/>
              </a:spcAft>
              <a:buNone/>
            </a:pPr>
            <a:endParaRPr lang="ru-RU" sz="2000">
              <a:latin typeface="Calibri" pitchFamily="34"/>
              <a:cs typeface="Times New Roman" pitchFamily="16"/>
            </a:endParaRPr>
          </a:p>
          <a:p>
            <a:pPr marL="0" lvl="0" indent="0" hangingPunct="1">
              <a:spcAft>
                <a:spcPts val="0"/>
              </a:spcAft>
              <a:buNone/>
            </a:pPr>
            <a:r>
              <a:rPr lang="ru-RU" sz="2000">
                <a:latin typeface="Calibri" pitchFamily="34"/>
                <a:cs typeface="Times New Roman" pitchFamily="16"/>
              </a:rPr>
              <a:t> Способствуют развитию мыслительных операций, памяти и одновременно отдыху учеников.</a:t>
            </a:r>
          </a:p>
          <a:p>
            <a:pPr marL="0" lvl="0" indent="0" hangingPunct="1">
              <a:spcBef>
                <a:spcPts val="1001"/>
              </a:spcBef>
              <a:spcAft>
                <a:spcPts val="0"/>
              </a:spcAft>
              <a:buNone/>
            </a:pPr>
            <a:endParaRPr lang="ru-RU">
              <a:latin typeface="Trebuchet MS" pitchFamily="18"/>
              <a:cs typeface="Times New Roman" pitchFamily="16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854679" y="2204999"/>
            <a:ext cx="1669680" cy="231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0" y="549360"/>
            <a:ext cx="7921440" cy="4319280"/>
          </a:xfrm>
        </p:spPr>
        <p:txBody>
          <a:bodyPr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3" pitchFamily="16"/>
              <a:buChar char=""/>
            </a:pPr>
            <a:r>
              <a:rPr lang="ru-RU" sz="2800">
                <a:latin typeface="Calibri" pitchFamily="34"/>
                <a:cs typeface="Times New Roman" pitchFamily="16"/>
              </a:rPr>
              <a:t>На каждом уроке английского языка в любом классе проводятся в течение урока физкультминутки, игровые паузы (драматизация диалогов, текстовых отрывков), зрительная гимнастика и, конечно, эмоциональная разгрузка.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67640" y="3138119"/>
            <a:ext cx="6048360" cy="371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24000" y="260280"/>
            <a:ext cx="6346440" cy="13204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ru-RU" sz="2800"/>
              <a:t>На уроках английского языка, прежде всего, создаются условия для здорового развития детей: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236000" y="4869000"/>
            <a:ext cx="2015640" cy="21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56200" y="2229119"/>
            <a:ext cx="5851800" cy="439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solidFill>
                  <a:srgbClr val="000000"/>
                </a:solidFill>
                <a:latin typeface="Arial" pitchFamily="34"/>
              </a:rPr>
              <a:t>Проводим </a:t>
            </a:r>
            <a:r>
              <a:rPr lang="ru-RU" dirty="0" smtClean="0">
                <a:solidFill>
                  <a:srgbClr val="000000"/>
                </a:solidFill>
                <a:latin typeface="Arial" pitchFamily="34"/>
              </a:rPr>
              <a:t>физкультминутки</a:t>
            </a:r>
            <a:endParaRPr lang="ru-RU" dirty="0">
              <a:solidFill>
                <a:srgbClr val="000000"/>
              </a:solidFill>
              <a:latin typeface="Arial" pitchFamily="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32000" y="2160720"/>
            <a:ext cx="6525360" cy="439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>
              <a:solidFill>
                <a:srgbClr val="000000"/>
              </a:solidFill>
              <a:latin typeface="Arial" pitchFamily="34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95640" y="2160000"/>
            <a:ext cx="6156360" cy="41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23520" y="393840"/>
            <a:ext cx="8625960" cy="1296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 pitchFamily="34"/>
                <a:ea typeface="Microsoft YaHei" pitchFamily="2"/>
                <a:cs typeface="Times New Roman" pitchFamily="18"/>
              </a:rPr>
              <a:t>Инсценируем сказки.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  <a:tabLst/>
            </a:pPr>
            <a:endParaRPr lang="ru-RU" sz="1800" b="1" i="0" u="none" strike="noStrike" kern="1200" spc="0">
              <a:ln>
                <a:noFill/>
              </a:ln>
              <a:solidFill>
                <a:srgbClr val="404040"/>
              </a:solidFill>
              <a:latin typeface="Arial" pitchFamily="34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>
              <a:solidFill>
                <a:srgbClr val="000000"/>
              </a:solidFill>
              <a:latin typeface="Arial" pitchFamily="34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51640" y="2160000"/>
            <a:ext cx="5868360" cy="4137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2000" y="144000"/>
            <a:ext cx="6444256" cy="1512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marR="0" lvl="0" indent="0" algn="l" rtl="0" hangingPunct="1">
              <a:spcBef>
                <a:spcPts val="1001"/>
              </a:spcBef>
              <a:spcAft>
                <a:spcPts val="0"/>
              </a:spcAft>
              <a:buNone/>
              <a:tabLst/>
            </a:pPr>
            <a:r>
              <a:rPr lang="ru-RU" sz="4800" b="0" i="0" u="none" strike="noStrike" spc="0" dirty="0">
                <a:solidFill>
                  <a:srgbClr val="404040"/>
                </a:solidFill>
                <a:latin typeface="Calibri" pitchFamily="34"/>
                <a:cs typeface="Times New Roman" pitchFamily="16"/>
              </a:rPr>
              <a:t>Разгадываем ребусы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51520" y="2132856"/>
            <a:ext cx="5868360" cy="413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solidFill>
                  <a:srgbClr val="000000"/>
                </a:solidFill>
                <a:latin typeface="Arial" pitchFamily="34"/>
              </a:rPr>
              <a:t>Проводим тематические вчера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09480" y="2160720"/>
            <a:ext cx="6347880" cy="3881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>
              <a:solidFill>
                <a:srgbClr val="000000"/>
              </a:solidFill>
              <a:latin typeface="Arial" pitchFamily="34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51640" y="2376000"/>
            <a:ext cx="6156360" cy="40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20" y="144000"/>
            <a:ext cx="9222480" cy="16559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Mangal" pitchFamily="2"/>
              </a:defRPr>
            </a:lvl9pPr>
          </a:lstStyle>
          <a:p>
            <a:pPr marL="0" marR="0" lvl="0" indent="0" algn="l" rtl="0" hangingPunct="1">
              <a:spcBef>
                <a:spcPts val="1001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spc="0">
                <a:solidFill>
                  <a:srgbClr val="404040"/>
                </a:solidFill>
                <a:latin typeface="Trebuchet MS" pitchFamily="18"/>
                <a:cs typeface="Times New Roman" pitchFamily="16"/>
              </a:rPr>
              <a:t>Рефлексия — обязательное</a:t>
            </a:r>
          </a:p>
          <a:p>
            <a:pPr marL="0" marR="0" lvl="0" indent="0" algn="l" rtl="0" hangingPunct="1">
              <a:spcBef>
                <a:spcPts val="1001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spc="0">
                <a:solidFill>
                  <a:srgbClr val="404040"/>
                </a:solidFill>
                <a:latin typeface="Trebuchet MS" pitchFamily="18"/>
                <a:cs typeface="Times New Roman" pitchFamily="16"/>
              </a:rPr>
              <a:t>условие окончания урока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125</Words>
  <Application>Microsoft Office PowerPoint</Application>
  <PresentationFormat>Экран (4:3)</PresentationFormat>
  <Paragraphs>22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Обычный</vt:lpstr>
      <vt:lpstr>Обычный 1</vt:lpstr>
      <vt:lpstr>Развитие познавательных способностей учащихся   на уроках английского языка</vt:lpstr>
      <vt:lpstr>Слайд 2</vt:lpstr>
      <vt:lpstr>Слайд 3</vt:lpstr>
      <vt:lpstr>На уроках английского языка, прежде всего, создаются условия для здорового развития детей:</vt:lpstr>
      <vt:lpstr>Проводим физкультминутки</vt:lpstr>
      <vt:lpstr>Слайд 6</vt:lpstr>
      <vt:lpstr>Слайд 7</vt:lpstr>
      <vt:lpstr>Проводим тематические вчера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 в формировании ключевых компетенций на уроках английского языка</dc:title>
  <dc:creator>13-13</dc:creator>
  <cp:lastModifiedBy>ва я</cp:lastModifiedBy>
  <cp:revision>5</cp:revision>
  <dcterms:modified xsi:type="dcterms:W3CDTF">2016-03-05T19:50:22Z</dcterms:modified>
</cp:coreProperties>
</file>