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0099"/>
    <a:srgbClr val="0000FF"/>
    <a:srgbClr val="CC33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139E5-3167-4136-9153-D0EE03A6A44A}" type="doc">
      <dgm:prSet loTypeId="urn:microsoft.com/office/officeart/2005/8/layout/orgChart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EC1AE-9DCD-4DE6-97B5-7E157ED19539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kumimoji="0" lang="ru-RU" b="1" i="0" u="none" strike="noStrike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Виды подключения к </a:t>
          </a:r>
          <a:r>
            <a:rPr kumimoji="0" lang="en-US" b="1" i="0" u="none" strike="noStrike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INTERNET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77D4F81-431E-4622-85DE-B5FFE323BAFD}" type="parTrans" cxnId="{99AED9B3-A37C-47E7-B01A-EA3549840F59}">
      <dgm:prSet/>
      <dgm:spPr/>
      <dgm:t>
        <a:bodyPr/>
        <a:lstStyle/>
        <a:p>
          <a:endParaRPr lang="ru-RU"/>
        </a:p>
      </dgm:t>
    </dgm:pt>
    <dgm:pt modelId="{CF01B188-BD72-403F-A25D-0C14E7B67515}" type="sibTrans" cxnId="{99AED9B3-A37C-47E7-B01A-EA3549840F59}">
      <dgm:prSet/>
      <dgm:spPr/>
      <dgm:t>
        <a:bodyPr/>
        <a:lstStyle/>
        <a:p>
          <a:endParaRPr lang="ru-RU"/>
        </a:p>
      </dgm:t>
    </dgm:pt>
    <dgm:pt modelId="{A19AB9C2-B11A-4BCB-8AFA-FE1060A70B1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Сеансовое подключение </a:t>
          </a:r>
          <a:r>
            <a:rPr lang="ru-RU" b="1" dirty="0" smtClean="0"/>
            <a:t>– </a:t>
          </a:r>
          <a:r>
            <a:rPr lang="ru-RU" dirty="0" smtClean="0"/>
            <a:t>пользователь подключен к Сети не постоянно, а лишь на определенное время. Данные передаются в Сеть в </a:t>
          </a:r>
          <a:r>
            <a:rPr lang="ru-RU" b="1" i="1" dirty="0" smtClean="0">
              <a:solidFill>
                <a:srgbClr val="FF0000"/>
              </a:solidFill>
            </a:rPr>
            <a:t>аналоговом</a:t>
          </a:r>
          <a:r>
            <a:rPr lang="ru-RU" b="1" i="1" dirty="0" smtClean="0"/>
            <a:t> </a:t>
          </a:r>
          <a:r>
            <a:rPr lang="ru-RU" dirty="0" smtClean="0"/>
            <a:t>виде.</a:t>
          </a:r>
          <a:endParaRPr lang="ru-RU" dirty="0"/>
        </a:p>
      </dgm:t>
    </dgm:pt>
    <dgm:pt modelId="{079CA479-C887-47F2-86B5-77EF66FCB058}" type="parTrans" cxnId="{27245D50-EAFA-4F29-A58C-C047BFFB6EDD}">
      <dgm:prSet/>
      <dgm:spPr/>
      <dgm:t>
        <a:bodyPr/>
        <a:lstStyle/>
        <a:p>
          <a:endParaRPr lang="ru-RU"/>
        </a:p>
      </dgm:t>
    </dgm:pt>
    <dgm:pt modelId="{60EE62D4-75B9-4AF6-A962-139458784C2F}" type="sibTrans" cxnId="{27245D50-EAFA-4F29-A58C-C047BFFB6EDD}">
      <dgm:prSet/>
      <dgm:spPr/>
      <dgm:t>
        <a:bodyPr/>
        <a:lstStyle/>
        <a:p>
          <a:endParaRPr lang="ru-RU"/>
        </a:p>
      </dgm:t>
    </dgm:pt>
    <dgm:pt modelId="{47452267-B238-4606-8776-C076C8F2DCA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Постоянное подключение </a:t>
          </a:r>
          <a:r>
            <a:rPr lang="ru-RU" b="1" dirty="0" smtClean="0"/>
            <a:t>- </a:t>
          </a:r>
          <a:r>
            <a:rPr lang="ru-RU" dirty="0" smtClean="0"/>
            <a:t>компьютер подключен к сети постоянно к быстрому каналу. Данные передаются в сеть в </a:t>
          </a:r>
          <a:r>
            <a:rPr lang="ru-RU" b="1" i="1" dirty="0" smtClean="0">
              <a:solidFill>
                <a:srgbClr val="FF0000"/>
              </a:solidFill>
            </a:rPr>
            <a:t>цифровом</a:t>
          </a:r>
          <a:r>
            <a:rPr lang="ru-RU" b="1" i="1" dirty="0" smtClean="0"/>
            <a:t> </a:t>
          </a:r>
          <a:r>
            <a:rPr lang="ru-RU" dirty="0" smtClean="0"/>
            <a:t>виде.</a:t>
          </a:r>
          <a:endParaRPr lang="ru-RU" dirty="0"/>
        </a:p>
      </dgm:t>
    </dgm:pt>
    <dgm:pt modelId="{27D6B5CB-E06A-4FA7-9EDA-06C581811E07}" type="parTrans" cxnId="{255CBF26-A1B7-4247-BF51-34D810BC2B3B}">
      <dgm:prSet/>
      <dgm:spPr/>
      <dgm:t>
        <a:bodyPr/>
        <a:lstStyle/>
        <a:p>
          <a:endParaRPr lang="ru-RU"/>
        </a:p>
      </dgm:t>
    </dgm:pt>
    <dgm:pt modelId="{0C956760-9B7D-4DD6-9D5F-73276CED7812}" type="sibTrans" cxnId="{255CBF26-A1B7-4247-BF51-34D810BC2B3B}">
      <dgm:prSet/>
      <dgm:spPr/>
      <dgm:t>
        <a:bodyPr/>
        <a:lstStyle/>
        <a:p>
          <a:endParaRPr lang="ru-RU"/>
        </a:p>
      </dgm:t>
    </dgm:pt>
    <dgm:pt modelId="{5E3E6F6C-8D71-42B5-95BC-CA71C7B46702}" type="pres">
      <dgm:prSet presAssocID="{1BD139E5-3167-4136-9153-D0EE03A6A4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C184FA-69DB-4A0D-B1DB-D891EF88EBB5}" type="pres">
      <dgm:prSet presAssocID="{649EC1AE-9DCD-4DE6-97B5-7E157ED19539}" presName="hierRoot1" presStyleCnt="0">
        <dgm:presLayoutVars>
          <dgm:hierBranch val="init"/>
        </dgm:presLayoutVars>
      </dgm:prSet>
      <dgm:spPr/>
    </dgm:pt>
    <dgm:pt modelId="{7C311584-5D4B-4EE7-AAE3-3A820CC2F3BE}" type="pres">
      <dgm:prSet presAssocID="{649EC1AE-9DCD-4DE6-97B5-7E157ED19539}" presName="rootComposite1" presStyleCnt="0"/>
      <dgm:spPr/>
    </dgm:pt>
    <dgm:pt modelId="{E510161C-C096-4FD8-B9E6-AE08680A79AC}" type="pres">
      <dgm:prSet presAssocID="{649EC1AE-9DCD-4DE6-97B5-7E157ED19539}" presName="rootText1" presStyleLbl="node0" presStyleIdx="0" presStyleCnt="1" custLinFactNeighborX="16917" custLinFactNeighborY="-31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20954D-4C84-4AB0-9163-AF7AFA5A0D12}" type="pres">
      <dgm:prSet presAssocID="{649EC1AE-9DCD-4DE6-97B5-7E157ED195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5A5E74-068F-4B9E-BF89-75AF0F605C41}" type="pres">
      <dgm:prSet presAssocID="{649EC1AE-9DCD-4DE6-97B5-7E157ED19539}" presName="hierChild2" presStyleCnt="0"/>
      <dgm:spPr/>
    </dgm:pt>
    <dgm:pt modelId="{0258319C-60FE-4CB4-8172-47EC32F065A0}" type="pres">
      <dgm:prSet presAssocID="{079CA479-C887-47F2-86B5-77EF66FCB05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03AD12-7865-4DC1-B927-76FA05842CFC}" type="pres">
      <dgm:prSet presAssocID="{A19AB9C2-B11A-4BCB-8AFA-FE1060A70B17}" presName="hierRoot2" presStyleCnt="0">
        <dgm:presLayoutVars>
          <dgm:hierBranch val="init"/>
        </dgm:presLayoutVars>
      </dgm:prSet>
      <dgm:spPr/>
    </dgm:pt>
    <dgm:pt modelId="{AC4EB0AB-893D-4FB4-919D-45939B7CDA99}" type="pres">
      <dgm:prSet presAssocID="{A19AB9C2-B11A-4BCB-8AFA-FE1060A70B17}" presName="rootComposite" presStyleCnt="0"/>
      <dgm:spPr/>
    </dgm:pt>
    <dgm:pt modelId="{542FB98C-03CB-48F8-92D7-5CB322D3B0A7}" type="pres">
      <dgm:prSet presAssocID="{A19AB9C2-B11A-4BCB-8AFA-FE1060A70B17}" presName="rootText" presStyleLbl="node2" presStyleIdx="0" presStyleCnt="2" custLinFactNeighborX="7770" custLinFactNeighborY="-35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33DFC-3704-41D4-BED9-DCFCEFAD7585}" type="pres">
      <dgm:prSet presAssocID="{A19AB9C2-B11A-4BCB-8AFA-FE1060A70B17}" presName="rootConnector" presStyleLbl="node2" presStyleIdx="0" presStyleCnt="2"/>
      <dgm:spPr/>
      <dgm:t>
        <a:bodyPr/>
        <a:lstStyle/>
        <a:p>
          <a:endParaRPr lang="ru-RU"/>
        </a:p>
      </dgm:t>
    </dgm:pt>
    <dgm:pt modelId="{5F9EBA99-36CE-450A-80A0-113697B28C9E}" type="pres">
      <dgm:prSet presAssocID="{A19AB9C2-B11A-4BCB-8AFA-FE1060A70B17}" presName="hierChild4" presStyleCnt="0"/>
      <dgm:spPr/>
    </dgm:pt>
    <dgm:pt modelId="{6BB01E5F-8736-4F8A-990A-B3A1368D31A4}" type="pres">
      <dgm:prSet presAssocID="{A19AB9C2-B11A-4BCB-8AFA-FE1060A70B17}" presName="hierChild5" presStyleCnt="0"/>
      <dgm:spPr/>
    </dgm:pt>
    <dgm:pt modelId="{C92F44CF-3862-4263-B984-05D7B1181B70}" type="pres">
      <dgm:prSet presAssocID="{27D6B5CB-E06A-4FA7-9EDA-06C581811E0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3A79989-4D9C-4E10-80E2-15B607D20E50}" type="pres">
      <dgm:prSet presAssocID="{47452267-B238-4606-8776-C076C8F2DCA0}" presName="hierRoot2" presStyleCnt="0">
        <dgm:presLayoutVars>
          <dgm:hierBranch val="init"/>
        </dgm:presLayoutVars>
      </dgm:prSet>
      <dgm:spPr/>
    </dgm:pt>
    <dgm:pt modelId="{895C79ED-8374-4279-BDF5-1AF9DEE80D58}" type="pres">
      <dgm:prSet presAssocID="{47452267-B238-4606-8776-C076C8F2DCA0}" presName="rootComposite" presStyleCnt="0"/>
      <dgm:spPr/>
    </dgm:pt>
    <dgm:pt modelId="{146F3231-6730-4E9F-A1CC-8D8109A3EBF3}" type="pres">
      <dgm:prSet presAssocID="{47452267-B238-4606-8776-C076C8F2DCA0}" presName="rootText" presStyleLbl="node2" presStyleIdx="1" presStyleCnt="2" custLinFactNeighborX="3430" custLinFactNeighborY="-35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F0BAD-82B7-4A34-A77E-1A08B3039696}" type="pres">
      <dgm:prSet presAssocID="{47452267-B238-4606-8776-C076C8F2DCA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B70F984-5709-4111-BC78-33C117745FCD}" type="pres">
      <dgm:prSet presAssocID="{47452267-B238-4606-8776-C076C8F2DCA0}" presName="hierChild4" presStyleCnt="0"/>
      <dgm:spPr/>
    </dgm:pt>
    <dgm:pt modelId="{2EF45C0D-D52C-46A2-937C-66A6232FB6EC}" type="pres">
      <dgm:prSet presAssocID="{47452267-B238-4606-8776-C076C8F2DCA0}" presName="hierChild5" presStyleCnt="0"/>
      <dgm:spPr/>
    </dgm:pt>
    <dgm:pt modelId="{EF5281A3-D183-4F7A-8C14-9F331A6ED72D}" type="pres">
      <dgm:prSet presAssocID="{649EC1AE-9DCD-4DE6-97B5-7E157ED19539}" presName="hierChild3" presStyleCnt="0"/>
      <dgm:spPr/>
    </dgm:pt>
  </dgm:ptLst>
  <dgm:cxnLst>
    <dgm:cxn modelId="{F030306B-07CE-48D8-A39D-3316D0318559}" type="presOf" srcId="{47452267-B238-4606-8776-C076C8F2DCA0}" destId="{0A0F0BAD-82B7-4A34-A77E-1A08B3039696}" srcOrd="1" destOrd="0" presId="urn:microsoft.com/office/officeart/2005/8/layout/orgChart1"/>
    <dgm:cxn modelId="{29D072FC-39E3-4C8C-869D-E992C5E2BA94}" type="presOf" srcId="{27D6B5CB-E06A-4FA7-9EDA-06C581811E07}" destId="{C92F44CF-3862-4263-B984-05D7B1181B70}" srcOrd="0" destOrd="0" presId="urn:microsoft.com/office/officeart/2005/8/layout/orgChart1"/>
    <dgm:cxn modelId="{255CBF26-A1B7-4247-BF51-34D810BC2B3B}" srcId="{649EC1AE-9DCD-4DE6-97B5-7E157ED19539}" destId="{47452267-B238-4606-8776-C076C8F2DCA0}" srcOrd="1" destOrd="0" parTransId="{27D6B5CB-E06A-4FA7-9EDA-06C581811E07}" sibTransId="{0C956760-9B7D-4DD6-9D5F-73276CED7812}"/>
    <dgm:cxn modelId="{99AED9B3-A37C-47E7-B01A-EA3549840F59}" srcId="{1BD139E5-3167-4136-9153-D0EE03A6A44A}" destId="{649EC1AE-9DCD-4DE6-97B5-7E157ED19539}" srcOrd="0" destOrd="0" parTransId="{E77D4F81-431E-4622-85DE-B5FFE323BAFD}" sibTransId="{CF01B188-BD72-403F-A25D-0C14E7B67515}"/>
    <dgm:cxn modelId="{5F6ED318-FB88-43F8-86F1-F5C777E7CC97}" type="presOf" srcId="{649EC1AE-9DCD-4DE6-97B5-7E157ED19539}" destId="{7620954D-4C84-4AB0-9163-AF7AFA5A0D12}" srcOrd="1" destOrd="0" presId="urn:microsoft.com/office/officeart/2005/8/layout/orgChart1"/>
    <dgm:cxn modelId="{E15B78DF-6A1D-460B-8C9F-E692CF83D485}" type="presOf" srcId="{1BD139E5-3167-4136-9153-D0EE03A6A44A}" destId="{5E3E6F6C-8D71-42B5-95BC-CA71C7B46702}" srcOrd="0" destOrd="0" presId="urn:microsoft.com/office/officeart/2005/8/layout/orgChart1"/>
    <dgm:cxn modelId="{5C93EEF9-A6E1-46B0-AD6C-D93A3DA198A7}" type="presOf" srcId="{649EC1AE-9DCD-4DE6-97B5-7E157ED19539}" destId="{E510161C-C096-4FD8-B9E6-AE08680A79AC}" srcOrd="0" destOrd="0" presId="urn:microsoft.com/office/officeart/2005/8/layout/orgChart1"/>
    <dgm:cxn modelId="{AF34C9B6-90C6-4482-8A73-6688512CA8B8}" type="presOf" srcId="{A19AB9C2-B11A-4BCB-8AFA-FE1060A70B17}" destId="{D5E33DFC-3704-41D4-BED9-DCFCEFAD7585}" srcOrd="1" destOrd="0" presId="urn:microsoft.com/office/officeart/2005/8/layout/orgChart1"/>
    <dgm:cxn modelId="{27245D50-EAFA-4F29-A58C-C047BFFB6EDD}" srcId="{649EC1AE-9DCD-4DE6-97B5-7E157ED19539}" destId="{A19AB9C2-B11A-4BCB-8AFA-FE1060A70B17}" srcOrd="0" destOrd="0" parTransId="{079CA479-C887-47F2-86B5-77EF66FCB058}" sibTransId="{60EE62D4-75B9-4AF6-A962-139458784C2F}"/>
    <dgm:cxn modelId="{385F2D61-3C91-44F7-94E1-87FE4E4CC93C}" type="presOf" srcId="{079CA479-C887-47F2-86B5-77EF66FCB058}" destId="{0258319C-60FE-4CB4-8172-47EC32F065A0}" srcOrd="0" destOrd="0" presId="urn:microsoft.com/office/officeart/2005/8/layout/orgChart1"/>
    <dgm:cxn modelId="{C36BBF0D-AD2D-4DA4-8FB0-8F2106080EB5}" type="presOf" srcId="{A19AB9C2-B11A-4BCB-8AFA-FE1060A70B17}" destId="{542FB98C-03CB-48F8-92D7-5CB322D3B0A7}" srcOrd="0" destOrd="0" presId="urn:microsoft.com/office/officeart/2005/8/layout/orgChart1"/>
    <dgm:cxn modelId="{8DB25D05-6EA5-493D-AE39-89538E919327}" type="presOf" srcId="{47452267-B238-4606-8776-C076C8F2DCA0}" destId="{146F3231-6730-4E9F-A1CC-8D8109A3EBF3}" srcOrd="0" destOrd="0" presId="urn:microsoft.com/office/officeart/2005/8/layout/orgChart1"/>
    <dgm:cxn modelId="{BB63F275-2867-4919-8F17-EC7575914FB8}" type="presParOf" srcId="{5E3E6F6C-8D71-42B5-95BC-CA71C7B46702}" destId="{62C184FA-69DB-4A0D-B1DB-D891EF88EBB5}" srcOrd="0" destOrd="0" presId="urn:microsoft.com/office/officeart/2005/8/layout/orgChart1"/>
    <dgm:cxn modelId="{07433286-78F8-40B4-956A-7D3D08264F53}" type="presParOf" srcId="{62C184FA-69DB-4A0D-B1DB-D891EF88EBB5}" destId="{7C311584-5D4B-4EE7-AAE3-3A820CC2F3BE}" srcOrd="0" destOrd="0" presId="urn:microsoft.com/office/officeart/2005/8/layout/orgChart1"/>
    <dgm:cxn modelId="{2EFAC8FC-7AA3-411C-87BD-A0C1E3E1DAEE}" type="presParOf" srcId="{7C311584-5D4B-4EE7-AAE3-3A820CC2F3BE}" destId="{E510161C-C096-4FD8-B9E6-AE08680A79AC}" srcOrd="0" destOrd="0" presId="urn:microsoft.com/office/officeart/2005/8/layout/orgChart1"/>
    <dgm:cxn modelId="{ABF1625A-EA64-40B1-95A3-096B799B21E6}" type="presParOf" srcId="{7C311584-5D4B-4EE7-AAE3-3A820CC2F3BE}" destId="{7620954D-4C84-4AB0-9163-AF7AFA5A0D12}" srcOrd="1" destOrd="0" presId="urn:microsoft.com/office/officeart/2005/8/layout/orgChart1"/>
    <dgm:cxn modelId="{54C72D3E-DB9B-4B9B-9BB8-1884037908D8}" type="presParOf" srcId="{62C184FA-69DB-4A0D-B1DB-D891EF88EBB5}" destId="{B55A5E74-068F-4B9E-BF89-75AF0F605C41}" srcOrd="1" destOrd="0" presId="urn:microsoft.com/office/officeart/2005/8/layout/orgChart1"/>
    <dgm:cxn modelId="{E841967C-7878-45E5-B00A-3479CD02558A}" type="presParOf" srcId="{B55A5E74-068F-4B9E-BF89-75AF0F605C41}" destId="{0258319C-60FE-4CB4-8172-47EC32F065A0}" srcOrd="0" destOrd="0" presId="urn:microsoft.com/office/officeart/2005/8/layout/orgChart1"/>
    <dgm:cxn modelId="{F4027FC2-E73D-402E-8621-73AB7F9F2052}" type="presParOf" srcId="{B55A5E74-068F-4B9E-BF89-75AF0F605C41}" destId="{E803AD12-7865-4DC1-B927-76FA05842CFC}" srcOrd="1" destOrd="0" presId="urn:microsoft.com/office/officeart/2005/8/layout/orgChart1"/>
    <dgm:cxn modelId="{07887EAF-13E7-4B9A-8AFB-8224410EEDC9}" type="presParOf" srcId="{E803AD12-7865-4DC1-B927-76FA05842CFC}" destId="{AC4EB0AB-893D-4FB4-919D-45939B7CDA99}" srcOrd="0" destOrd="0" presId="urn:microsoft.com/office/officeart/2005/8/layout/orgChart1"/>
    <dgm:cxn modelId="{6F67F4E4-69A2-4223-BE26-812FA6F9ABA1}" type="presParOf" srcId="{AC4EB0AB-893D-4FB4-919D-45939B7CDA99}" destId="{542FB98C-03CB-48F8-92D7-5CB322D3B0A7}" srcOrd="0" destOrd="0" presId="urn:microsoft.com/office/officeart/2005/8/layout/orgChart1"/>
    <dgm:cxn modelId="{B5A78B1C-31F8-4168-903E-F81C7C867500}" type="presParOf" srcId="{AC4EB0AB-893D-4FB4-919D-45939B7CDA99}" destId="{D5E33DFC-3704-41D4-BED9-DCFCEFAD7585}" srcOrd="1" destOrd="0" presId="urn:microsoft.com/office/officeart/2005/8/layout/orgChart1"/>
    <dgm:cxn modelId="{EDECA452-B2EF-48E9-A11D-931BE7E5E87E}" type="presParOf" srcId="{E803AD12-7865-4DC1-B927-76FA05842CFC}" destId="{5F9EBA99-36CE-450A-80A0-113697B28C9E}" srcOrd="1" destOrd="0" presId="urn:microsoft.com/office/officeart/2005/8/layout/orgChart1"/>
    <dgm:cxn modelId="{C77364BC-9CFC-48F4-A79C-E7626DAF3B13}" type="presParOf" srcId="{E803AD12-7865-4DC1-B927-76FA05842CFC}" destId="{6BB01E5F-8736-4F8A-990A-B3A1368D31A4}" srcOrd="2" destOrd="0" presId="urn:microsoft.com/office/officeart/2005/8/layout/orgChart1"/>
    <dgm:cxn modelId="{B4D365B1-58BD-4FB0-85BF-37B099DC6F30}" type="presParOf" srcId="{B55A5E74-068F-4B9E-BF89-75AF0F605C41}" destId="{C92F44CF-3862-4263-B984-05D7B1181B70}" srcOrd="2" destOrd="0" presId="urn:microsoft.com/office/officeart/2005/8/layout/orgChart1"/>
    <dgm:cxn modelId="{6936F7AD-1599-4DE0-A9AF-D4F6FB5630B0}" type="presParOf" srcId="{B55A5E74-068F-4B9E-BF89-75AF0F605C41}" destId="{C3A79989-4D9C-4E10-80E2-15B607D20E50}" srcOrd="3" destOrd="0" presId="urn:microsoft.com/office/officeart/2005/8/layout/orgChart1"/>
    <dgm:cxn modelId="{52A99938-035F-4610-9EB1-16299C126DFF}" type="presParOf" srcId="{C3A79989-4D9C-4E10-80E2-15B607D20E50}" destId="{895C79ED-8374-4279-BDF5-1AF9DEE80D58}" srcOrd="0" destOrd="0" presId="urn:microsoft.com/office/officeart/2005/8/layout/orgChart1"/>
    <dgm:cxn modelId="{15950902-7026-4980-8330-2E446CBDF67A}" type="presParOf" srcId="{895C79ED-8374-4279-BDF5-1AF9DEE80D58}" destId="{146F3231-6730-4E9F-A1CC-8D8109A3EBF3}" srcOrd="0" destOrd="0" presId="urn:microsoft.com/office/officeart/2005/8/layout/orgChart1"/>
    <dgm:cxn modelId="{D07BF2D8-EA93-42F8-AED4-15975A09CAD9}" type="presParOf" srcId="{895C79ED-8374-4279-BDF5-1AF9DEE80D58}" destId="{0A0F0BAD-82B7-4A34-A77E-1A08B3039696}" srcOrd="1" destOrd="0" presId="urn:microsoft.com/office/officeart/2005/8/layout/orgChart1"/>
    <dgm:cxn modelId="{444C5996-9159-4775-9427-F32B71CF0B28}" type="presParOf" srcId="{C3A79989-4D9C-4E10-80E2-15B607D20E50}" destId="{5B70F984-5709-4111-BC78-33C117745FCD}" srcOrd="1" destOrd="0" presId="urn:microsoft.com/office/officeart/2005/8/layout/orgChart1"/>
    <dgm:cxn modelId="{C747901C-A392-4AD1-AC3D-D9B6273B3645}" type="presParOf" srcId="{C3A79989-4D9C-4E10-80E2-15B607D20E50}" destId="{2EF45C0D-D52C-46A2-937C-66A6232FB6EC}" srcOrd="2" destOrd="0" presId="urn:microsoft.com/office/officeart/2005/8/layout/orgChart1"/>
    <dgm:cxn modelId="{B6DE816B-6FCE-486D-A18B-C73F00B87A4A}" type="presParOf" srcId="{62C184FA-69DB-4A0D-B1DB-D891EF88EBB5}" destId="{EF5281A3-D183-4F7A-8C14-9F331A6ED7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2F44CF-3862-4263-B984-05D7B1181B70}">
      <dsp:nvSpPr>
        <dsp:cNvPr id="0" name=""/>
        <dsp:cNvSpPr/>
      </dsp:nvSpPr>
      <dsp:spPr>
        <a:xfrm>
          <a:off x="4877528" y="1932999"/>
          <a:ext cx="1669701" cy="72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89"/>
              </a:lnTo>
              <a:lnTo>
                <a:pt x="1669701" y="324689"/>
              </a:lnTo>
              <a:lnTo>
                <a:pt x="1669701" y="726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8319C-60FE-4CB4-8172-47EC32F065A0}">
      <dsp:nvSpPr>
        <dsp:cNvPr id="0" name=""/>
        <dsp:cNvSpPr/>
      </dsp:nvSpPr>
      <dsp:spPr>
        <a:xfrm>
          <a:off x="2212553" y="1932999"/>
          <a:ext cx="2664975" cy="726461"/>
        </a:xfrm>
        <a:custGeom>
          <a:avLst/>
          <a:gdLst/>
          <a:ahLst/>
          <a:cxnLst/>
          <a:rect l="0" t="0" r="0" b="0"/>
          <a:pathLst>
            <a:path>
              <a:moveTo>
                <a:pt x="2664975" y="0"/>
              </a:moveTo>
              <a:lnTo>
                <a:pt x="2664975" y="324689"/>
              </a:lnTo>
              <a:lnTo>
                <a:pt x="0" y="324689"/>
              </a:lnTo>
              <a:lnTo>
                <a:pt x="0" y="726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0161C-C096-4FD8-B9E6-AE08680A79AC}">
      <dsp:nvSpPr>
        <dsp:cNvPr id="0" name=""/>
        <dsp:cNvSpPr/>
      </dsp:nvSpPr>
      <dsp:spPr>
        <a:xfrm>
          <a:off x="2964326" y="19797"/>
          <a:ext cx="3826403" cy="191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Виды подключения к </a:t>
          </a:r>
          <a:r>
            <a:rPr kumimoji="0" lang="en-US" sz="22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INTERNET</a:t>
          </a:r>
          <a:endParaRPr lang="ru-RU" sz="2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964326" y="19797"/>
        <a:ext cx="3826403" cy="1913201"/>
      </dsp:txXfrm>
    </dsp:sp>
    <dsp:sp modelId="{542FB98C-03CB-48F8-92D7-5CB322D3B0A7}">
      <dsp:nvSpPr>
        <dsp:cNvPr id="0" name=""/>
        <dsp:cNvSpPr/>
      </dsp:nvSpPr>
      <dsp:spPr>
        <a:xfrm>
          <a:off x="299351" y="2659461"/>
          <a:ext cx="3826403" cy="191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Сеансовое подключение </a:t>
          </a:r>
          <a:r>
            <a:rPr lang="ru-RU" sz="2200" b="1" kern="1200" dirty="0" smtClean="0"/>
            <a:t>– </a:t>
          </a:r>
          <a:r>
            <a:rPr lang="ru-RU" sz="2200" kern="1200" dirty="0" smtClean="0"/>
            <a:t>пользователь подключен к Сети не постоянно, а лишь на определенное время. Данные передаются в Сеть в </a:t>
          </a:r>
          <a:r>
            <a:rPr lang="ru-RU" sz="2200" b="1" i="1" kern="1200" dirty="0" smtClean="0">
              <a:solidFill>
                <a:srgbClr val="FF0000"/>
              </a:solidFill>
            </a:rPr>
            <a:t>аналоговом</a:t>
          </a:r>
          <a:r>
            <a:rPr lang="ru-RU" sz="2200" b="1" i="1" kern="1200" dirty="0" smtClean="0"/>
            <a:t> </a:t>
          </a:r>
          <a:r>
            <a:rPr lang="ru-RU" sz="2200" kern="1200" dirty="0" smtClean="0"/>
            <a:t>виде.</a:t>
          </a:r>
          <a:endParaRPr lang="ru-RU" sz="2200" kern="1200" dirty="0"/>
        </a:p>
      </dsp:txBody>
      <dsp:txXfrm>
        <a:off x="299351" y="2659461"/>
        <a:ext cx="3826403" cy="1913201"/>
      </dsp:txXfrm>
    </dsp:sp>
    <dsp:sp modelId="{146F3231-6730-4E9F-A1CC-8D8109A3EBF3}">
      <dsp:nvSpPr>
        <dsp:cNvPr id="0" name=""/>
        <dsp:cNvSpPr/>
      </dsp:nvSpPr>
      <dsp:spPr>
        <a:xfrm>
          <a:off x="4634028" y="2659461"/>
          <a:ext cx="3826403" cy="191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Постоянное подключение </a:t>
          </a:r>
          <a:r>
            <a:rPr lang="ru-RU" sz="2200" b="1" kern="1200" dirty="0" smtClean="0"/>
            <a:t>- </a:t>
          </a:r>
          <a:r>
            <a:rPr lang="ru-RU" sz="2200" kern="1200" dirty="0" smtClean="0"/>
            <a:t>компьютер подключен к сети постоянно к быстрому каналу. Данные передаются в сеть в </a:t>
          </a:r>
          <a:r>
            <a:rPr lang="ru-RU" sz="2200" b="1" i="1" kern="1200" dirty="0" smtClean="0">
              <a:solidFill>
                <a:srgbClr val="FF0000"/>
              </a:solidFill>
            </a:rPr>
            <a:t>цифровом</a:t>
          </a:r>
          <a:r>
            <a:rPr lang="ru-RU" sz="2200" b="1" i="1" kern="1200" dirty="0" smtClean="0"/>
            <a:t> </a:t>
          </a:r>
          <a:r>
            <a:rPr lang="ru-RU" sz="2200" kern="1200" dirty="0" smtClean="0"/>
            <a:t>виде.</a:t>
          </a:r>
          <a:endParaRPr lang="ru-RU" sz="2200" kern="1200" dirty="0"/>
        </a:p>
      </dsp:txBody>
      <dsp:txXfrm>
        <a:off x="4634028" y="2659461"/>
        <a:ext cx="3826403" cy="191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EB58-BD44-43A0-9550-3DA4286FBB1E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9551-6756-4C42-A546-8FBF866ABE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BCF70-E34C-4332-8EF3-764865F5C9AF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4100-592C-468D-B6E3-76DB48D6F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СОШ №6 г. Реутов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Network%20topology.mp4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ring%20topology.mp4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25;&#1083;&#1103;\Desktop\&#1050;&#1091;&#1088;&#1100;&#1103;&#1085;&#1086;&#1074;&#1072;\&#1051;&#1086;&#1082;&#1072;&#1083;&#1100;&#1085;&#1099;&#1077;%20&#1080;%20&#1075;&#1083;&#1086;&#1073;&#1072;&#1083;&#1100;&#1085;&#1099;&#1077;%20&#1082;&#1086;&#1084;&#1087;&#1100;&#1102;&#1090;&#1077;&#1088;&#1085;&#1099;&#1077;%20&#1089;&#1077;&#1090;&#1080;.%20&#1058;&#1086;&#1087;&#1086;&#1083;&#1086;&#1075;&#1080;&#1103;%20&#1089;&#1077;&#1090;&#1077;&#1081;.%2010%20&#1082;&#1083;&#1072;&#1089;&#1089;\Network%20topology%20bus.mp4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D%D1%82%D0%B5%D1%80%D0%BD%D0%B5%D1%82" TargetMode="External"/><Relationship Id="rId5" Type="http://schemas.openxmlformats.org/officeDocument/2006/relationships/hyperlink" Target="http://ru.wikipedia.org/wiki/%D0%A1%D1%82%D0%B5%D0%BA_%D0%BF%D1%80%D0%BE%D1%82%D0%BE%D0%BA%D0%BE%D0%BB%D0%BE%D0%B2_TCP/IP" TargetMode="Externa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4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43.gif"/><Relationship Id="rId4" Type="http://schemas.openxmlformats.org/officeDocument/2006/relationships/diagramData" Target="../diagrams/data1.xml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4/Coaxial_cable_cutaway.svg/500px-Coaxial_cable_cutaway.svg.png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hyperlink" Target="http://images.wikia.com/science/ru/images/0/02/Optical_fiber_cabl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hyperlink" Target="http://www.dlink.ru/up/prod_fotos/DGE-528T_Side.jpg" TargetMode="External"/><Relationship Id="rId10" Type="http://schemas.openxmlformats.org/officeDocument/2006/relationships/hyperlink" Target="http://www.legion.com.ua/files/tovars/WP.jpg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4000" contrast="20000"/>
          </a:blip>
          <a:srcRect/>
          <a:stretch>
            <a:fillRect/>
          </a:stretch>
        </p:blipFill>
        <p:spPr bwMode="auto">
          <a:xfrm>
            <a:off x="4572000" y="3890718"/>
            <a:ext cx="3600400" cy="269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688632" cy="184665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z="114300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Print" pitchFamily="2" charset="0"/>
              </a:rPr>
              <a:t>Локальные и глобальные компьютерные сети</a:t>
            </a:r>
            <a:endParaRPr lang="ru-RU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 bright="-18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79512" y="116632"/>
            <a:ext cx="3600400" cy="433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Шина</a:t>
            </a:r>
            <a:endParaRPr lang="ru-RU" sz="6600" b="1" dirty="0">
              <a:ln w="11430" cmpd="sng">
                <a:noFill/>
                <a:prstDash val="solid"/>
                <a:miter lim="800000"/>
              </a:ln>
              <a:solidFill>
                <a:srgbClr val="000099"/>
              </a:solidFill>
              <a:effectLst/>
              <a:latin typeface="+mj-lt"/>
              <a:ea typeface="Batang" pitchFamily="18" charset="-127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851920" y="836712"/>
            <a:ext cx="475290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Используется один кабель вдоль которого подключены все компьютеры сети. Терминатор необходим для поглощения передаваемого сигнала на концах.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3528" y="4509120"/>
            <a:ext cx="38164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Простота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выходе одного компьютера из строя это не скажется на работе остальных</a:t>
            </a:r>
          </a:p>
        </p:txBody>
      </p:sp>
      <p:sp>
        <p:nvSpPr>
          <p:cNvPr id="13" name="WordArt 31"/>
          <p:cNvSpPr>
            <a:spLocks noChangeArrowheads="1" noChangeShapeType="1" noTextEdit="1"/>
          </p:cNvSpPr>
          <p:nvPr/>
        </p:nvSpPr>
        <p:spPr bwMode="auto">
          <a:xfrm rot="21365657">
            <a:off x="406717" y="3479374"/>
            <a:ext cx="3629267" cy="105215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6000" b="1" kern="1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42D"/>
                </a:solidFill>
                <a:effectLst/>
                <a:latin typeface="Arial"/>
                <a:cs typeface="Arial"/>
              </a:rPr>
              <a:t>Преимущества: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067944" y="4005064"/>
            <a:ext cx="5076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момент времени только один компьютер может вести передачу данных</a:t>
            </a:r>
          </a:p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Разрыв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кабеля приводит к прекращению работы сети</a:t>
            </a:r>
          </a:p>
          <a:p>
            <a:pPr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большом количестве компьютеров сеть работает медленно</a:t>
            </a:r>
          </a:p>
        </p:txBody>
      </p:sp>
      <p:sp>
        <p:nvSpPr>
          <p:cNvPr id="15" name="WordArt 30"/>
          <p:cNvSpPr>
            <a:spLocks noChangeArrowheads="1" noChangeShapeType="1" noTextEdit="1"/>
          </p:cNvSpPr>
          <p:nvPr/>
        </p:nvSpPr>
        <p:spPr bwMode="auto">
          <a:xfrm>
            <a:off x="4860032" y="2852936"/>
            <a:ext cx="3022476" cy="1223764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pic>
        <p:nvPicPr>
          <p:cNvPr id="16" name="Рисунок 15" descr="1_1.png"/>
          <p:cNvPicPr>
            <a:picLocks noChangeAspect="1"/>
          </p:cNvPicPr>
          <p:nvPr/>
        </p:nvPicPr>
        <p:blipFill>
          <a:blip r:embed="rId5" cstate="print">
            <a:lum bright="-19000"/>
          </a:blip>
          <a:stretch>
            <a:fillRect/>
          </a:stretch>
        </p:blipFill>
        <p:spPr>
          <a:xfrm>
            <a:off x="3995936" y="0"/>
            <a:ext cx="3168352" cy="826829"/>
          </a:xfrm>
          <a:prstGeom prst="rect">
            <a:avLst/>
          </a:prstGeom>
        </p:spPr>
      </p:pic>
      <p:pic>
        <p:nvPicPr>
          <p:cNvPr id="17" name="Network topolo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7" y="1064752"/>
            <a:ext cx="3248341" cy="243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 bright="-18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683568" y="-274638"/>
            <a:ext cx="3168352" cy="549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+mj-lt"/>
                <a:ea typeface="Batang" pitchFamily="18" charset="-127"/>
              </a:rPr>
              <a:t>Кольцо</a:t>
            </a:r>
            <a:endParaRPr lang="ru-RU" sz="6600" b="1" dirty="0">
              <a:ln w="11430" cmpd="sng">
                <a:noFill/>
                <a:prstDash val="solid"/>
                <a:miter lim="800000"/>
              </a:ln>
              <a:solidFill>
                <a:srgbClr val="000099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23928" y="2060848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omic Sans MS" pitchFamily="66" charset="0"/>
              </a:rPr>
              <a:t>Сигналы передаются по кольцу в одном направлении и проходят через каждый компьютер.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4192587"/>
            <a:ext cx="40322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кабеля нет свободного конца и поэтому не нужен терминатор</a:t>
            </a:r>
          </a:p>
          <a:p>
            <a:pPr marL="342900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компьютер усиливает сигналы передавая их следующему компьютеру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499992" y="4293096"/>
            <a:ext cx="42491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выходе из строя одного компьютера прекращает функционировать вся сеть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_3.png"/>
          <p:cNvPicPr>
            <a:picLocks noChangeAspect="1"/>
          </p:cNvPicPr>
          <p:nvPr/>
        </p:nvPicPr>
        <p:blipFill>
          <a:blip r:embed="rId5" cstate="print">
            <a:lum bright="-19000"/>
          </a:blip>
          <a:stretch>
            <a:fillRect/>
          </a:stretch>
        </p:blipFill>
        <p:spPr>
          <a:xfrm>
            <a:off x="4139952" y="0"/>
            <a:ext cx="2808312" cy="2010496"/>
          </a:xfrm>
          <a:prstGeom prst="rect">
            <a:avLst/>
          </a:prstGeom>
        </p:spPr>
      </p:pic>
      <p:pic>
        <p:nvPicPr>
          <p:cNvPr id="15" name="ring topolo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90872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WordArt 31"/>
          <p:cNvSpPr>
            <a:spLocks noChangeArrowheads="1" noChangeShapeType="1" noTextEdit="1"/>
          </p:cNvSpPr>
          <p:nvPr/>
        </p:nvSpPr>
        <p:spPr bwMode="auto">
          <a:xfrm rot="21365657">
            <a:off x="283139" y="3191341"/>
            <a:ext cx="3629267" cy="105215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6000" b="1" kern="1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42D"/>
                </a:solidFill>
                <a:effectLst/>
                <a:latin typeface="Arial"/>
                <a:cs typeface="Arial"/>
              </a:rPr>
              <a:t>Преимущества:</a:t>
            </a:r>
          </a:p>
        </p:txBody>
      </p:sp>
      <p:sp>
        <p:nvSpPr>
          <p:cNvPr id="17" name="WordArt 30"/>
          <p:cNvSpPr>
            <a:spLocks noChangeArrowheads="1" noChangeShapeType="1" noTextEdit="1"/>
          </p:cNvSpPr>
          <p:nvPr/>
        </p:nvSpPr>
        <p:spPr bwMode="auto">
          <a:xfrm>
            <a:off x="5292080" y="3356992"/>
            <a:ext cx="3022476" cy="100774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 bright="-14000" contrast="-12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39552" y="-274638"/>
            <a:ext cx="3168352" cy="549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latin typeface="+mj-lt"/>
                <a:ea typeface="Batang" pitchFamily="18" charset="-127"/>
              </a:rPr>
              <a:t>ЗВЕЗДА</a:t>
            </a:r>
            <a:endParaRPr lang="ru-RU" sz="6600" b="1" dirty="0">
              <a:ln w="11430" cmpd="sng">
                <a:noFill/>
                <a:prstDash val="solid"/>
                <a:miter lim="800000"/>
              </a:ln>
              <a:solidFill>
                <a:srgbClr val="000099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35896" y="1700808"/>
            <a:ext cx="38164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компьютеры сети присоединены к центральному узлу (коммутатор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Hub)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образуя физический сегмент сети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3528" y="4221088"/>
            <a:ext cx="33115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Управление сетью централизовано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выходе из строя одного компьютера сеть остается работоспособной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139952" y="4149080"/>
            <a:ext cx="46799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выходе из строя сервера сеть прекращает функционировать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больших сетей значительно увеличивается расход кабеля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959424" y="6581001"/>
            <a:ext cx="5184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rgbClr val="CC3300"/>
                </a:solidFill>
              </a:rPr>
              <a:t>Сегме́нт сети</a:t>
            </a:r>
            <a:r>
              <a:rPr lang="ru-RU" sz="1200" dirty="0" smtClean="0">
                <a:solidFill>
                  <a:srgbClr val="CC3300"/>
                </a:solidFill>
              </a:rPr>
              <a:t> — логически или физически обособленная часть сети.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 descr="1_2.png"/>
          <p:cNvPicPr>
            <a:picLocks noChangeAspect="1"/>
          </p:cNvPicPr>
          <p:nvPr/>
        </p:nvPicPr>
        <p:blipFill>
          <a:blip r:embed="rId5" cstate="print">
            <a:lum bright="-19000"/>
          </a:blip>
          <a:stretch>
            <a:fillRect/>
          </a:stretch>
        </p:blipFill>
        <p:spPr>
          <a:xfrm>
            <a:off x="4211960" y="0"/>
            <a:ext cx="2376263" cy="1772815"/>
          </a:xfrm>
          <a:prstGeom prst="rect">
            <a:avLst/>
          </a:prstGeom>
        </p:spPr>
      </p:pic>
      <p:pic>
        <p:nvPicPr>
          <p:cNvPr id="15" name="Network topology b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836712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WordArt 30"/>
          <p:cNvSpPr>
            <a:spLocks noChangeArrowheads="1" noChangeShapeType="1" noTextEdit="1"/>
          </p:cNvSpPr>
          <p:nvPr/>
        </p:nvSpPr>
        <p:spPr bwMode="auto">
          <a:xfrm>
            <a:off x="5292080" y="3284984"/>
            <a:ext cx="2952328" cy="100774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2" name="WordArt 31"/>
          <p:cNvSpPr>
            <a:spLocks noChangeArrowheads="1" noChangeShapeType="1" noTextEdit="1"/>
          </p:cNvSpPr>
          <p:nvPr/>
        </p:nvSpPr>
        <p:spPr bwMode="auto">
          <a:xfrm rot="21365657">
            <a:off x="288104" y="3336946"/>
            <a:ext cx="3670908" cy="90495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6000" b="1" kern="1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42D"/>
                </a:solidFill>
                <a:effectLst/>
                <a:latin typeface="Arial"/>
                <a:cs typeface="Arial"/>
              </a:rPr>
              <a:t>Преимущества: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21000" contrast="24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259632" y="116632"/>
            <a:ext cx="7428309" cy="5762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Объединение компьютерных сетей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1600" y="692696"/>
            <a:ext cx="2304256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D60093"/>
                </a:solidFill>
                <a:latin typeface="Comic Sans MS" pitchFamily="66" charset="0"/>
              </a:rPr>
              <a:t>Региональные сети </a:t>
            </a:r>
            <a:r>
              <a:rPr lang="ru-RU" sz="1700" dirty="0">
                <a:latin typeface="Comic Sans MS" pitchFamily="66" charset="0"/>
              </a:rPr>
              <a:t>– объединяют компьютеры в пределах одного региона (города, страны, континента).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72200" y="1772816"/>
            <a:ext cx="255577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D60093"/>
                </a:solidFill>
                <a:latin typeface="Comic Sans MS" pitchFamily="66" charset="0"/>
              </a:rPr>
              <a:t>Корпоративные сети</a:t>
            </a:r>
            <a:r>
              <a:rPr lang="ru-RU" sz="1700" dirty="0">
                <a:latin typeface="Comic Sans MS" pitchFamily="66" charset="0"/>
              </a:rPr>
              <a:t> – объединяют компьютеры одной организации в различных странах и городах, защищая их от несанкционированного доступа ( например </a:t>
            </a:r>
            <a:r>
              <a:rPr lang="en-US" sz="1700" dirty="0" err="1">
                <a:latin typeface="Comic Sans MS" pitchFamily="66" charset="0"/>
              </a:rPr>
              <a:t>MicroSoft</a:t>
            </a:r>
            <a:r>
              <a:rPr lang="en-US" sz="1700" dirty="0">
                <a:latin typeface="Comic Sans MS" pitchFamily="66" charset="0"/>
              </a:rPr>
              <a:t> Network)</a:t>
            </a:r>
            <a:r>
              <a:rPr lang="ru-RU" sz="1700" dirty="0">
                <a:latin typeface="Comic Sans MS" pitchFamily="66" charset="0"/>
              </a:rPr>
              <a:t>.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043608" y="3573016"/>
            <a:ext cx="223224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D60093"/>
                </a:solidFill>
                <a:latin typeface="Comic Sans MS" pitchFamily="66" charset="0"/>
              </a:rPr>
              <a:t>Глобальная компьютерная сеть</a:t>
            </a:r>
            <a:r>
              <a:rPr lang="ru-RU" sz="1700" dirty="0">
                <a:latin typeface="Comic Sans MS" pitchFamily="66" charset="0"/>
              </a:rPr>
              <a:t> – объединяет многие локальные, региональные и корпоративные сети и включающая сотни миллионов компьютеров (</a:t>
            </a:r>
            <a:r>
              <a:rPr lang="en-US" sz="1700" b="1" dirty="0">
                <a:solidFill>
                  <a:srgbClr val="D60093"/>
                </a:solidFill>
                <a:latin typeface="Comic Sans MS" pitchFamily="66" charset="0"/>
              </a:rPr>
              <a:t>INTERNET</a:t>
            </a:r>
            <a:r>
              <a:rPr lang="en-US" sz="1700" dirty="0">
                <a:latin typeface="Comic Sans MS" pitchFamily="66" charset="0"/>
              </a:rPr>
              <a:t>)</a:t>
            </a:r>
            <a:r>
              <a:rPr lang="ru-RU" sz="1700" dirty="0">
                <a:latin typeface="Comic Sans MS" pitchFamily="66" charset="0"/>
              </a:rPr>
              <a:t>.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203848" y="3789040"/>
            <a:ext cx="3167584" cy="2577629"/>
          </a:xfrm>
          <a:prstGeom prst="rect">
            <a:avLst/>
          </a:prstGeom>
          <a:solidFill>
            <a:srgbClr val="FFFF99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>
                <a:solidFill>
                  <a:srgbClr val="D60093"/>
                </a:solidFill>
                <a:latin typeface="Comic Sans MS" pitchFamily="66" charset="0"/>
              </a:rPr>
              <a:t>Internet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в переводе с английского –</a:t>
            </a:r>
            <a:r>
              <a:rPr lang="ru-RU" sz="1700" dirty="0">
                <a:latin typeface="Comic Sans MS" pitchFamily="66" charset="0"/>
              </a:rPr>
              <a:t> </a:t>
            </a:r>
            <a:r>
              <a:rPr lang="ru-RU" sz="1700" b="1" i="1" dirty="0">
                <a:solidFill>
                  <a:srgbClr val="D60093"/>
                </a:solidFill>
                <a:latin typeface="Comic Sans MS" pitchFamily="66" charset="0"/>
              </a:rPr>
              <a:t>между сетей</a:t>
            </a: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) –</a:t>
            </a:r>
            <a:r>
              <a:rPr lang="ru-RU" sz="1700" dirty="0">
                <a:latin typeface="Comic Sans MS" pitchFamily="66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гигантская всемирная компьютерная сеть.</a:t>
            </a:r>
          </a:p>
          <a:p>
            <a:pPr>
              <a:spcBef>
                <a:spcPct val="50000"/>
              </a:spcBef>
            </a:pPr>
            <a:r>
              <a:rPr lang="ru-RU" sz="1700" dirty="0">
                <a:solidFill>
                  <a:srgbClr val="000000"/>
                </a:solidFill>
                <a:latin typeface="Comic Sans MS" pitchFamily="66" charset="0"/>
              </a:rPr>
              <a:t>Ее назначение – обеспечить любому желающему постоянный доступ к любой информации.</a:t>
            </a:r>
          </a:p>
        </p:txBody>
      </p:sp>
      <p:pic>
        <p:nvPicPr>
          <p:cNvPr id="10" name="Рисунок 9" descr="US-Internet-Topolo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3392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21000" contrast="24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115616" y="116632"/>
            <a:ext cx="7488832" cy="140038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Internet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в переводе с английского –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i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между сетей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) –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гигантская всемирная компьютерная сеть.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Ее назначение – обеспечить любому желающему постоянный доступ к любой информации.</a:t>
            </a:r>
          </a:p>
        </p:txBody>
      </p:sp>
      <p:pic>
        <p:nvPicPr>
          <p:cNvPr id="12" name="Рисунок 11" descr="Internet.jpg"/>
          <p:cNvPicPr>
            <a:picLocks noChangeAspect="1"/>
          </p:cNvPicPr>
          <p:nvPr/>
        </p:nvPicPr>
        <p:blipFill>
          <a:blip r:embed="rId4" cstate="print">
            <a:lum bright="-19000"/>
          </a:blip>
          <a:stretch>
            <a:fillRect/>
          </a:stretch>
        </p:blipFill>
        <p:spPr>
          <a:xfrm>
            <a:off x="4230938" y="1556792"/>
            <a:ext cx="4913062" cy="49536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1556792"/>
            <a:ext cx="2952328" cy="4401205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Internet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Protocol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IP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— межсетевой протокол. Относится к маршрутизируемым протоколам сетевого уровня семейства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 tooltip="Стек протоколов TCP/IP"/>
              </a:rPr>
              <a:t>TCP/IP</a:t>
            </a:r>
            <a:r>
              <a:rPr lang="ru-RU" dirty="0" smtClean="0"/>
              <a:t>. Именно IP стал тем протоколом, который объединил отдельные подсети во всемирную сеть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 tooltip="Интернет"/>
              </a:rPr>
              <a:t>Интернет</a:t>
            </a:r>
            <a:r>
              <a:rPr lang="ru-RU" dirty="0" smtClean="0"/>
              <a:t>. На данный момент существует два основных вида протоколов сети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IPv6</a:t>
            </a:r>
            <a:r>
              <a:rPr lang="ru-RU" u="sng" dirty="0" smtClean="0"/>
              <a:t> 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30000" contrast="1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524328" y="6492875"/>
            <a:ext cx="1619672" cy="365125"/>
          </a:xfrm>
          <a:prstGeom prst="rect">
            <a:avLst/>
          </a:prstGeom>
        </p:spPr>
        <p:txBody>
          <a:bodyPr/>
          <a:lstStyle/>
          <a:p>
            <a:r>
              <a:rPr lang="ru-RU" sz="800" dirty="0" smtClean="0"/>
              <a:t>МОУ СОШ №6 г. Реутов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309320"/>
            <a:ext cx="255577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500" b="1" cap="all" spc="0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</a:rPr>
              <a:t>Автор:</a:t>
            </a:r>
            <a:endParaRPr lang="ru-RU" sz="1500" b="1" cap="all" spc="0" dirty="0">
              <a:ln/>
              <a:solidFill>
                <a:schemeClr val="bg2">
                  <a:lumMod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92696"/>
            <a:ext cx="9144000" cy="877163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IPv6</a:t>
            </a:r>
            <a:r>
              <a:rPr lang="ru-RU" sz="1700" dirty="0" smtClean="0">
                <a:latin typeface="Comic Sans MS" pitchFamily="66" charset="0"/>
              </a:rPr>
              <a:t>— новая версия протокола</a:t>
            </a:r>
            <a:r>
              <a:rPr lang="en-US" sz="1700" dirty="0" smtClean="0">
                <a:latin typeface="Comic Sans MS" pitchFamily="66" charset="0"/>
              </a:rPr>
              <a:t> </a:t>
            </a:r>
            <a:r>
              <a:rPr lang="ru-RU" sz="1700" dirty="0" smtClean="0">
                <a:latin typeface="Comic Sans MS" pitchFamily="66" charset="0"/>
              </a:rPr>
              <a:t>IP, призванная решить проблемы, с которыми столкнулась предыдущая версия (IPv4) при её использовании в Интернете, за счёт использования длины адреса 128 бит вместо 32.</a:t>
            </a:r>
            <a:endParaRPr lang="ru-RU" sz="17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IPv4</a:t>
            </a:r>
            <a:r>
              <a:rPr lang="ru-RU" sz="1700" dirty="0" smtClean="0">
                <a:latin typeface="Comic Sans MS" pitchFamily="66" charset="0"/>
              </a:rPr>
              <a:t> использует 32-битные (четырёхбайтные) адреса, ограничивающие адресное пространство</a:t>
            </a:r>
            <a:r>
              <a:rPr lang="en-US" sz="1700" dirty="0" smtClean="0">
                <a:latin typeface="Comic Sans MS" pitchFamily="66" charset="0"/>
              </a:rPr>
              <a:t> </a:t>
            </a:r>
            <a:r>
              <a:rPr lang="ru-RU" sz="1700" dirty="0" smtClean="0">
                <a:latin typeface="Comic Sans MS" pitchFamily="66" charset="0"/>
              </a:rPr>
              <a:t>4 294 967 296 (2</a:t>
            </a:r>
            <a:r>
              <a:rPr lang="ru-RU" sz="1700" baseline="30000" dirty="0" smtClean="0">
                <a:latin typeface="Comic Sans MS" pitchFamily="66" charset="0"/>
              </a:rPr>
              <a:t>32</a:t>
            </a:r>
            <a:r>
              <a:rPr lang="ru-RU" sz="1700" dirty="0" smtClean="0">
                <a:latin typeface="Comic Sans MS" pitchFamily="66" charset="0"/>
              </a:rPr>
              <a:t>) возможными уникальными адресами.</a:t>
            </a:r>
            <a:endParaRPr lang="ru-RU" sz="17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72816"/>
            <a:ext cx="7992888" cy="430887"/>
          </a:xfrm>
          <a:prstGeom prst="rect">
            <a:avLst/>
          </a:prstGeom>
          <a:gradFill flip="none" rotWithShape="1">
            <a:gsLst>
              <a:gs pos="100000">
                <a:srgbClr val="FFEFD1">
                  <a:alpha val="55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Карта топологии сети </a:t>
            </a:r>
            <a:r>
              <a:rPr lang="en-US" sz="2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Internet IPv4 </a:t>
            </a:r>
            <a:r>
              <a:rPr lang="ru-RU" sz="2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и </a:t>
            </a:r>
            <a:r>
              <a:rPr lang="en-US" sz="2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IPv6</a:t>
            </a:r>
            <a:endParaRPr lang="ru-RU" sz="2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6" name="Рисунок 15" descr="00885p4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30000" contrast="1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251520" y="980728"/>
          <a:ext cx="846043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Рисунок 18" descr="ncomms1063-f3.jpg"/>
          <p:cNvPicPr>
            <a:picLocks noChangeAspect="1"/>
          </p:cNvPicPr>
          <p:nvPr/>
        </p:nvPicPr>
        <p:blipFill>
          <a:blip r:embed="rId9" cstate="print">
            <a:lum bright="-26000"/>
          </a:blip>
          <a:stretch>
            <a:fillRect/>
          </a:stretch>
        </p:blipFill>
        <p:spPr>
          <a:xfrm>
            <a:off x="-108520" y="0"/>
            <a:ext cx="3519643" cy="30620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 descr="77729346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5" y="4797152"/>
            <a:ext cx="1355445" cy="1152128"/>
          </a:xfrm>
          <a:prstGeom prst="rect">
            <a:avLst/>
          </a:prstGeom>
        </p:spPr>
      </p:pic>
      <p:pic>
        <p:nvPicPr>
          <p:cNvPr id="21" name="Рисунок 20" descr="digits.gif"/>
          <p:cNvPicPr>
            <a:picLocks noChangeAspect="1"/>
          </p:cNvPicPr>
          <p:nvPr/>
        </p:nvPicPr>
        <p:blipFill>
          <a:blip r:embed="rId11" cstate="print">
            <a:lum bright="-22000"/>
          </a:blip>
          <a:stretch>
            <a:fillRect/>
          </a:stretch>
        </p:blipFill>
        <p:spPr>
          <a:xfrm>
            <a:off x="6858000" y="0"/>
            <a:ext cx="2286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30000" contrast="1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7524328" y="6492875"/>
            <a:ext cx="1619672" cy="365125"/>
          </a:xfrm>
          <a:prstGeom prst="rect">
            <a:avLst/>
          </a:prstGeom>
        </p:spPr>
        <p:txBody>
          <a:bodyPr/>
          <a:lstStyle/>
          <a:p>
            <a:r>
              <a:rPr lang="ru-RU" sz="800" dirty="0" smtClean="0"/>
              <a:t>МОУ СОШ №6 г. Реутов</a:t>
            </a:r>
            <a:endParaRPr lang="ru-RU" sz="8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92163" y="187870"/>
            <a:ext cx="7632700" cy="7032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Виды сеансового подключения</a:t>
            </a:r>
            <a:endParaRPr kumimoji="0" lang="ru-RU" sz="24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99792" y="692696"/>
            <a:ext cx="64442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Доступ по телефонной линии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через посредство телефонной линии и модема. Это самый распространенный вид связи в России. Скорость не более 56 кбит/с.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916832"/>
            <a:ext cx="57961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Асинхронное подключение через спутник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используется 2 канала связи: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	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в </a:t>
            </a:r>
            <a:r>
              <a:rPr lang="ru-RU" b="1" i="1" dirty="0">
                <a:solidFill>
                  <a:srgbClr val="0000FF"/>
                </a:solidFill>
                <a:latin typeface="Comic Sans MS" pitchFamily="66" charset="0"/>
              </a:rPr>
              <a:t>режиме передачи</a:t>
            </a: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пользователь работает через обычный модем </a:t>
            </a:r>
            <a:br>
              <a:rPr lang="ru-RU" dirty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	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в </a:t>
            </a:r>
            <a:r>
              <a:rPr lang="ru-RU" b="1" i="1" dirty="0">
                <a:solidFill>
                  <a:srgbClr val="0000FF"/>
                </a:solidFill>
                <a:latin typeface="Comic Sans MS" pitchFamily="66" charset="0"/>
              </a:rPr>
              <a:t>режиме приема</a:t>
            </a: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используется быстрый спутниковый канал (до 512 кбит/с</a:t>
            </a:r>
            <a:r>
              <a:rPr lang="ru-RU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(4G)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386104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Доступ через мобильный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телефон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(3G)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- для приема и передачи  из сети </a:t>
            </a:r>
            <a:r>
              <a:rPr lang="en-US" dirty="0">
                <a:latin typeface="Comic Sans MS" pitchFamily="66" charset="0"/>
              </a:rPr>
              <a:t>INTERNET</a:t>
            </a:r>
            <a:r>
              <a:rPr lang="ru-RU" dirty="0">
                <a:latin typeface="Comic Sans MS" pitchFamily="66" charset="0"/>
              </a:rPr>
              <a:t> информации, как правило, небольшого объема.</a:t>
            </a:r>
          </a:p>
        </p:txBody>
      </p:sp>
      <p:pic>
        <p:nvPicPr>
          <p:cNvPr id="12" name="Рисунок 11" descr="moz-screenshot-2-water.jpg"/>
          <p:cNvPicPr>
            <a:picLocks noChangeAspect="1"/>
          </p:cNvPicPr>
          <p:nvPr/>
        </p:nvPicPr>
        <p:blipFill>
          <a:blip r:embed="rId4" cstate="print">
            <a:lum bright="-12000"/>
          </a:blip>
          <a:stretch>
            <a:fillRect/>
          </a:stretch>
        </p:blipFill>
        <p:spPr>
          <a:xfrm>
            <a:off x="4788025" y="3583220"/>
            <a:ext cx="4355976" cy="3274780"/>
          </a:xfrm>
          <a:prstGeom prst="rect">
            <a:avLst/>
          </a:prstGeom>
        </p:spPr>
      </p:pic>
      <p:pic>
        <p:nvPicPr>
          <p:cNvPr id="13" name="Рисунок 12" descr="129209067.gif"/>
          <p:cNvPicPr>
            <a:picLocks noChangeAspect="1"/>
          </p:cNvPicPr>
          <p:nvPr/>
        </p:nvPicPr>
        <p:blipFill>
          <a:blip r:embed="rId5" cstate="print">
            <a:lum bright="5000" contrast="8000"/>
          </a:blip>
          <a:stretch>
            <a:fillRect/>
          </a:stretch>
        </p:blipFill>
        <p:spPr>
          <a:xfrm>
            <a:off x="6012160" y="1772816"/>
            <a:ext cx="186220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30000" contrast="1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92163" y="187870"/>
            <a:ext cx="7632700" cy="70326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Постоянное </a:t>
            </a:r>
            <a:r>
              <a:rPr kumimoji="0" lang="ru-RU" sz="24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подключение</a:t>
            </a:r>
            <a:endParaRPr kumimoji="0" lang="ru-RU" sz="24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620688"/>
            <a:ext cx="51845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i="1" dirty="0">
                <a:solidFill>
                  <a:srgbClr val="FF0000"/>
                </a:solidFill>
                <a:latin typeface="Comic Sans MS" pitchFamily="66" charset="0"/>
              </a:rPr>
              <a:t>Асинхронный доступ по телефонной линии (</a:t>
            </a:r>
            <a:r>
              <a:rPr lang="en-US" sz="1700" b="1" i="1" dirty="0">
                <a:solidFill>
                  <a:srgbClr val="FF0000"/>
                </a:solidFill>
                <a:latin typeface="Comic Sans MS" pitchFamily="66" charset="0"/>
              </a:rPr>
              <a:t>ADSL</a:t>
            </a:r>
            <a:r>
              <a:rPr lang="ru-RU" sz="1700" b="1" i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ru-RU" sz="17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dirty="0">
                <a:latin typeface="Comic Sans MS" pitchFamily="66" charset="0"/>
              </a:rPr>
              <a:t>- высокая скорость передачи информации (512 кбит/с), но и высокая стоимость оборудования а также времени работы. В России такой способ пока еще только развивается.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24128" y="2708920"/>
            <a:ext cx="32403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i="1" dirty="0">
                <a:solidFill>
                  <a:srgbClr val="FF0000"/>
                </a:solidFill>
                <a:latin typeface="Comic Sans MS" pitchFamily="66" charset="0"/>
              </a:rPr>
              <a:t>Синхронный доступ по выделенному каналу</a:t>
            </a:r>
            <a:r>
              <a:rPr lang="ru-RU" sz="17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dirty="0">
                <a:latin typeface="Comic Sans MS" pitchFamily="66" charset="0"/>
              </a:rPr>
              <a:t>- выделяется канал связи, рассчитанный на определенную скорость работы (от 64 кбит/с до нескольких Мбит/с). Для частного пользователя в России слишком дорогое удовольствие.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2564904"/>
            <a:ext cx="29158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 i="1" dirty="0">
                <a:solidFill>
                  <a:srgbClr val="FF0000"/>
                </a:solidFill>
                <a:latin typeface="Comic Sans MS" pitchFamily="66" charset="0"/>
              </a:rPr>
              <a:t>Подключение через локальную сеть дома или района</a:t>
            </a:r>
            <a:r>
              <a:rPr lang="ru-RU" sz="17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700" dirty="0">
                <a:latin typeface="Comic Sans MS" pitchFamily="66" charset="0"/>
              </a:rPr>
              <a:t>- не требует высоких затрат, но существуют ограничения на объем скачиваемой информации. За превышение этого объема (трафика) - дополнительная оплата.</a:t>
            </a:r>
          </a:p>
        </p:txBody>
      </p:sp>
      <p:pic>
        <p:nvPicPr>
          <p:cNvPr id="18" name="Рисунок 17" descr="network_diagram_gv.jpg"/>
          <p:cNvPicPr>
            <a:picLocks noChangeAspect="1"/>
          </p:cNvPicPr>
          <p:nvPr/>
        </p:nvPicPr>
        <p:blipFill>
          <a:blip r:embed="rId4" cstate="print">
            <a:lum bright="-17000"/>
          </a:blip>
          <a:stretch>
            <a:fillRect/>
          </a:stretch>
        </p:blipFill>
        <p:spPr>
          <a:xfrm>
            <a:off x="2627784" y="2348880"/>
            <a:ext cx="3168352" cy="404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komputeri-7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412776"/>
            <a:ext cx="1390650" cy="590550"/>
          </a:xfrm>
          <a:prstGeom prst="rect">
            <a:avLst/>
          </a:prstGeom>
        </p:spPr>
      </p:pic>
      <p:pic>
        <p:nvPicPr>
          <p:cNvPr id="20" name="Рисунок 19" descr="komputeri-27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412776"/>
            <a:ext cx="1541819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etworkofNetworks_w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59832" y="3284984"/>
            <a:ext cx="5195664" cy="329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1700808"/>
            <a:ext cx="716660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Компьютерная сеть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это система компьютеров, связанная каналами передачи информации.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71480"/>
            <a:ext cx="55801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Определение</a:t>
            </a:r>
            <a:endParaRPr lang="ru-RU" sz="6600" b="1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/>
              <a:latin typeface="+mj-lt"/>
              <a:ea typeface="Batang" pitchFamily="18" charset="-127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1472" y="0"/>
            <a:ext cx="61206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Batang" pitchFamily="18" charset="-127"/>
              </a:rPr>
              <a:t>  Виды сетей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251520" y="1268760"/>
            <a:ext cx="4106166" cy="223224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ea typeface="GungsuhChe" pitchFamily="49" charset="-127"/>
              </a:rPr>
              <a:t>Локальные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ea typeface="GungsuhChe" pitchFamily="49" charset="-127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4572000" y="1285860"/>
            <a:ext cx="4286280" cy="2232248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ea typeface="GungsuhChe" pitchFamily="49" charset="-127"/>
              </a:rPr>
              <a:t>Глобальные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  <a:ea typeface="GungsuhChe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2769096" cy="207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00438"/>
            <a:ext cx="3269667" cy="19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0" y="1196752"/>
            <a:ext cx="6876256" cy="0"/>
          </a:xfrm>
          <a:prstGeom prst="straightConnector1">
            <a:avLst/>
          </a:prstGeom>
          <a:ln w="66675" cap="rnd" cmpd="sng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tailEnd type="stealth" w="lg" len="lg"/>
          </a:ln>
          <a:effectLst>
            <a:innerShdw blurRad="63500" dist="50800" dir="5400000">
              <a:schemeClr val="bg1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 contourW="12700" prstMaterial="matte">
            <a:extrusionClr>
              <a:schemeClr val="bg1">
                <a:lumMod val="7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9000" contrast="33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32656"/>
            <a:ext cx="75009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Batang" pitchFamily="18" charset="-127"/>
              </a:rPr>
              <a:t> 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Локальные сети</a:t>
            </a:r>
            <a:endParaRPr lang="ru-RU" sz="6600" b="1" dirty="0">
              <a:ln w="11430" cmpd="sng">
                <a:noFill/>
                <a:prstDash val="solid"/>
                <a:miter lim="800000"/>
              </a:ln>
              <a:solidFill>
                <a:srgbClr val="000099"/>
              </a:solidFill>
              <a:effectLst/>
              <a:latin typeface="+mj-lt"/>
              <a:ea typeface="Batang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772816"/>
            <a:ext cx="6408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Это сети небольшие по масштабам и работают в пределах одного помещения, здания, предприятия. Они объединяет относительно небольшое количество компьютеров.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-9000" contrast="-3000"/>
          </a:blip>
          <a:srcRect/>
          <a:stretch>
            <a:fillRect/>
          </a:stretch>
        </p:blipFill>
        <p:spPr bwMode="auto">
          <a:xfrm>
            <a:off x="5459849" y="3933056"/>
            <a:ext cx="3684151" cy="2924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32656"/>
            <a:ext cx="67322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Batang" pitchFamily="18" charset="-127"/>
              </a:rPr>
              <a:t> 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Назначение</a:t>
            </a:r>
            <a:r>
              <a:rPr lang="ru-RU" sz="6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Batang" pitchFamily="18" charset="-127"/>
              </a:rPr>
              <a:t>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ЛС</a:t>
            </a:r>
            <a:endParaRPr lang="ru-RU" sz="6600" b="1" dirty="0">
              <a:ln w="11430" cmpd="sng">
                <a:noFill/>
                <a:prstDash val="solid"/>
                <a:miter lim="800000"/>
              </a:ln>
              <a:solidFill>
                <a:srgbClr val="000099"/>
              </a:solidFill>
              <a:effectLst/>
              <a:latin typeface="+mj-lt"/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0808"/>
            <a:ext cx="60486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 файлами между пользователями сети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Эффективное использование общедоступных ресурсов: большее пространство дисковой памяти, принтер, сканер, программное обеспечение и т.д.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2411216.gif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508104" y="1340768"/>
            <a:ext cx="3333750" cy="14192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 w="82550" cmpd="tri">
            <a:prstDash val="solid"/>
            <a:bevel/>
            <a:headEnd type="oval"/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Основные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Batang" pitchFamily="18" charset="-127"/>
              </a:rPr>
              <a:t>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свойства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Batang" pitchFamily="18" charset="-127"/>
              </a:rPr>
              <a:t>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ЛС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653334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Высокая скорость передачи, большая пропускная способность;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Низкий уровень ошибок передачи;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Ограниченное, точно определенное число компьютеров, подключаемых к сети;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Имеет один или несколько взаимосвязанных центров управления.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  <a:ln w="82550" cmpd="tri">
            <a:prstDash val="solid"/>
            <a:bevel/>
            <a:headEnd type="oval"/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48105672_1251533176_033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214422"/>
            <a:ext cx="1956217" cy="1800200"/>
          </a:xfrm>
          <a:prstGeom prst="rect">
            <a:avLst/>
          </a:prstGeom>
        </p:spPr>
      </p:pic>
      <p:pic>
        <p:nvPicPr>
          <p:cNvPr id="13" name="Рисунок 12" descr="48104611_1251530704_012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4929198"/>
            <a:ext cx="1452161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5716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Виды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локальных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6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сетей</a:t>
            </a: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4" cstate="print">
            <a:lum bright="-13000"/>
          </a:blip>
          <a:stretch>
            <a:fillRect/>
          </a:stretch>
        </p:blipFill>
        <p:spPr>
          <a:xfrm>
            <a:off x="357158" y="4000504"/>
            <a:ext cx="3112938" cy="245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5" cstate="print">
            <a:lum bright="-13000"/>
          </a:blip>
          <a:stretch>
            <a:fillRect/>
          </a:stretch>
        </p:blipFill>
        <p:spPr>
          <a:xfrm>
            <a:off x="4929190" y="4071942"/>
            <a:ext cx="3037963" cy="255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со стрелкой вверх 17"/>
          <p:cNvSpPr/>
          <p:nvPr/>
        </p:nvSpPr>
        <p:spPr>
          <a:xfrm>
            <a:off x="323528" y="1285860"/>
            <a:ext cx="3676968" cy="2719204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Одноранговые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Все компьютеры равноправны. Всего не более 10 компьютеров</a:t>
            </a:r>
          </a:p>
          <a:p>
            <a:pPr algn="ctr"/>
            <a:endParaRPr lang="ru-RU" sz="2400" dirty="0"/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357686" y="1214422"/>
            <a:ext cx="4429156" cy="2857520"/>
          </a:xfrm>
          <a:prstGeom prst="up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Gisha" pitchFamily="34" charset="-79"/>
              </a:rPr>
              <a:t>Сеть на основе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Gisha" pitchFamily="34" charset="-79"/>
              </a:rPr>
              <a:t>сервера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Gisha" pitchFamily="34" charset="-79"/>
              </a:rPr>
              <a:t>Один компьютер специально выделяется для хранения файлов и программных приложений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909.md/IMG/anunt/8503_1.jpg"/>
          <p:cNvPicPr>
            <a:picLocks noChangeAspect="1" noChangeArrowheads="1"/>
          </p:cNvPicPr>
          <p:nvPr/>
        </p:nvPicPr>
        <p:blipFill>
          <a:blip r:embed="rId4" cstate="print">
            <a:lum bright="-26000"/>
          </a:blip>
          <a:srcRect/>
          <a:stretch>
            <a:fillRect/>
          </a:stretch>
        </p:blipFill>
        <p:spPr bwMode="auto">
          <a:xfrm>
            <a:off x="2915816" y="1988840"/>
            <a:ext cx="1287221" cy="13654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Аппаратное</a:t>
            </a: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50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обеспечение</a:t>
            </a:r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5000" b="1" dirty="0" smtClean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сети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76470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Для передачи и приема информации в сети каждый компьютер должен иметь специальную плату – </a:t>
            </a:r>
            <a:r>
              <a:rPr lang="ru-RU" sz="2400" b="1" dirty="0" smtClean="0">
                <a:solidFill>
                  <a:srgbClr val="D60093"/>
                </a:solidFill>
              </a:rPr>
              <a:t>сетевой адаптер</a:t>
            </a:r>
            <a:endParaRPr lang="ru-RU" sz="2400" b="1" dirty="0">
              <a:solidFill>
                <a:srgbClr val="D60093"/>
              </a:solidFill>
            </a:endParaRPr>
          </a:p>
        </p:txBody>
      </p:sp>
      <p:pic>
        <p:nvPicPr>
          <p:cNvPr id="7170" name="Picture 2" descr="http://www.dlink.ru/up/prod_fotos/DGE-528T_Sid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26000"/>
          </a:blip>
          <a:srcRect/>
          <a:stretch>
            <a:fillRect/>
          </a:stretch>
        </p:blipFill>
        <p:spPr bwMode="auto">
          <a:xfrm>
            <a:off x="4788024" y="1963765"/>
            <a:ext cx="2284306" cy="1212870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thumb/c/cc/Modified-pc-case.png/450px-Modified-pc-cas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060848"/>
            <a:ext cx="997299" cy="132751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335699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Соединение компьютеров между собой производится с помощью кабелей различных типов:</a:t>
            </a:r>
            <a:endParaRPr lang="ru-RU" sz="2400" dirty="0">
              <a:solidFill>
                <a:srgbClr val="D60093"/>
              </a:solidFill>
            </a:endParaRPr>
          </a:p>
        </p:txBody>
      </p:sp>
      <p:pic>
        <p:nvPicPr>
          <p:cNvPr id="7176" name="Picture 8" descr="Картинка 3 из 4334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437112"/>
            <a:ext cx="1584176" cy="1108923"/>
          </a:xfrm>
          <a:prstGeom prst="rect">
            <a:avLst/>
          </a:prstGeom>
          <a:noFill/>
        </p:spPr>
      </p:pic>
      <p:pic>
        <p:nvPicPr>
          <p:cNvPr id="7178" name="Picture 10" descr="Картинка 9 из 8865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lum bright="-26000"/>
          </a:blip>
          <a:srcRect/>
          <a:stretch>
            <a:fillRect/>
          </a:stretch>
        </p:blipFill>
        <p:spPr bwMode="auto">
          <a:xfrm>
            <a:off x="3563888" y="4509120"/>
            <a:ext cx="1595055" cy="1052736"/>
          </a:xfrm>
          <a:prstGeom prst="rect">
            <a:avLst/>
          </a:prstGeom>
          <a:noFill/>
        </p:spPr>
      </p:pic>
      <p:pic>
        <p:nvPicPr>
          <p:cNvPr id="7186" name="Picture 18" descr="Картинка 4 из 963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lum bright="-20000"/>
          </a:blip>
          <a:srcRect/>
          <a:stretch>
            <a:fillRect/>
          </a:stretch>
        </p:blipFill>
        <p:spPr bwMode="auto">
          <a:xfrm>
            <a:off x="5580112" y="4581128"/>
            <a:ext cx="2459990" cy="101538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42910" y="4005064"/>
            <a:ext cx="26329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</a:rPr>
              <a:t>коаксиального</a:t>
            </a:r>
            <a:endParaRPr lang="ru-RU" sz="2400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005064"/>
            <a:ext cx="19328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витая пара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35467" y="4005064"/>
            <a:ext cx="29787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оптоволоконного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551723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b="1" dirty="0" smtClean="0"/>
              <a:t>В зависимости от типа сетевого адаптера и типа кабеля скорость передачи информации по локальной сети обычно находится в диапазоне от 10 до 100 Мбит</a:t>
            </a:r>
            <a:r>
              <a:rPr lang="en-US" sz="1900" b="1" dirty="0" smtClean="0"/>
              <a:t>/c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9512" y="404664"/>
            <a:ext cx="874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Общая схема соединения компьютеров в локальной сети называется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475656" y="908720"/>
            <a:ext cx="5761037" cy="71913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топологией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6600" b="1" dirty="0">
                <a:ln w="11430" cmpd="sng">
                  <a:noFill/>
                  <a:prstDash val="solid"/>
                  <a:miter lim="800000"/>
                </a:ln>
                <a:solidFill>
                  <a:srgbClr val="000099"/>
                </a:solidFill>
                <a:effectLst/>
                <a:latin typeface="+mj-lt"/>
                <a:ea typeface="Batang" pitchFamily="18" charset="-127"/>
              </a:rPr>
              <a:t>сети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70080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Все сети строятся на основе 3-х базовых топологий: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2564904"/>
            <a:ext cx="2592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шина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кольцо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звезда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3720" y="2852936"/>
            <a:ext cx="25202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Кроме базовых топологий существуют топологии: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древовидная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ячеистая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полносвязанная</a:t>
            </a:r>
            <a:endParaRPr lang="ru-RU" sz="2000" dirty="0"/>
          </a:p>
        </p:txBody>
      </p:sp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517232"/>
            <a:ext cx="1224136" cy="726591"/>
          </a:xfrm>
          <a:prstGeom prst="rect">
            <a:avLst/>
          </a:prstGeom>
        </p:spPr>
      </p:pic>
      <p:pic>
        <p:nvPicPr>
          <p:cNvPr id="15" name="Рисунок 14" descr="token%20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1224136" cy="769441"/>
          </a:xfrm>
          <a:prstGeom prst="rect">
            <a:avLst/>
          </a:prstGeom>
        </p:spPr>
      </p:pic>
      <p:pic>
        <p:nvPicPr>
          <p:cNvPr id="18" name="Рисунок 17" descr="8323_8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933056"/>
            <a:ext cx="1224136" cy="792088"/>
          </a:xfrm>
          <a:prstGeom prst="rect">
            <a:avLst/>
          </a:prstGeom>
        </p:spPr>
      </p:pic>
      <p:pic>
        <p:nvPicPr>
          <p:cNvPr id="19" name="Рисунок 18" descr="032810_1318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204864"/>
            <a:ext cx="1224135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991</Words>
  <Application>Microsoft Office PowerPoint</Application>
  <PresentationFormat>Экран (4:3)</PresentationFormat>
  <Paragraphs>108</Paragraphs>
  <Slides>18</Slides>
  <Notes>18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Мария Алексеевна</cp:lastModifiedBy>
  <cp:revision>96</cp:revision>
  <dcterms:created xsi:type="dcterms:W3CDTF">2012-01-17T09:02:46Z</dcterms:created>
  <dcterms:modified xsi:type="dcterms:W3CDTF">2016-09-08T15:33:52Z</dcterms:modified>
</cp:coreProperties>
</file>