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62" r:id="rId3"/>
    <p:sldId id="263" r:id="rId4"/>
    <p:sldId id="264" r:id="rId5"/>
    <p:sldId id="265" r:id="rId6"/>
    <p:sldId id="261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9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2E7A30-7FD3-4C97-B77D-D8C54BC6321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047629D9-7FDD-4905-B371-B09BA43D0B36}">
      <dgm:prSet/>
      <dgm:spPr>
        <a:xfrm>
          <a:off x="3422111" y="2347655"/>
          <a:ext cx="1802889" cy="180288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R="0" algn="ctr" rtl="0"/>
          <a:r>
            <a:rPr lang="ru-RU" b="0" i="0" u="none" strike="noStrike" kern="800" baseline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Индивидуально  личностная поддержка</a:t>
          </a:r>
          <a:endParaRPr lang="ru-RU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E336D04-295C-4368-9A4D-7131CEABB1CE}" type="parTrans" cxnId="{5E073730-5FB0-4672-8A3B-468DC01BB03E}">
      <dgm:prSet/>
      <dgm:spPr/>
      <dgm:t>
        <a:bodyPr/>
        <a:lstStyle/>
        <a:p>
          <a:endParaRPr lang="ru-RU"/>
        </a:p>
      </dgm:t>
    </dgm:pt>
    <dgm:pt modelId="{41C1F05C-A077-47BE-8DAE-800D8B1B37B0}" type="sibTrans" cxnId="{5E073730-5FB0-4672-8A3B-468DC01BB03E}">
      <dgm:prSet/>
      <dgm:spPr/>
      <dgm:t>
        <a:bodyPr/>
        <a:lstStyle/>
        <a:p>
          <a:endParaRPr lang="ru-RU"/>
        </a:p>
      </dgm:t>
    </dgm:pt>
    <dgm:pt modelId="{BA9504DB-6BAF-4F8F-AF22-19699E74025C}">
      <dgm:prSet/>
      <dgm:spPr>
        <a:xfrm>
          <a:off x="3422111" y="3381"/>
          <a:ext cx="1802889" cy="180288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R="0" algn="ctr" rtl="0"/>
          <a:r>
            <a:rPr lang="ru-RU" b="0" i="0" u="none" strike="noStrike" kern="800" baseline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диагностика индивидуального развития, обученности, воспитанности</a:t>
          </a:r>
          <a:endParaRPr lang="ru-RU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977216A-3707-49BF-872E-D16BE6E3783F}" type="parTrans" cxnId="{55259BB2-C10D-485A-B533-2BE64ABF69B6}">
      <dgm:prSet/>
      <dgm:spPr>
        <a:xfrm rot="16200000">
          <a:off x="4052863" y="2058198"/>
          <a:ext cx="541384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27641"/>
              </a:moveTo>
              <a:lnTo>
                <a:pt x="547894" y="27641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3727C19-BAEB-4404-8C3A-0C7BD9F65C2C}" type="sibTrans" cxnId="{55259BB2-C10D-485A-B533-2BE64ABF69B6}">
      <dgm:prSet/>
      <dgm:spPr/>
      <dgm:t>
        <a:bodyPr/>
        <a:lstStyle/>
        <a:p>
          <a:endParaRPr lang="ru-RU"/>
        </a:p>
      </dgm:t>
    </dgm:pt>
    <dgm:pt modelId="{55D5DDF7-F2D1-412E-AC87-353513F30ECA}">
      <dgm:prSet/>
      <dgm:spPr>
        <a:xfrm>
          <a:off x="5452312" y="3519792"/>
          <a:ext cx="1802889" cy="180288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R="0" algn="ctr" rtl="0"/>
          <a:r>
            <a:rPr lang="ru-RU" b="0" i="0" u="none" strike="noStrike" kern="800" baseline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выявление личных проблем детей</a:t>
          </a:r>
          <a:endParaRPr lang="ru-RU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D50F6BD-2B83-4262-9675-6DD0F6914D1E}" type="parTrans" cxnId="{B1744807-23B2-4E93-9FDC-3BCA7582AD04}">
      <dgm:prSet/>
      <dgm:spPr>
        <a:xfrm rot="1800000">
          <a:off x="5067963" y="3816403"/>
          <a:ext cx="541384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27641"/>
              </a:moveTo>
              <a:lnTo>
                <a:pt x="547894" y="27641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A38DB02-0AA9-419D-824F-F7334E1E154F}" type="sibTrans" cxnId="{B1744807-23B2-4E93-9FDC-3BCA7582AD04}">
      <dgm:prSet/>
      <dgm:spPr/>
      <dgm:t>
        <a:bodyPr/>
        <a:lstStyle/>
        <a:p>
          <a:endParaRPr lang="ru-RU"/>
        </a:p>
      </dgm:t>
    </dgm:pt>
    <dgm:pt modelId="{D13587FD-7645-4255-970F-964D09D6BDAE}">
      <dgm:prSet/>
      <dgm:spPr>
        <a:xfrm>
          <a:off x="1391910" y="3519792"/>
          <a:ext cx="1802889" cy="180288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R="0" algn="ctr" rtl="0"/>
          <a:r>
            <a:rPr lang="ru-RU" b="0" i="0" u="none" strike="noStrike" kern="800" baseline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отслеживание процессов развития каждого ребенка</a:t>
          </a:r>
          <a:endParaRPr lang="ru-RU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20CAB5B-8A87-41AD-9AEC-DF1439A7A42B}" type="parTrans" cxnId="{92129C38-8433-4AA9-9965-1740D6517A6C}">
      <dgm:prSet/>
      <dgm:spPr>
        <a:xfrm rot="9000000">
          <a:off x="3037763" y="3816403"/>
          <a:ext cx="541384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27641"/>
              </a:moveTo>
              <a:lnTo>
                <a:pt x="547894" y="27641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3AE5545-C5C9-45BC-BC4D-4E73D01D76B1}" type="sibTrans" cxnId="{92129C38-8433-4AA9-9965-1740D6517A6C}">
      <dgm:prSet/>
      <dgm:spPr/>
      <dgm:t>
        <a:bodyPr/>
        <a:lstStyle/>
        <a:p>
          <a:endParaRPr lang="ru-RU"/>
        </a:p>
      </dgm:t>
    </dgm:pt>
    <dgm:pt modelId="{5D87AF16-47A3-4F9A-B038-63C00FF83D0F}" type="pres">
      <dgm:prSet presAssocID="{3F2E7A30-7FD3-4C97-B77D-D8C54BC6321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B6DCABF-FFA5-4848-962E-6F2982937A26}" type="pres">
      <dgm:prSet presAssocID="{047629D9-7FDD-4905-B371-B09BA43D0B36}" presName="centerShape" presStyleLbl="node0" presStyleIdx="0" presStyleCnt="1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F1756E06-C678-4015-8764-8F6960AFD72B}" type="pres">
      <dgm:prSet presAssocID="{B977216A-3707-49BF-872E-D16BE6E3783F}" presName="Name9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27641"/>
              </a:moveTo>
              <a:lnTo>
                <a:pt x="547894" y="27641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DED3A1F4-A275-4FFF-A34C-E33E6456593B}" type="pres">
      <dgm:prSet presAssocID="{B977216A-3707-49BF-872E-D16BE6E3783F}" presName="connTx" presStyleLbl="parChTrans1D2" presStyleIdx="0" presStyleCnt="3"/>
      <dgm:spPr/>
      <dgm:t>
        <a:bodyPr/>
        <a:lstStyle/>
        <a:p>
          <a:endParaRPr lang="ru-RU"/>
        </a:p>
      </dgm:t>
    </dgm:pt>
    <dgm:pt modelId="{95310486-DEA0-467D-A3CB-004A0A239949}" type="pres">
      <dgm:prSet presAssocID="{BA9504DB-6BAF-4F8F-AF22-19699E74025C}" presName="node" presStyleLbl="node1" presStyleIdx="0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E7E5FD02-DC6C-4B9D-877D-FAA32A953C7F}" type="pres">
      <dgm:prSet presAssocID="{4D50F6BD-2B83-4262-9675-6DD0F6914D1E}" presName="Name9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27641"/>
              </a:moveTo>
              <a:lnTo>
                <a:pt x="547894" y="27641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B9058193-2BFB-40F4-80DD-165BAA88A642}" type="pres">
      <dgm:prSet presAssocID="{4D50F6BD-2B83-4262-9675-6DD0F6914D1E}" presName="connTx" presStyleLbl="parChTrans1D2" presStyleIdx="1" presStyleCnt="3"/>
      <dgm:spPr/>
      <dgm:t>
        <a:bodyPr/>
        <a:lstStyle/>
        <a:p>
          <a:endParaRPr lang="ru-RU"/>
        </a:p>
      </dgm:t>
    </dgm:pt>
    <dgm:pt modelId="{C5E572B1-FE0D-483A-BE91-4FC4B1D90C94}" type="pres">
      <dgm:prSet presAssocID="{55D5DDF7-F2D1-412E-AC87-353513F30ECA}" presName="node" presStyleLbl="node1" presStyleIdx="1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5C975E9D-B39A-4AE5-BD5F-91C5019EB646}" type="pres">
      <dgm:prSet presAssocID="{620CAB5B-8A87-41AD-9AEC-DF1439A7A42B}" presName="Name9" presStyleLbl="parChTrans1D2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27641"/>
              </a:moveTo>
              <a:lnTo>
                <a:pt x="547894" y="27641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1FC7630C-DB46-4756-A8D4-F65D9875833D}" type="pres">
      <dgm:prSet presAssocID="{620CAB5B-8A87-41AD-9AEC-DF1439A7A42B}" presName="connTx" presStyleLbl="parChTrans1D2" presStyleIdx="2" presStyleCnt="3"/>
      <dgm:spPr/>
      <dgm:t>
        <a:bodyPr/>
        <a:lstStyle/>
        <a:p>
          <a:endParaRPr lang="ru-RU"/>
        </a:p>
      </dgm:t>
    </dgm:pt>
    <dgm:pt modelId="{C1058803-F5F9-4CB2-9506-2467C481ACCF}" type="pres">
      <dgm:prSet presAssocID="{D13587FD-7645-4255-970F-964D09D6BDAE}" presName="node" presStyleLbl="node1" presStyleIdx="2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</dgm:ptLst>
  <dgm:cxnLst>
    <dgm:cxn modelId="{FC94C0AF-C0E2-4B97-B96D-012D5A5EF02F}" type="presOf" srcId="{4D50F6BD-2B83-4262-9675-6DD0F6914D1E}" destId="{E7E5FD02-DC6C-4B9D-877D-FAA32A953C7F}" srcOrd="0" destOrd="0" presId="urn:microsoft.com/office/officeart/2005/8/layout/radial1"/>
    <dgm:cxn modelId="{55D603B1-0363-417F-8734-7EC2843004B0}" type="presOf" srcId="{B977216A-3707-49BF-872E-D16BE6E3783F}" destId="{F1756E06-C678-4015-8764-8F6960AFD72B}" srcOrd="0" destOrd="0" presId="urn:microsoft.com/office/officeart/2005/8/layout/radial1"/>
    <dgm:cxn modelId="{9AF3B91F-03AF-4EFD-A7D9-9B631458B771}" type="presOf" srcId="{3F2E7A30-7FD3-4C97-B77D-D8C54BC63215}" destId="{5D87AF16-47A3-4F9A-B038-63C00FF83D0F}" srcOrd="0" destOrd="0" presId="urn:microsoft.com/office/officeart/2005/8/layout/radial1"/>
    <dgm:cxn modelId="{3CE5CABD-2CFF-4416-8C50-69F26F5A99A0}" type="presOf" srcId="{620CAB5B-8A87-41AD-9AEC-DF1439A7A42B}" destId="{5C975E9D-B39A-4AE5-BD5F-91C5019EB646}" srcOrd="0" destOrd="0" presId="urn:microsoft.com/office/officeart/2005/8/layout/radial1"/>
    <dgm:cxn modelId="{1CA04AFF-87D7-4011-B586-4AC21DFDA325}" type="presOf" srcId="{55D5DDF7-F2D1-412E-AC87-353513F30ECA}" destId="{C5E572B1-FE0D-483A-BE91-4FC4B1D90C94}" srcOrd="0" destOrd="0" presId="urn:microsoft.com/office/officeart/2005/8/layout/radial1"/>
    <dgm:cxn modelId="{C260ECE9-36BF-4D64-A0FD-DC6F2C9EC2D9}" type="presOf" srcId="{B977216A-3707-49BF-872E-D16BE6E3783F}" destId="{DED3A1F4-A275-4FFF-A34C-E33E6456593B}" srcOrd="1" destOrd="0" presId="urn:microsoft.com/office/officeart/2005/8/layout/radial1"/>
    <dgm:cxn modelId="{92129C38-8433-4AA9-9965-1740D6517A6C}" srcId="{047629D9-7FDD-4905-B371-B09BA43D0B36}" destId="{D13587FD-7645-4255-970F-964D09D6BDAE}" srcOrd="2" destOrd="0" parTransId="{620CAB5B-8A87-41AD-9AEC-DF1439A7A42B}" sibTransId="{A3AE5545-C5C9-45BC-BC4D-4E73D01D76B1}"/>
    <dgm:cxn modelId="{55259BB2-C10D-485A-B533-2BE64ABF69B6}" srcId="{047629D9-7FDD-4905-B371-B09BA43D0B36}" destId="{BA9504DB-6BAF-4F8F-AF22-19699E74025C}" srcOrd="0" destOrd="0" parTransId="{B977216A-3707-49BF-872E-D16BE6E3783F}" sibTransId="{E3727C19-BAEB-4404-8C3A-0C7BD9F65C2C}"/>
    <dgm:cxn modelId="{4E5CAC45-22E6-4D53-A9AE-C190F5753E8C}" type="presOf" srcId="{BA9504DB-6BAF-4F8F-AF22-19699E74025C}" destId="{95310486-DEA0-467D-A3CB-004A0A239949}" srcOrd="0" destOrd="0" presId="urn:microsoft.com/office/officeart/2005/8/layout/radial1"/>
    <dgm:cxn modelId="{B1744807-23B2-4E93-9FDC-3BCA7582AD04}" srcId="{047629D9-7FDD-4905-B371-B09BA43D0B36}" destId="{55D5DDF7-F2D1-412E-AC87-353513F30ECA}" srcOrd="1" destOrd="0" parTransId="{4D50F6BD-2B83-4262-9675-6DD0F6914D1E}" sibTransId="{AA38DB02-0AA9-419D-824F-F7334E1E154F}"/>
    <dgm:cxn modelId="{5E073730-5FB0-4672-8A3B-468DC01BB03E}" srcId="{3F2E7A30-7FD3-4C97-B77D-D8C54BC63215}" destId="{047629D9-7FDD-4905-B371-B09BA43D0B36}" srcOrd="0" destOrd="0" parTransId="{DE336D04-295C-4368-9A4D-7131CEABB1CE}" sibTransId="{41C1F05C-A077-47BE-8DAE-800D8B1B37B0}"/>
    <dgm:cxn modelId="{38CA4BA6-2848-4033-9B61-5C05C8199566}" type="presOf" srcId="{D13587FD-7645-4255-970F-964D09D6BDAE}" destId="{C1058803-F5F9-4CB2-9506-2467C481ACCF}" srcOrd="0" destOrd="0" presId="urn:microsoft.com/office/officeart/2005/8/layout/radial1"/>
    <dgm:cxn modelId="{DF63B33B-7471-44EB-8691-B6DB115DA8D7}" type="presOf" srcId="{047629D9-7FDD-4905-B371-B09BA43D0B36}" destId="{5B6DCABF-FFA5-4848-962E-6F2982937A26}" srcOrd="0" destOrd="0" presId="urn:microsoft.com/office/officeart/2005/8/layout/radial1"/>
    <dgm:cxn modelId="{C8F7D5AC-DF25-4DA3-B89F-2519EA6B7426}" type="presOf" srcId="{620CAB5B-8A87-41AD-9AEC-DF1439A7A42B}" destId="{1FC7630C-DB46-4756-A8D4-F65D9875833D}" srcOrd="1" destOrd="0" presId="urn:microsoft.com/office/officeart/2005/8/layout/radial1"/>
    <dgm:cxn modelId="{3032D486-E3BB-4A46-A035-F08E5AAF7950}" type="presOf" srcId="{4D50F6BD-2B83-4262-9675-6DD0F6914D1E}" destId="{B9058193-2BFB-40F4-80DD-165BAA88A642}" srcOrd="1" destOrd="0" presId="urn:microsoft.com/office/officeart/2005/8/layout/radial1"/>
    <dgm:cxn modelId="{32BDEDB1-15B9-4A14-A83D-877EDA2377D7}" type="presParOf" srcId="{5D87AF16-47A3-4F9A-B038-63C00FF83D0F}" destId="{5B6DCABF-FFA5-4848-962E-6F2982937A26}" srcOrd="0" destOrd="0" presId="urn:microsoft.com/office/officeart/2005/8/layout/radial1"/>
    <dgm:cxn modelId="{7C258FF7-AFB8-4ECB-96E6-6F8546CAC5ED}" type="presParOf" srcId="{5D87AF16-47A3-4F9A-B038-63C00FF83D0F}" destId="{F1756E06-C678-4015-8764-8F6960AFD72B}" srcOrd="1" destOrd="0" presId="urn:microsoft.com/office/officeart/2005/8/layout/radial1"/>
    <dgm:cxn modelId="{1A986A0A-86F9-4FF2-BB1E-80B40F4BDEA5}" type="presParOf" srcId="{F1756E06-C678-4015-8764-8F6960AFD72B}" destId="{DED3A1F4-A275-4FFF-A34C-E33E6456593B}" srcOrd="0" destOrd="0" presId="urn:microsoft.com/office/officeart/2005/8/layout/radial1"/>
    <dgm:cxn modelId="{F31D8439-300F-4C73-8FD8-C6269684CE7C}" type="presParOf" srcId="{5D87AF16-47A3-4F9A-B038-63C00FF83D0F}" destId="{95310486-DEA0-467D-A3CB-004A0A239949}" srcOrd="2" destOrd="0" presId="urn:microsoft.com/office/officeart/2005/8/layout/radial1"/>
    <dgm:cxn modelId="{3D6A22DE-A824-4B80-833A-6DF7D3CD4802}" type="presParOf" srcId="{5D87AF16-47A3-4F9A-B038-63C00FF83D0F}" destId="{E7E5FD02-DC6C-4B9D-877D-FAA32A953C7F}" srcOrd="3" destOrd="0" presId="urn:microsoft.com/office/officeart/2005/8/layout/radial1"/>
    <dgm:cxn modelId="{1439B8B7-68CD-4AAF-89C1-69DF51D8EE65}" type="presParOf" srcId="{E7E5FD02-DC6C-4B9D-877D-FAA32A953C7F}" destId="{B9058193-2BFB-40F4-80DD-165BAA88A642}" srcOrd="0" destOrd="0" presId="urn:microsoft.com/office/officeart/2005/8/layout/radial1"/>
    <dgm:cxn modelId="{FD829235-1ECB-419F-A3FD-C9850183ADFD}" type="presParOf" srcId="{5D87AF16-47A3-4F9A-B038-63C00FF83D0F}" destId="{C5E572B1-FE0D-483A-BE91-4FC4B1D90C94}" srcOrd="4" destOrd="0" presId="urn:microsoft.com/office/officeart/2005/8/layout/radial1"/>
    <dgm:cxn modelId="{2A007D30-B2EA-458B-82AC-3C4B8F93588B}" type="presParOf" srcId="{5D87AF16-47A3-4F9A-B038-63C00FF83D0F}" destId="{5C975E9D-B39A-4AE5-BD5F-91C5019EB646}" srcOrd="5" destOrd="0" presId="urn:microsoft.com/office/officeart/2005/8/layout/radial1"/>
    <dgm:cxn modelId="{ED9F973A-855A-4DBA-BD85-360A2956DC1D}" type="presParOf" srcId="{5C975E9D-B39A-4AE5-BD5F-91C5019EB646}" destId="{1FC7630C-DB46-4756-A8D4-F65D9875833D}" srcOrd="0" destOrd="0" presId="urn:microsoft.com/office/officeart/2005/8/layout/radial1"/>
    <dgm:cxn modelId="{F39D88E9-FB81-42AE-BA2D-596E583C58F9}" type="presParOf" srcId="{5D87AF16-47A3-4F9A-B038-63C00FF83D0F}" destId="{C1058803-F5F9-4CB2-9506-2467C481ACCF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DCABF-FFA5-4848-962E-6F2982937A26}">
      <dsp:nvSpPr>
        <dsp:cNvPr id="0" name=""/>
        <dsp:cNvSpPr/>
      </dsp:nvSpPr>
      <dsp:spPr>
        <a:xfrm>
          <a:off x="3130453" y="2226857"/>
          <a:ext cx="1696172" cy="1696172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R="0"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u="none" strike="noStrike" kern="800" baseline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Индивидуально  личностная поддержка</a:t>
          </a:r>
          <a:endParaRPr lang="ru-RU" sz="130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378852" y="2475256"/>
        <a:ext cx="1199374" cy="1199374"/>
      </dsp:txXfrm>
    </dsp:sp>
    <dsp:sp modelId="{F1756E06-C678-4015-8764-8F6960AFD72B}">
      <dsp:nvSpPr>
        <dsp:cNvPr id="0" name=""/>
        <dsp:cNvSpPr/>
      </dsp:nvSpPr>
      <dsp:spPr>
        <a:xfrm rot="16200000">
          <a:off x="3722871" y="1952005"/>
          <a:ext cx="511335" cy="38369"/>
        </a:xfrm>
        <a:custGeom>
          <a:avLst/>
          <a:gdLst/>
          <a:ahLst/>
          <a:cxnLst/>
          <a:rect l="0" t="0" r="0" b="0"/>
          <a:pathLst>
            <a:path>
              <a:moveTo>
                <a:pt x="0" y="27641"/>
              </a:moveTo>
              <a:lnTo>
                <a:pt x="547894" y="27641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965756" y="1983972"/>
        <a:ext cx="0" cy="0"/>
      </dsp:txXfrm>
    </dsp:sp>
    <dsp:sp modelId="{95310486-DEA0-467D-A3CB-004A0A239949}">
      <dsp:nvSpPr>
        <dsp:cNvPr id="0" name=""/>
        <dsp:cNvSpPr/>
      </dsp:nvSpPr>
      <dsp:spPr>
        <a:xfrm>
          <a:off x="3130453" y="19349"/>
          <a:ext cx="1696172" cy="1696172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u="none" strike="noStrike" kern="800" baseline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диагностика индивидуального развития, обученности, воспитанности</a:t>
          </a:r>
          <a:endParaRPr lang="ru-RU" sz="120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378852" y="267748"/>
        <a:ext cx="1199374" cy="1199374"/>
      </dsp:txXfrm>
    </dsp:sp>
    <dsp:sp modelId="{E7E5FD02-DC6C-4B9D-877D-FAA32A953C7F}">
      <dsp:nvSpPr>
        <dsp:cNvPr id="0" name=""/>
        <dsp:cNvSpPr/>
      </dsp:nvSpPr>
      <dsp:spPr>
        <a:xfrm rot="1800000">
          <a:off x="4678750" y="3607636"/>
          <a:ext cx="511335" cy="38369"/>
        </a:xfrm>
        <a:custGeom>
          <a:avLst/>
          <a:gdLst/>
          <a:ahLst/>
          <a:cxnLst/>
          <a:rect l="0" t="0" r="0" b="0"/>
          <a:pathLst>
            <a:path>
              <a:moveTo>
                <a:pt x="0" y="27641"/>
              </a:moveTo>
              <a:lnTo>
                <a:pt x="547894" y="27641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929739" y="3609358"/>
        <a:ext cx="0" cy="0"/>
      </dsp:txXfrm>
    </dsp:sp>
    <dsp:sp modelId="{C5E572B1-FE0D-483A-BE91-4FC4B1D90C94}">
      <dsp:nvSpPr>
        <dsp:cNvPr id="0" name=""/>
        <dsp:cNvSpPr/>
      </dsp:nvSpPr>
      <dsp:spPr>
        <a:xfrm>
          <a:off x="5042211" y="3330611"/>
          <a:ext cx="1696172" cy="1696172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u="none" strike="noStrike" kern="800" baseline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выявление личных проблем детей</a:t>
          </a:r>
          <a:endParaRPr lang="ru-RU" sz="120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290610" y="3579010"/>
        <a:ext cx="1199374" cy="1199374"/>
      </dsp:txXfrm>
    </dsp:sp>
    <dsp:sp modelId="{5C975E9D-B39A-4AE5-BD5F-91C5019EB646}">
      <dsp:nvSpPr>
        <dsp:cNvPr id="0" name=""/>
        <dsp:cNvSpPr/>
      </dsp:nvSpPr>
      <dsp:spPr>
        <a:xfrm rot="9000000">
          <a:off x="2766992" y="3607636"/>
          <a:ext cx="511335" cy="38369"/>
        </a:xfrm>
        <a:custGeom>
          <a:avLst/>
          <a:gdLst/>
          <a:ahLst/>
          <a:cxnLst/>
          <a:rect l="0" t="0" r="0" b="0"/>
          <a:pathLst>
            <a:path>
              <a:moveTo>
                <a:pt x="0" y="27641"/>
              </a:moveTo>
              <a:lnTo>
                <a:pt x="547894" y="27641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10800000">
        <a:off x="3040122" y="3631499"/>
        <a:ext cx="0" cy="0"/>
      </dsp:txXfrm>
    </dsp:sp>
    <dsp:sp modelId="{C1058803-F5F9-4CB2-9506-2467C481ACCF}">
      <dsp:nvSpPr>
        <dsp:cNvPr id="0" name=""/>
        <dsp:cNvSpPr/>
      </dsp:nvSpPr>
      <dsp:spPr>
        <a:xfrm>
          <a:off x="1218694" y="3330611"/>
          <a:ext cx="1696172" cy="1696172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u="none" strike="noStrike" kern="800" baseline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отслеживание процессов развития каждого ребенка</a:t>
          </a:r>
          <a:endParaRPr lang="ru-RU" sz="120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467093" y="3579010"/>
        <a:ext cx="1199374" cy="1199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02.05.2019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494" y="203760"/>
            <a:ext cx="8646459" cy="112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495" y="1463348"/>
            <a:ext cx="8646458" cy="4681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02.05.2019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55494" y="2595281"/>
            <a:ext cx="8646459" cy="4020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0939" y="1456267"/>
            <a:ext cx="4967785" cy="3056466"/>
          </a:xfrm>
        </p:spPr>
        <p:txBody>
          <a:bodyPr>
            <a:no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Личностно-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  -ориентированный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/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подход – важное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/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условие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/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реализации ФГОС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/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начального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/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образования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2374712" y="4842933"/>
            <a:ext cx="4572000" cy="135467"/>
          </a:xfrm>
        </p:spPr>
        <p:txBody>
          <a:bodyPr>
            <a:normAutofit fontScale="25000" lnSpcReduction="20000"/>
          </a:bodyPr>
          <a:lstStyle/>
          <a:p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933" y="1463348"/>
            <a:ext cx="8250020" cy="4681957"/>
          </a:xfrm>
        </p:spPr>
        <p:txBody>
          <a:bodyPr>
            <a:normAutofit lnSpcReduction="10000"/>
          </a:bodyPr>
          <a:lstStyle/>
          <a:p>
            <a:pPr indent="0" algn="just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4000" b="1" kern="800" dirty="0">
                <a:solidFill>
                  <a:srgbClr val="FAFAFA"/>
                </a:solidFill>
                <a:latin typeface="Times New Roman"/>
                <a:ea typeface="Times New Roman"/>
              </a:rPr>
              <a:t>Учебная деятельность – это ведущая деятельность  ребенка младшего школьного возраста</a:t>
            </a:r>
            <a:r>
              <a:rPr lang="ru-RU" sz="4000" b="1" kern="800" dirty="0" smtClean="0">
                <a:solidFill>
                  <a:srgbClr val="FAFAFA"/>
                </a:solidFill>
                <a:latin typeface="Times New Roman"/>
                <a:ea typeface="Times New Roman"/>
              </a:rPr>
              <a:t>.</a:t>
            </a:r>
          </a:p>
          <a:p>
            <a:pPr indent="0" algn="just">
              <a:lnSpc>
                <a:spcPct val="110000"/>
              </a:lnSpc>
              <a:spcAft>
                <a:spcPts val="0"/>
              </a:spcAft>
              <a:buNone/>
            </a:pPr>
            <a:endParaRPr lang="ru-RU" sz="4000" dirty="0">
              <a:solidFill>
                <a:srgbClr val="FAFAFA"/>
              </a:solidFill>
              <a:latin typeface="Times New Roman"/>
              <a:ea typeface="Times New Roman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4000" b="1" kern="800" dirty="0">
                <a:solidFill>
                  <a:srgbClr val="FAFAFA"/>
                </a:solidFill>
                <a:latin typeface="Times New Roman"/>
                <a:ea typeface="Times New Roman"/>
              </a:rPr>
              <a:t>Приоритетная цель начальной школы – развитие личности  </a:t>
            </a:r>
            <a:r>
              <a:rPr lang="ru-RU" sz="4000" b="1" kern="800" dirty="0" smtClean="0">
                <a:solidFill>
                  <a:srgbClr val="FAFAFA"/>
                </a:solidFill>
                <a:latin typeface="Times New Roman"/>
                <a:ea typeface="Times New Roman"/>
              </a:rPr>
              <a:t>школьника.</a:t>
            </a:r>
            <a:endParaRPr lang="ru-RU" sz="4000" dirty="0">
              <a:solidFill>
                <a:srgbClr val="FAFA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8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494" y="304800"/>
            <a:ext cx="8646459" cy="1026458"/>
          </a:xfrm>
        </p:spPr>
        <p:txBody>
          <a:bodyPr>
            <a:normAutofit fontScale="90000"/>
          </a:bodyPr>
          <a:lstStyle/>
          <a:p>
            <a:pPr indent="450215" algn="r">
              <a:lnSpc>
                <a:spcPct val="100000"/>
              </a:lnSpc>
              <a:spcAft>
                <a:spcPts val="0"/>
              </a:spcAft>
            </a:pPr>
            <a:r>
              <a:rPr lang="ru-RU" sz="3600" kern="800" dirty="0" smtClean="0">
                <a:latin typeface="Times New Roman"/>
                <a:ea typeface="Times New Roman"/>
              </a:rPr>
              <a:t/>
            </a:r>
            <a:br>
              <a:rPr lang="ru-RU" sz="3600" kern="800" dirty="0" smtClean="0">
                <a:latin typeface="Times New Roman"/>
                <a:ea typeface="Times New Roman"/>
              </a:rPr>
            </a:br>
            <a:r>
              <a:rPr lang="ru-RU" sz="3600" kern="800" dirty="0" smtClean="0">
                <a:latin typeface="Times New Roman"/>
                <a:ea typeface="Times New Roman"/>
              </a:rPr>
              <a:t>                        </a:t>
            </a:r>
            <a:r>
              <a:rPr lang="ru-RU" sz="4000" kern="800" dirty="0" smtClean="0">
                <a:solidFill>
                  <a:srgbClr val="00B0F0"/>
                </a:solidFill>
                <a:latin typeface="Times New Roman"/>
                <a:ea typeface="Times New Roman"/>
              </a:rPr>
              <a:t>В </a:t>
            </a:r>
            <a:r>
              <a:rPr lang="ru-RU" sz="4000" kern="800" dirty="0">
                <a:solidFill>
                  <a:srgbClr val="00B0F0"/>
                </a:solidFill>
                <a:latin typeface="Times New Roman"/>
                <a:ea typeface="Times New Roman"/>
              </a:rPr>
              <a:t>современной общей </a:t>
            </a:r>
            <a:r>
              <a:rPr lang="ru-RU" sz="4000" kern="800" dirty="0" smtClean="0">
                <a:solidFill>
                  <a:srgbClr val="00B0F0"/>
                </a:solidFill>
                <a:latin typeface="Times New Roman"/>
                <a:ea typeface="Times New Roman"/>
              </a:rPr>
              <a:t>системе    образования школьники </a:t>
            </a:r>
            <a:r>
              <a:rPr lang="ru-RU" sz="4000" kern="800" dirty="0">
                <a:solidFill>
                  <a:srgbClr val="00B0F0"/>
                </a:solidFill>
                <a:latin typeface="Times New Roman"/>
                <a:ea typeface="Times New Roman"/>
              </a:rPr>
              <a:t>должны: </a:t>
            </a:r>
            <a:r>
              <a:rPr lang="ru-RU" sz="4000" dirty="0">
                <a:latin typeface="Times New Roman"/>
                <a:ea typeface="Times New Roman"/>
              </a:rPr>
              <a:t/>
            </a:r>
            <a:br>
              <a:rPr lang="ru-RU" sz="4000" dirty="0">
                <a:latin typeface="Times New Roman"/>
                <a:ea typeface="Times New Roman"/>
              </a:rPr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8867" y="1463348"/>
            <a:ext cx="8356600" cy="5267652"/>
          </a:xfrm>
        </p:spPr>
        <p:txBody>
          <a:bodyPr/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800" kern="800" dirty="0">
                <a:solidFill>
                  <a:srgbClr val="FAFAFA"/>
                </a:solidFill>
                <a:latin typeface="Times New Roman"/>
                <a:ea typeface="Times New Roman"/>
              </a:rPr>
              <a:t>владеть учебной деятельностью </a:t>
            </a:r>
            <a:endParaRPr lang="ru-RU" sz="2800" kern="800" dirty="0" smtClean="0">
              <a:solidFill>
                <a:srgbClr val="FAFAFA"/>
              </a:solidFill>
              <a:latin typeface="Times New Roman"/>
              <a:ea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kern="800" dirty="0" smtClean="0">
                <a:solidFill>
                  <a:srgbClr val="FAFAFA"/>
                </a:solidFill>
                <a:latin typeface="Times New Roman"/>
                <a:ea typeface="Times New Roman"/>
              </a:rPr>
              <a:t>(«</a:t>
            </a:r>
            <a:r>
              <a:rPr lang="ru-RU" sz="2800" kern="800" dirty="0">
                <a:solidFill>
                  <a:srgbClr val="FAFAFA"/>
                </a:solidFill>
                <a:latin typeface="Times New Roman"/>
                <a:ea typeface="Times New Roman"/>
              </a:rPr>
              <a:t>умею учить себя</a:t>
            </a:r>
            <a:r>
              <a:rPr lang="ru-RU" sz="2800" kern="800" dirty="0" smtClean="0">
                <a:solidFill>
                  <a:srgbClr val="FAFAFA"/>
                </a:solidFill>
                <a:latin typeface="Times New Roman"/>
                <a:ea typeface="Times New Roman"/>
              </a:rPr>
              <a:t>»);</a:t>
            </a:r>
            <a:endParaRPr lang="ru-RU" sz="2800" dirty="0">
              <a:solidFill>
                <a:srgbClr val="FAFAFA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800" kern="800" dirty="0">
                <a:solidFill>
                  <a:srgbClr val="FAFAFA"/>
                </a:solidFill>
                <a:latin typeface="Times New Roman"/>
                <a:ea typeface="Times New Roman"/>
              </a:rPr>
              <a:t>иметь развитые познавательные интересы </a:t>
            </a:r>
            <a:endParaRPr lang="ru-RU" sz="2800" kern="800" dirty="0" smtClean="0">
              <a:solidFill>
                <a:srgbClr val="FAFAFA"/>
              </a:solidFill>
              <a:latin typeface="Times New Roman"/>
              <a:ea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kern="800" dirty="0" smtClean="0">
                <a:solidFill>
                  <a:srgbClr val="FAFAFA"/>
                </a:solidFill>
                <a:latin typeface="Times New Roman"/>
                <a:ea typeface="Times New Roman"/>
              </a:rPr>
              <a:t>(«</a:t>
            </a:r>
            <a:r>
              <a:rPr lang="ru-RU" sz="2800" kern="800" dirty="0">
                <a:solidFill>
                  <a:srgbClr val="FAFAFA"/>
                </a:solidFill>
                <a:latin typeface="Times New Roman"/>
                <a:ea typeface="Times New Roman"/>
              </a:rPr>
              <a:t>люблю учиться, все интересно</a:t>
            </a:r>
            <a:r>
              <a:rPr lang="ru-RU" sz="2800" kern="800" dirty="0" smtClean="0">
                <a:solidFill>
                  <a:srgbClr val="FAFAFA"/>
                </a:solidFill>
                <a:latin typeface="Times New Roman"/>
                <a:ea typeface="Times New Roman"/>
              </a:rPr>
              <a:t>»);</a:t>
            </a:r>
            <a:endParaRPr lang="ru-RU" sz="2800" dirty="0">
              <a:solidFill>
                <a:srgbClr val="FAFAFA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800" kern="800" dirty="0">
                <a:solidFill>
                  <a:srgbClr val="FAFAFA"/>
                </a:solidFill>
                <a:latin typeface="Times New Roman"/>
                <a:ea typeface="Times New Roman"/>
              </a:rPr>
              <a:t>внутреннюю мотивацию </a:t>
            </a:r>
            <a:endParaRPr lang="ru-RU" sz="2800" kern="800" dirty="0" smtClean="0">
              <a:solidFill>
                <a:srgbClr val="FAFAFA"/>
              </a:solidFill>
              <a:latin typeface="Times New Roman"/>
              <a:ea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kern="800" dirty="0" smtClean="0">
                <a:solidFill>
                  <a:srgbClr val="FAFAFA"/>
                </a:solidFill>
                <a:latin typeface="Times New Roman"/>
                <a:ea typeface="Times New Roman"/>
              </a:rPr>
              <a:t>(«</a:t>
            </a:r>
            <a:r>
              <a:rPr lang="ru-RU" sz="2800" kern="800" dirty="0">
                <a:solidFill>
                  <a:srgbClr val="FAFAFA"/>
                </a:solidFill>
                <a:latin typeface="Times New Roman"/>
                <a:ea typeface="Times New Roman"/>
              </a:rPr>
              <a:t>понимаю, зачем учусь</a:t>
            </a:r>
            <a:r>
              <a:rPr lang="ru-RU" sz="2800" kern="800" dirty="0" smtClean="0">
                <a:solidFill>
                  <a:srgbClr val="FAFAFA"/>
                </a:solidFill>
                <a:latin typeface="Times New Roman"/>
                <a:ea typeface="Times New Roman"/>
              </a:rPr>
              <a:t>»); </a:t>
            </a:r>
            <a:endParaRPr lang="ru-RU" sz="2800" dirty="0">
              <a:solidFill>
                <a:srgbClr val="FAFAFA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800" kern="800" dirty="0">
                <a:solidFill>
                  <a:srgbClr val="FAFAFA"/>
                </a:solidFill>
                <a:latin typeface="Times New Roman"/>
                <a:ea typeface="Times New Roman"/>
              </a:rPr>
              <a:t>а также элементарные рефлексивные качества («умею принять оценку учителя и сам объективно оцениваю свою деятельность»). </a:t>
            </a:r>
            <a:endParaRPr lang="ru-RU" sz="2800" dirty="0">
              <a:solidFill>
                <a:srgbClr val="FAFAFA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69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3600" b="1" kern="800" dirty="0" smtClean="0">
                <a:latin typeface="Times New Roman"/>
                <a:ea typeface="Times New Roman"/>
              </a:rPr>
              <a:t>      </a:t>
            </a:r>
            <a:r>
              <a:rPr lang="ru-RU" sz="4000" b="1" kern="800" dirty="0" smtClean="0">
                <a:solidFill>
                  <a:srgbClr val="00B0F0"/>
                </a:solidFill>
                <a:latin typeface="Times New Roman"/>
                <a:ea typeface="Times New Roman"/>
              </a:rPr>
              <a:t>Задачи </a:t>
            </a:r>
            <a:r>
              <a:rPr lang="ru-RU" sz="4000" kern="800" dirty="0" smtClean="0">
                <a:solidFill>
                  <a:srgbClr val="00B0F0"/>
                </a:solidFill>
                <a:latin typeface="Times New Roman"/>
                <a:ea typeface="Times New Roman"/>
              </a:rPr>
              <a:t>учителя современной начальной </a:t>
            </a:r>
            <a:r>
              <a:rPr lang="ru-RU" sz="4000" kern="800" dirty="0">
                <a:solidFill>
                  <a:srgbClr val="00B0F0"/>
                </a:solidFill>
                <a:latin typeface="Times New Roman"/>
                <a:ea typeface="Times New Roman"/>
              </a:rPr>
              <a:t>школы </a:t>
            </a:r>
            <a:endParaRPr lang="ru-RU" sz="4000" dirty="0">
              <a:solidFill>
                <a:srgbClr val="00B0F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796" y="1430179"/>
            <a:ext cx="6452004" cy="531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33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kern="800" dirty="0" smtClean="0">
                <a:solidFill>
                  <a:srgbClr val="FAFAFA"/>
                </a:solidFill>
                <a:latin typeface="Times New Roman"/>
                <a:ea typeface="Times New Roman"/>
              </a:rPr>
              <a:t>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kern="800" dirty="0" smtClean="0">
                <a:solidFill>
                  <a:srgbClr val="FAFAFA"/>
                </a:solidFill>
                <a:latin typeface="Times New Roman"/>
                <a:ea typeface="Times New Roman"/>
              </a:rPr>
              <a:t> </a:t>
            </a:r>
            <a:r>
              <a:rPr lang="ru-RU" sz="3600" kern="800" dirty="0" smtClean="0">
                <a:solidFill>
                  <a:srgbClr val="00B0F0"/>
                </a:solidFill>
                <a:latin typeface="Times New Roman"/>
                <a:ea typeface="Times New Roman"/>
              </a:rPr>
              <a:t>«</a:t>
            </a:r>
            <a:r>
              <a:rPr lang="ru-RU" sz="3600" kern="800" dirty="0">
                <a:solidFill>
                  <a:srgbClr val="00B0F0"/>
                </a:solidFill>
                <a:latin typeface="Times New Roman"/>
                <a:ea typeface="Times New Roman"/>
              </a:rPr>
              <a:t>Плохой учитель преподносит истину, хороший </a:t>
            </a:r>
            <a:r>
              <a:rPr lang="ru-RU" sz="3600" kern="800" dirty="0" smtClean="0">
                <a:solidFill>
                  <a:srgbClr val="00B0F0"/>
                </a:solidFill>
                <a:latin typeface="Times New Roman"/>
                <a:ea typeface="Times New Roman"/>
              </a:rPr>
              <a:t> учит </a:t>
            </a:r>
            <a:r>
              <a:rPr lang="ru-RU" sz="3600" kern="800" dirty="0">
                <a:solidFill>
                  <a:srgbClr val="00B0F0"/>
                </a:solidFill>
                <a:latin typeface="Times New Roman"/>
                <a:ea typeface="Times New Roman"/>
              </a:rPr>
              <a:t>ее находить</a:t>
            </a:r>
            <a:r>
              <a:rPr lang="ru-RU" sz="3600" kern="800" dirty="0" smtClean="0">
                <a:solidFill>
                  <a:srgbClr val="00B0F0"/>
                </a:solidFill>
                <a:latin typeface="Times New Roman"/>
                <a:ea typeface="Times New Roman"/>
              </a:rPr>
              <a:t>».</a:t>
            </a:r>
          </a:p>
          <a:p>
            <a:pPr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kern="800" dirty="0" smtClean="0">
                <a:solidFill>
                  <a:srgbClr val="00B0F0"/>
                </a:solidFill>
                <a:latin typeface="Times New Roman"/>
                <a:ea typeface="Times New Roman"/>
              </a:rPr>
              <a:t>(</a:t>
            </a:r>
            <a:r>
              <a:rPr lang="ru-RU" sz="3600" kern="800" dirty="0" err="1" smtClean="0">
                <a:solidFill>
                  <a:srgbClr val="00B0F0"/>
                </a:solidFill>
                <a:latin typeface="Times New Roman"/>
                <a:ea typeface="Times New Roman"/>
              </a:rPr>
              <a:t>А.Дистервег</a:t>
            </a:r>
            <a:r>
              <a:rPr lang="ru-RU" sz="3600" kern="800" dirty="0" smtClean="0">
                <a:solidFill>
                  <a:srgbClr val="00B0F0"/>
                </a:solidFill>
                <a:latin typeface="Times New Roman"/>
                <a:ea typeface="Times New Roman"/>
              </a:rPr>
              <a:t>) </a:t>
            </a:r>
          </a:p>
          <a:p>
            <a:pPr indent="0" algn="r">
              <a:lnSpc>
                <a:spcPct val="115000"/>
              </a:lnSpc>
              <a:spcAft>
                <a:spcPts val="0"/>
              </a:spcAft>
              <a:buNone/>
            </a:pPr>
            <a:endParaRPr lang="ru-RU" sz="3600" dirty="0">
              <a:solidFill>
                <a:srgbClr val="00B0F0"/>
              </a:solidFill>
              <a:latin typeface="Times New Roman"/>
              <a:ea typeface="Times New Roman"/>
            </a:endParaRPr>
          </a:p>
          <a:p>
            <a:pPr marL="0" indent="0" algn="just">
              <a:buNone/>
            </a:pPr>
            <a:r>
              <a:rPr lang="ru-RU" sz="3600" i="1" kern="800" dirty="0" smtClean="0">
                <a:solidFill>
                  <a:srgbClr val="FAFAFA"/>
                </a:solidFill>
                <a:latin typeface="Times New Roman"/>
                <a:ea typeface="Times New Roman"/>
              </a:rPr>
              <a:t>	При  </a:t>
            </a:r>
            <a:r>
              <a:rPr lang="ru-RU" sz="3600" i="1" kern="800" dirty="0">
                <a:solidFill>
                  <a:srgbClr val="FAFAFA"/>
                </a:solidFill>
                <a:latin typeface="Times New Roman"/>
                <a:ea typeface="Times New Roman"/>
              </a:rPr>
              <a:t>обучении младших школьников </a:t>
            </a:r>
            <a:r>
              <a:rPr lang="ru-RU" sz="3600" b="1" i="1" kern="800" dirty="0">
                <a:solidFill>
                  <a:srgbClr val="FAFAFA"/>
                </a:solidFill>
                <a:latin typeface="Times New Roman"/>
                <a:ea typeface="Times New Roman"/>
              </a:rPr>
              <a:t>необходимо учитывать психологические особенности развития способностей и познавательных интересов детей </a:t>
            </a:r>
            <a:r>
              <a:rPr lang="ru-RU" sz="3600" i="1" kern="800" dirty="0">
                <a:solidFill>
                  <a:srgbClr val="FAFAFA"/>
                </a:solidFill>
                <a:latin typeface="Times New Roman"/>
                <a:ea typeface="Times New Roman"/>
              </a:rPr>
              <a:t>этого </a:t>
            </a:r>
            <a:r>
              <a:rPr lang="ru-RU" sz="3600" i="1" kern="800" dirty="0" smtClean="0">
                <a:solidFill>
                  <a:srgbClr val="FAFAFA"/>
                </a:solidFill>
                <a:latin typeface="Times New Roman"/>
                <a:ea typeface="Times New Roman"/>
              </a:rPr>
              <a:t>возраста.</a:t>
            </a:r>
            <a:endParaRPr lang="ru-RU" sz="3600" i="1" dirty="0">
              <a:solidFill>
                <a:srgbClr val="FAFA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80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495" y="381000"/>
            <a:ext cx="8646458" cy="5901268"/>
          </a:xfrm>
        </p:spPr>
        <p:txBody>
          <a:bodyPr>
            <a:normAutofit lnSpcReduction="10000"/>
          </a:bodyPr>
          <a:lstStyle/>
          <a:p>
            <a:pPr indent="342265" algn="just">
              <a:lnSpc>
                <a:spcPct val="115000"/>
              </a:lnSpc>
              <a:spcAft>
                <a:spcPts val="0"/>
              </a:spcAft>
            </a:pPr>
            <a:endParaRPr lang="ru-RU" sz="2400" b="1" i="1" kern="800" dirty="0" smtClean="0">
              <a:latin typeface="Times New Roman"/>
              <a:ea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400" b="1" i="1" kern="800" dirty="0" smtClean="0">
              <a:latin typeface="Times New Roman"/>
              <a:ea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i="1" kern="800" dirty="0" smtClean="0">
                <a:latin typeface="Times New Roman"/>
                <a:ea typeface="Times New Roman"/>
              </a:rPr>
              <a:t>	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i="1" kern="800" dirty="0" smtClean="0">
                <a:solidFill>
                  <a:srgbClr val="00B0F0"/>
                </a:solidFill>
                <a:latin typeface="Times New Roman"/>
                <a:ea typeface="Times New Roman"/>
              </a:rPr>
              <a:t>	Обучение </a:t>
            </a:r>
            <a:r>
              <a:rPr lang="ru-RU" sz="2800" b="1" i="1" kern="800" dirty="0">
                <a:solidFill>
                  <a:srgbClr val="00B0F0"/>
                </a:solidFill>
                <a:latin typeface="Times New Roman"/>
                <a:ea typeface="Times New Roman"/>
              </a:rPr>
              <a:t>должно быть успешным для каждого ученика, любая учебная ситуация должна давать ему шанс</a:t>
            </a:r>
            <a:r>
              <a:rPr lang="ru-RU" sz="2800" b="1" i="1" kern="800" dirty="0" smtClean="0">
                <a:solidFill>
                  <a:srgbClr val="00B0F0"/>
                </a:solidFill>
                <a:latin typeface="Times New Roman"/>
                <a:ea typeface="Times New Roman"/>
              </a:rPr>
              <a:t>.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800" dirty="0">
              <a:solidFill>
                <a:srgbClr val="00B0F0"/>
              </a:solidFill>
              <a:latin typeface="Times New Roman"/>
              <a:ea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kern="800" dirty="0" smtClean="0">
                <a:latin typeface="Times New Roman"/>
                <a:ea typeface="Times New Roman"/>
              </a:rPr>
              <a:t>	</a:t>
            </a:r>
            <a:r>
              <a:rPr lang="ru-RU" sz="2800" b="1" i="1" kern="800" dirty="0" smtClean="0">
                <a:solidFill>
                  <a:srgbClr val="00B0F0"/>
                </a:solidFill>
                <a:latin typeface="Times New Roman"/>
                <a:ea typeface="Times New Roman"/>
              </a:rPr>
              <a:t>В </a:t>
            </a:r>
            <a:r>
              <a:rPr lang="ru-RU" sz="2800" b="1" i="1" kern="800" dirty="0">
                <a:solidFill>
                  <a:srgbClr val="00B0F0"/>
                </a:solidFill>
                <a:latin typeface="Times New Roman"/>
                <a:ea typeface="Times New Roman"/>
              </a:rPr>
              <a:t>основе сознательного акта учения лежит способность человека к творческому воображению</a:t>
            </a:r>
            <a:r>
              <a:rPr lang="ru-RU" sz="2800" b="1" i="1" kern="800" dirty="0" smtClean="0">
                <a:solidFill>
                  <a:srgbClr val="00B0F0"/>
                </a:solidFill>
                <a:latin typeface="Times New Roman"/>
                <a:ea typeface="Times New Roman"/>
              </a:rPr>
              <a:t>.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400" i="1" dirty="0">
              <a:solidFill>
                <a:srgbClr val="00B0F0"/>
              </a:solidFill>
              <a:latin typeface="Times New Roman"/>
              <a:ea typeface="Times New Roman"/>
            </a:endParaRPr>
          </a:p>
          <a:p>
            <a:pPr marL="0" indent="0" algn="just">
              <a:buNone/>
            </a:pPr>
            <a:r>
              <a:rPr lang="ru-RU" sz="2800" b="1" i="1" kern="800" dirty="0" smtClean="0">
                <a:solidFill>
                  <a:srgbClr val="00B0F0"/>
                </a:solidFill>
                <a:latin typeface="Times New Roman"/>
                <a:ea typeface="Times New Roman"/>
              </a:rPr>
              <a:t>	Руководящая </a:t>
            </a:r>
            <a:r>
              <a:rPr lang="ru-RU" sz="2800" b="1" i="1" kern="800" dirty="0">
                <a:solidFill>
                  <a:srgbClr val="00B0F0"/>
                </a:solidFill>
                <a:latin typeface="Times New Roman"/>
                <a:ea typeface="Times New Roman"/>
              </a:rPr>
              <a:t>роль учителя не снижается, она просто становится скрытой для ученика</a:t>
            </a:r>
            <a:r>
              <a:rPr lang="ru-RU" sz="2800" i="1" kern="800" dirty="0">
                <a:solidFill>
                  <a:srgbClr val="00B0F0"/>
                </a:solidFill>
                <a:latin typeface="Times New Roman"/>
                <a:ea typeface="Times New Roman"/>
              </a:rPr>
              <a:t>. </a:t>
            </a:r>
            <a:endParaRPr lang="ru-RU" sz="28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91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495" y="1463348"/>
            <a:ext cx="8646458" cy="5394652"/>
          </a:xfrm>
        </p:spPr>
        <p:txBody>
          <a:bodyPr>
            <a:normAutofit fontScale="925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1800"/>
              </a:spcAft>
              <a:buNone/>
            </a:pPr>
            <a:r>
              <a:rPr lang="ru-RU" sz="2800" b="1" kern="800" dirty="0" smtClean="0">
                <a:solidFill>
                  <a:srgbClr val="FAFAFA"/>
                </a:solidFill>
                <a:latin typeface="Times New Roman"/>
                <a:ea typeface="Times New Roman"/>
              </a:rPr>
              <a:t>	</a:t>
            </a:r>
          </a:p>
          <a:p>
            <a:pPr indent="0" algn="just">
              <a:lnSpc>
                <a:spcPct val="115000"/>
              </a:lnSpc>
              <a:spcAft>
                <a:spcPts val="1800"/>
              </a:spcAft>
              <a:buNone/>
            </a:pPr>
            <a:endParaRPr lang="ru-RU" sz="2800" b="1" kern="800" dirty="0">
              <a:solidFill>
                <a:srgbClr val="FAFAFA"/>
              </a:solidFill>
              <a:latin typeface="Times New Roman"/>
              <a:ea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1800"/>
              </a:spcAft>
              <a:buNone/>
            </a:pPr>
            <a:endParaRPr lang="ru-RU" sz="2800" b="1" kern="800" dirty="0" smtClean="0">
              <a:solidFill>
                <a:srgbClr val="FAFAFA"/>
              </a:solidFill>
              <a:latin typeface="Times New Roman"/>
              <a:ea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1800"/>
              </a:spcAft>
              <a:buNone/>
            </a:pPr>
            <a:r>
              <a:rPr lang="ru-RU" sz="2800" b="1" kern="800" dirty="0" smtClean="0">
                <a:solidFill>
                  <a:srgbClr val="FAFAFA"/>
                </a:solidFill>
                <a:latin typeface="Times New Roman"/>
                <a:ea typeface="Times New Roman"/>
              </a:rPr>
              <a:t>В </a:t>
            </a:r>
            <a:r>
              <a:rPr lang="ru-RU" sz="2800" b="1" kern="800" dirty="0">
                <a:solidFill>
                  <a:srgbClr val="FAFAFA"/>
                </a:solidFill>
                <a:latin typeface="Times New Roman"/>
                <a:ea typeface="Times New Roman"/>
              </a:rPr>
              <a:t>результате </a:t>
            </a:r>
            <a:r>
              <a:rPr lang="ru-RU" sz="2800" b="1" kern="800" dirty="0" smtClean="0">
                <a:solidFill>
                  <a:srgbClr val="FAFAFA"/>
                </a:solidFill>
                <a:latin typeface="Times New Roman"/>
                <a:ea typeface="Times New Roman"/>
              </a:rPr>
              <a:t>личностно-ориентированного </a:t>
            </a:r>
            <a:r>
              <a:rPr lang="ru-RU" sz="2800" b="1" kern="800" dirty="0">
                <a:solidFill>
                  <a:srgbClr val="FAFAFA"/>
                </a:solidFill>
                <a:latin typeface="Times New Roman"/>
                <a:ea typeface="Times New Roman"/>
              </a:rPr>
              <a:t>подхода в обучении младшего </a:t>
            </a:r>
            <a:r>
              <a:rPr lang="ru-RU" sz="2800" b="1" kern="800" dirty="0" smtClean="0">
                <a:solidFill>
                  <a:srgbClr val="FAFAFA"/>
                </a:solidFill>
                <a:latin typeface="Times New Roman"/>
                <a:ea typeface="Times New Roman"/>
              </a:rPr>
              <a:t>школьника</a:t>
            </a:r>
            <a:r>
              <a:rPr lang="ru-RU" sz="2800" b="1" kern="800" dirty="0">
                <a:solidFill>
                  <a:srgbClr val="FAFAFA"/>
                </a:solidFill>
                <a:latin typeface="Times New Roman"/>
                <a:ea typeface="Times New Roman"/>
              </a:rPr>
              <a:t>, изменится его отношение к деятельности, разовьются познавательные интересы, появится готовность к самообучению и самовоспитанию. Освоив учебную деятельность, он будет способен к изменению самого себя.</a:t>
            </a:r>
            <a:endParaRPr lang="ru-RU" sz="2800" dirty="0">
              <a:solidFill>
                <a:srgbClr val="FAFAFA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933" y="93133"/>
            <a:ext cx="5244898" cy="315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55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01403"/>
            <a:ext cx="7636934" cy="440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44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</a:t>
            </a:r>
            <a:r>
              <a:rPr lang="ru-RU" sz="4000" dirty="0" smtClean="0">
                <a:solidFill>
                  <a:srgbClr val="00B0F0"/>
                </a:solidFill>
              </a:rPr>
              <a:t>Основные </a:t>
            </a:r>
            <a:r>
              <a:rPr lang="ru-RU" sz="4000" dirty="0">
                <a:solidFill>
                  <a:srgbClr val="00B0F0"/>
                </a:solidFill>
              </a:rPr>
              <a:t>задачи </a:t>
            </a:r>
            <a:r>
              <a:rPr lang="ru-RU" sz="4000" dirty="0" smtClean="0">
                <a:solidFill>
                  <a:srgbClr val="00B0F0"/>
                </a:solidFill>
              </a:rPr>
              <a:t/>
            </a:r>
            <a:br>
              <a:rPr lang="ru-RU" sz="4000" dirty="0" smtClean="0">
                <a:solidFill>
                  <a:srgbClr val="00B0F0"/>
                </a:solidFill>
              </a:rPr>
            </a:br>
            <a:r>
              <a:rPr lang="ru-RU" sz="4000" dirty="0" smtClean="0">
                <a:solidFill>
                  <a:srgbClr val="00B0F0"/>
                </a:solidFill>
              </a:rPr>
              <a:t>                 учителя </a:t>
            </a:r>
            <a:r>
              <a:rPr lang="ru-RU" sz="4000" dirty="0">
                <a:solidFill>
                  <a:srgbClr val="00B0F0"/>
                </a:solidFill>
              </a:rPr>
              <a:t>начальных классов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667" y="1463348"/>
            <a:ext cx="8436286" cy="5225319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chemeClr val="bg1"/>
                </a:solidFill>
                <a:latin typeface="Times New Roman"/>
                <a:ea typeface="Times New Roman"/>
              </a:rPr>
              <a:t>Научить своих воспитанников не только усваивать, но и самостоятельно добывать новые знания, пользоваться ими для решения различных учебных задач, не пугаться новой, нестандартной учебной ситуации, а с интересом искать и находить ее решение. </a:t>
            </a:r>
            <a:endParaRPr lang="ru-RU" sz="2400" dirty="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Times New Roman"/>
                <a:ea typeface="Times New Roman"/>
              </a:rPr>
              <a:t>Научить </a:t>
            </a:r>
            <a:r>
              <a:rPr lang="ru-RU" sz="2400" dirty="0">
                <a:solidFill>
                  <a:schemeClr val="bg1"/>
                </a:solidFill>
                <a:latin typeface="Times New Roman"/>
                <a:ea typeface="Times New Roman"/>
              </a:rPr>
              <a:t>детей уважать окружающих, думать не только о себе, любить свою Родину, гордиться ею</a:t>
            </a:r>
            <a:r>
              <a:rPr lang="ru-RU" sz="2400" dirty="0" smtClean="0">
                <a:solidFill>
                  <a:schemeClr val="bg1"/>
                </a:solidFill>
                <a:latin typeface="Times New Roman"/>
                <a:ea typeface="Times New Roman"/>
              </a:rPr>
              <a:t>.</a:t>
            </a: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457200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/>
                <a:ea typeface="Times New Roman"/>
              </a:rPr>
              <a:t>Добиваться </a:t>
            </a:r>
            <a:r>
              <a:rPr lang="ru-RU" sz="2400" dirty="0">
                <a:solidFill>
                  <a:schemeClr val="bg1"/>
                </a:solidFill>
                <a:latin typeface="Times New Roman"/>
                <a:ea typeface="Times New Roman"/>
              </a:rPr>
              <a:t>хорошего уровня предметных знаний у своих учеников, овладения ими программного содержания учебных предметов.</a:t>
            </a:r>
            <a:endParaRPr lang="ru-RU" sz="20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62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495" y="203760"/>
            <a:ext cx="8041838" cy="1127498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kern="800" dirty="0" smtClean="0">
                <a:latin typeface="Times New Roman"/>
                <a:ea typeface="Times New Roman"/>
              </a:rPr>
              <a:t>                   </a:t>
            </a:r>
            <a:r>
              <a:rPr lang="ru-RU" sz="3600" kern="800" dirty="0" smtClean="0">
                <a:solidFill>
                  <a:srgbClr val="00B0F0"/>
                </a:solidFill>
                <a:latin typeface="Times New Roman"/>
                <a:ea typeface="Times New Roman"/>
              </a:rPr>
              <a:t>Н</a:t>
            </a:r>
            <a:r>
              <a:rPr lang="ru-RU" sz="3600" kern="800" dirty="0">
                <a:solidFill>
                  <a:srgbClr val="00B0F0"/>
                </a:solidFill>
                <a:latin typeface="Times New Roman"/>
                <a:ea typeface="Times New Roman"/>
              </a:rPr>
              <a:t>. А. Алексеев </a:t>
            </a:r>
            <a:r>
              <a:rPr lang="ru-RU" sz="3600" kern="800" dirty="0" smtClean="0">
                <a:solidFill>
                  <a:srgbClr val="00B0F0"/>
                </a:solidFill>
                <a:latin typeface="Times New Roman"/>
                <a:ea typeface="Times New Roman"/>
              </a:rPr>
              <a:t>«</a:t>
            </a:r>
            <a:r>
              <a:rPr lang="ru-RU" sz="3600" kern="800" dirty="0">
                <a:solidFill>
                  <a:srgbClr val="00B0F0"/>
                </a:solidFill>
                <a:latin typeface="Times New Roman"/>
                <a:ea typeface="Times New Roman"/>
              </a:rPr>
              <a:t>Личностно </a:t>
            </a:r>
            <a:r>
              <a:rPr lang="ru-RU" sz="3600" kern="800" dirty="0" smtClean="0">
                <a:solidFill>
                  <a:srgbClr val="00B0F0"/>
                </a:solidFill>
                <a:latin typeface="Times New Roman"/>
                <a:ea typeface="Times New Roman"/>
              </a:rPr>
              <a:t>        ориентированное </a:t>
            </a:r>
            <a:r>
              <a:rPr lang="ru-RU" sz="3600" kern="800" dirty="0">
                <a:solidFill>
                  <a:srgbClr val="00B0F0"/>
                </a:solidFill>
                <a:latin typeface="Times New Roman"/>
                <a:ea typeface="Times New Roman"/>
              </a:rPr>
              <a:t>обучение</a:t>
            </a:r>
            <a:r>
              <a:rPr lang="ru-RU" sz="3600" kern="800" dirty="0" smtClean="0">
                <a:solidFill>
                  <a:srgbClr val="00B0F0"/>
                </a:solidFill>
                <a:latin typeface="Times New Roman"/>
                <a:ea typeface="Times New Roman"/>
              </a:rPr>
              <a:t>:</a:t>
            </a:r>
            <a:br>
              <a:rPr lang="ru-RU" sz="3600" kern="800" dirty="0" smtClean="0">
                <a:solidFill>
                  <a:srgbClr val="00B0F0"/>
                </a:solidFill>
                <a:latin typeface="Times New Roman"/>
                <a:ea typeface="Times New Roman"/>
              </a:rPr>
            </a:br>
            <a:r>
              <a:rPr lang="ru-RU" sz="3600" kern="800" dirty="0" smtClean="0">
                <a:solidFill>
                  <a:srgbClr val="00B0F0"/>
                </a:solidFill>
                <a:latin typeface="Times New Roman"/>
                <a:ea typeface="Times New Roman"/>
              </a:rPr>
              <a:t> вопросы теории </a:t>
            </a:r>
            <a:r>
              <a:rPr lang="ru-RU" sz="3600" kern="800" dirty="0">
                <a:solidFill>
                  <a:srgbClr val="00B0F0"/>
                </a:solidFill>
                <a:latin typeface="Times New Roman"/>
                <a:ea typeface="Times New Roman"/>
              </a:rPr>
              <a:t>и практики»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495" y="1463348"/>
            <a:ext cx="8646458" cy="5326919"/>
          </a:xfrm>
        </p:spPr>
        <p:txBody>
          <a:bodyPr/>
          <a:lstStyle/>
          <a:p>
            <a:pPr indent="450215" algn="just">
              <a:lnSpc>
                <a:spcPct val="115000"/>
              </a:lnSpc>
              <a:spcAft>
                <a:spcPts val="1080"/>
              </a:spcAft>
            </a:pPr>
            <a:r>
              <a:rPr lang="ru-RU" sz="2400" kern="800" dirty="0">
                <a:solidFill>
                  <a:schemeClr val="bg1"/>
                </a:solidFill>
                <a:latin typeface="Times New Roman"/>
                <a:ea typeface="Times New Roman"/>
              </a:rPr>
              <a:t>«</a:t>
            </a:r>
            <a:r>
              <a:rPr lang="ru-RU" sz="2400" i="1" kern="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Личностно-ориентированная </a:t>
            </a:r>
            <a:r>
              <a:rPr lang="ru-RU" sz="2400" i="1" kern="800" dirty="0">
                <a:solidFill>
                  <a:schemeClr val="bg1"/>
                </a:solidFill>
                <a:latin typeface="Times New Roman"/>
                <a:ea typeface="Times New Roman"/>
              </a:rPr>
              <a:t>технология представляет  собой воплощение гуманистической философии, психологии и педагогики. В центре внимания педагога – уникальная целостная личность ребенка, стремящаяся к максимальной реализации своих возможностей (</a:t>
            </a:r>
            <a:r>
              <a:rPr lang="ru-RU" sz="2400" i="1" kern="800" dirty="0" err="1">
                <a:solidFill>
                  <a:schemeClr val="bg1"/>
                </a:solidFill>
                <a:latin typeface="Times New Roman"/>
                <a:ea typeface="Times New Roman"/>
              </a:rPr>
              <a:t>самоактуализации</a:t>
            </a:r>
            <a:r>
              <a:rPr lang="ru-RU" sz="2400" i="1" kern="800" dirty="0">
                <a:solidFill>
                  <a:schemeClr val="bg1"/>
                </a:solidFill>
                <a:latin typeface="Times New Roman"/>
                <a:ea typeface="Times New Roman"/>
              </a:rPr>
              <a:t>), открытая для восприятия нового опыта, способная на осознанный и ответственный выбор в разнообразных жизненных ситуациях. В отличие от формализованной передачи воспитаннику знаний и социальных норм в традиционных технологиях </a:t>
            </a:r>
            <a:r>
              <a:rPr lang="ru-RU" sz="2400" b="1" i="1" kern="800" dirty="0">
                <a:solidFill>
                  <a:schemeClr val="bg1"/>
                </a:solidFill>
                <a:latin typeface="Times New Roman"/>
                <a:ea typeface="Times New Roman"/>
              </a:rPr>
              <a:t>здесь достижение личностью перечисленных выше качеств  провозглашается главной целью обучения и воспитания</a:t>
            </a:r>
            <a:r>
              <a:rPr lang="ru-RU" sz="2400" kern="800" dirty="0">
                <a:solidFill>
                  <a:schemeClr val="bg1"/>
                </a:solidFill>
                <a:latin typeface="Times New Roman"/>
                <a:ea typeface="Times New Roman"/>
              </a:rPr>
              <a:t>».</a:t>
            </a:r>
            <a:endParaRPr lang="ru-RU" sz="20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93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494" y="203759"/>
            <a:ext cx="8646459" cy="1557307"/>
          </a:xfrm>
        </p:spPr>
        <p:txBody>
          <a:bodyPr/>
          <a:lstStyle/>
          <a:p>
            <a:pPr algn="r"/>
            <a:r>
              <a:rPr lang="ru-RU" sz="3600" kern="800" dirty="0" smtClean="0">
                <a:solidFill>
                  <a:srgbClr val="00B0F0"/>
                </a:solidFill>
                <a:latin typeface="Times New Roman"/>
                <a:ea typeface="Times New Roman"/>
              </a:rPr>
              <a:t>В.В. Сериков «</a:t>
            </a:r>
            <a:r>
              <a:rPr lang="ru-RU" sz="3600" kern="800" dirty="0" smtClean="0">
                <a:solidFill>
                  <a:srgbClr val="00B0F0"/>
                </a:solidFill>
                <a:latin typeface="Times New Roman"/>
                <a:ea typeface="Times New Roman"/>
              </a:rPr>
              <a:t>Личностно-ориентированное </a:t>
            </a:r>
            <a:r>
              <a:rPr lang="ru-RU" sz="3600" kern="800" dirty="0">
                <a:solidFill>
                  <a:srgbClr val="00B0F0"/>
                </a:solidFill>
                <a:latin typeface="Times New Roman"/>
                <a:ea typeface="Times New Roman"/>
              </a:rPr>
              <a:t>образование»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399" y="1557867"/>
            <a:ext cx="8368553" cy="5003800"/>
          </a:xfrm>
        </p:spPr>
        <p:txBody>
          <a:bodyPr>
            <a:normAutofit/>
          </a:bodyPr>
          <a:lstStyle/>
          <a:p>
            <a:endParaRPr lang="ru-RU" sz="3200" i="1" kern="800" dirty="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endParaRPr lang="ru-RU" sz="3200" i="1" kern="8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3200" i="1" kern="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«</a:t>
            </a:r>
            <a:r>
              <a:rPr lang="ru-RU" sz="3200" i="1" kern="800" dirty="0">
                <a:solidFill>
                  <a:schemeClr val="bg1"/>
                </a:solidFill>
                <a:latin typeface="Times New Roman"/>
                <a:ea typeface="Times New Roman"/>
              </a:rPr>
              <a:t>Личностно-ориентированное обучение – это такой тип обучения, в котором организация взаимодействия субъектов обучения в максимальной степени ориентирована на их личностные особенности и специфику личностно-предметного моделирования мира»</a:t>
            </a:r>
            <a:r>
              <a:rPr lang="ru-RU" sz="3200" kern="800" dirty="0">
                <a:solidFill>
                  <a:schemeClr val="bg1"/>
                </a:solidFill>
                <a:latin typeface="Times New Roman"/>
                <a:ea typeface="Times New Roman"/>
              </a:rPr>
              <a:t>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9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494" y="203759"/>
            <a:ext cx="8761506" cy="1811307"/>
          </a:xfrm>
        </p:spPr>
        <p:txBody>
          <a:bodyPr>
            <a:noAutofit/>
          </a:bodyPr>
          <a:lstStyle/>
          <a:p>
            <a:pPr algn="r"/>
            <a:r>
              <a:rPr lang="ru-RU" sz="4800" kern="800" dirty="0">
                <a:solidFill>
                  <a:srgbClr val="00B0F0"/>
                </a:solidFill>
                <a:latin typeface="Times New Roman"/>
                <a:ea typeface="Times New Roman"/>
              </a:rPr>
              <a:t>Направления </a:t>
            </a:r>
            <a:r>
              <a:rPr lang="ru-RU" sz="4800" kern="800" dirty="0" smtClean="0">
                <a:solidFill>
                  <a:srgbClr val="00B0F0"/>
                </a:solidFill>
                <a:latin typeface="Times New Roman"/>
                <a:ea typeface="Times New Roman"/>
              </a:rPr>
              <a:t>личностно- </a:t>
            </a:r>
            <a:r>
              <a:rPr lang="ru-RU" sz="4800" kern="800" dirty="0">
                <a:solidFill>
                  <a:srgbClr val="00B0F0"/>
                </a:solidFill>
                <a:latin typeface="Times New Roman"/>
                <a:ea typeface="Times New Roman"/>
              </a:rPr>
              <a:t/>
            </a:r>
            <a:br>
              <a:rPr lang="ru-RU" sz="4800" kern="800" dirty="0">
                <a:solidFill>
                  <a:srgbClr val="00B0F0"/>
                </a:solidFill>
                <a:latin typeface="Times New Roman"/>
                <a:ea typeface="Times New Roman"/>
              </a:rPr>
            </a:br>
            <a:r>
              <a:rPr lang="ru-RU" sz="4800" kern="800" dirty="0">
                <a:solidFill>
                  <a:srgbClr val="00B0F0"/>
                </a:solidFill>
                <a:latin typeface="Times New Roman"/>
                <a:ea typeface="Times New Roman"/>
              </a:rPr>
              <a:t>               ориентированных технологий </a:t>
            </a:r>
            <a:endParaRPr lang="ru-RU" sz="48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495" y="2506133"/>
            <a:ext cx="8646458" cy="3639172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600200" algn="l"/>
              </a:tabLst>
            </a:pPr>
            <a:r>
              <a:rPr lang="ru-RU" sz="4000" b="1" kern="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 Гуманно </a:t>
            </a:r>
            <a:r>
              <a:rPr lang="ru-RU" sz="4000" b="1" kern="800" dirty="0">
                <a:solidFill>
                  <a:schemeClr val="bg1"/>
                </a:solidFill>
                <a:latin typeface="Times New Roman"/>
                <a:ea typeface="Times New Roman"/>
              </a:rPr>
              <a:t>личностные технологии</a:t>
            </a:r>
            <a:r>
              <a:rPr lang="ru-RU" sz="4000" kern="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endParaRPr lang="ru-RU" sz="40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000" b="1" kern="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 Технологии </a:t>
            </a:r>
            <a:r>
              <a:rPr lang="ru-RU" sz="4000" b="1" kern="800" dirty="0">
                <a:solidFill>
                  <a:schemeClr val="bg1"/>
                </a:solidFill>
                <a:latin typeface="Times New Roman"/>
                <a:ea typeface="Times New Roman"/>
              </a:rPr>
              <a:t>сотрудничества</a:t>
            </a:r>
            <a:r>
              <a:rPr lang="ru-RU" sz="4000" kern="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endParaRPr lang="ru-RU" sz="40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000" b="1" kern="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 Технологии </a:t>
            </a:r>
            <a:r>
              <a:rPr lang="ru-RU" sz="4000" b="1" kern="800" dirty="0">
                <a:solidFill>
                  <a:schemeClr val="bg1"/>
                </a:solidFill>
                <a:latin typeface="Times New Roman"/>
                <a:ea typeface="Times New Roman"/>
              </a:rPr>
              <a:t>свободного воспитания</a:t>
            </a:r>
            <a:r>
              <a:rPr lang="ru-RU" sz="4000" kern="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endParaRPr lang="ru-RU" sz="40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000" b="1" kern="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 Эзотерические </a:t>
            </a:r>
            <a:r>
              <a:rPr lang="ru-RU" sz="4000" b="1" kern="800" dirty="0">
                <a:solidFill>
                  <a:schemeClr val="bg1"/>
                </a:solidFill>
                <a:latin typeface="Times New Roman"/>
                <a:ea typeface="Times New Roman"/>
              </a:rPr>
              <a:t>технологии</a:t>
            </a:r>
            <a:r>
              <a:rPr lang="ru-RU" sz="4000" kern="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endParaRPr lang="ru-RU" sz="40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923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495" y="4538133"/>
            <a:ext cx="8646458" cy="1607172"/>
          </a:xfrm>
        </p:spPr>
        <p:txBody>
          <a:bodyPr/>
          <a:lstStyle/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b="1" i="1" kern="800" dirty="0">
                <a:solidFill>
                  <a:srgbClr val="00B0F0"/>
                </a:solidFill>
                <a:latin typeface="Times New Roman"/>
                <a:ea typeface="Times New Roman"/>
              </a:rPr>
              <a:t>Ребенку нужны педагогическая помощь и поддержка</a:t>
            </a:r>
            <a:r>
              <a:rPr lang="ru-RU" sz="2400" b="1" i="1" kern="800" dirty="0">
                <a:solidFill>
                  <a:srgbClr val="00B0F0"/>
                </a:solidFill>
                <a:latin typeface="Times New Roman"/>
                <a:ea typeface="Times New Roman"/>
              </a:rPr>
              <a:t>.</a:t>
            </a:r>
            <a:endParaRPr lang="ru-RU" sz="2000" dirty="0">
              <a:solidFill>
                <a:srgbClr val="00B0F0"/>
              </a:solidFill>
              <a:latin typeface="Times New Roman"/>
              <a:ea typeface="Times New Roman"/>
            </a:endParaRPr>
          </a:p>
          <a:p>
            <a:pPr algn="ctr"/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333" y="228601"/>
            <a:ext cx="5393267" cy="404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ÐÐ°ÑÑÐ¸Ð½ÐºÐ¸ Ð¿Ð¾ Ð·Ð°Ð¿ÑÐ¾ÑÑ ÑÐ¾Ð»Ð½ÑÐµ Ð¸ Ð½ÐµÐ±Ð¾ ÐºÐ°ÑÑÐ¸Ð½Ðº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333" y="228600"/>
            <a:ext cx="5393267" cy="95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16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494" y="702732"/>
            <a:ext cx="8646459" cy="628525"/>
          </a:xfrm>
        </p:spPr>
        <p:txBody>
          <a:bodyPr>
            <a:normAutofit fontScale="90000"/>
          </a:bodyPr>
          <a:lstStyle/>
          <a:p>
            <a:pPr marL="182880">
              <a:lnSpc>
                <a:spcPct val="115000"/>
              </a:lnSpc>
              <a:spcAft>
                <a:spcPts val="0"/>
              </a:spcAft>
            </a:pPr>
            <a:r>
              <a:rPr lang="ru-RU" sz="3600" b="1" kern="800" dirty="0" smtClean="0">
                <a:latin typeface="Times New Roman"/>
                <a:ea typeface="Times New Roman"/>
              </a:rPr>
              <a:t>        </a:t>
            </a:r>
            <a:br>
              <a:rPr lang="ru-RU" sz="3600" b="1" kern="800" dirty="0" smtClean="0">
                <a:latin typeface="Times New Roman"/>
                <a:ea typeface="Times New Roman"/>
              </a:rPr>
            </a:br>
            <a:r>
              <a:rPr lang="ru-RU" sz="3600" b="1" kern="800" dirty="0">
                <a:solidFill>
                  <a:srgbClr val="00B0F0"/>
                </a:solidFill>
                <a:latin typeface="Times New Roman"/>
                <a:ea typeface="Times New Roman"/>
              </a:rPr>
              <a:t> </a:t>
            </a:r>
            <a:r>
              <a:rPr lang="ru-RU" sz="3600" b="1" kern="800" dirty="0" smtClean="0">
                <a:solidFill>
                  <a:srgbClr val="00B0F0"/>
                </a:solidFill>
                <a:latin typeface="Times New Roman"/>
                <a:ea typeface="Times New Roman"/>
              </a:rPr>
              <a:t>                           </a:t>
            </a:r>
            <a:r>
              <a:rPr lang="ru-RU" sz="4400" b="1" kern="800" dirty="0" smtClean="0">
                <a:solidFill>
                  <a:srgbClr val="00B0F0"/>
                </a:solidFill>
                <a:latin typeface="Times New Roman"/>
                <a:ea typeface="Times New Roman"/>
              </a:rPr>
              <a:t>Целевые </a:t>
            </a:r>
            <a:r>
              <a:rPr lang="ru-RU" sz="4400" b="1" kern="800" dirty="0">
                <a:solidFill>
                  <a:srgbClr val="00B0F0"/>
                </a:solidFill>
                <a:latin typeface="Times New Roman"/>
                <a:ea typeface="Times New Roman"/>
              </a:rPr>
              <a:t>ориентации </a:t>
            </a:r>
            <a:r>
              <a:rPr lang="ru-RU" sz="4400" b="1" kern="800" dirty="0" smtClean="0">
                <a:solidFill>
                  <a:srgbClr val="00B0F0"/>
                </a:solidFill>
                <a:latin typeface="Times New Roman"/>
                <a:ea typeface="Times New Roman"/>
              </a:rPr>
              <a:t/>
            </a:r>
            <a:br>
              <a:rPr lang="ru-RU" sz="4400" b="1" kern="800" dirty="0" smtClean="0">
                <a:solidFill>
                  <a:srgbClr val="00B0F0"/>
                </a:solidFill>
                <a:latin typeface="Times New Roman"/>
                <a:ea typeface="Times New Roman"/>
              </a:rPr>
            </a:br>
            <a:r>
              <a:rPr lang="ru-RU" sz="4400" b="1" kern="800" dirty="0" smtClean="0">
                <a:solidFill>
                  <a:srgbClr val="00B0F0"/>
                </a:solidFill>
                <a:latin typeface="Times New Roman"/>
                <a:ea typeface="Times New Roman"/>
              </a:rPr>
              <a:t>              педагогики сотрудничества</a:t>
            </a:r>
            <a:r>
              <a:rPr lang="ru-RU" sz="4400" b="1" kern="800" dirty="0">
                <a:solidFill>
                  <a:srgbClr val="00B0F0"/>
                </a:solidFill>
                <a:latin typeface="Times New Roman"/>
                <a:ea typeface="Times New Roman"/>
              </a:rPr>
              <a:t>:</a:t>
            </a:r>
            <a:r>
              <a:rPr lang="ru-RU" sz="4400" dirty="0">
                <a:solidFill>
                  <a:srgbClr val="00B0F0"/>
                </a:solidFill>
                <a:latin typeface="Times New Roman"/>
                <a:ea typeface="Times New Roman"/>
              </a:rPr>
              <a:t/>
            </a:r>
            <a:br>
              <a:rPr lang="ru-RU" sz="4400" dirty="0">
                <a:solidFill>
                  <a:srgbClr val="00B0F0"/>
                </a:solidFill>
                <a:latin typeface="Times New Roman"/>
                <a:ea typeface="Times New Roman"/>
              </a:rPr>
            </a:br>
            <a:endParaRPr lang="ru-RU" sz="44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667" y="2150533"/>
            <a:ext cx="8051800" cy="3994772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Symbol"/>
              <a:buChar char=""/>
              <a:tabLst>
                <a:tab pos="365760" algn="l"/>
                <a:tab pos="388620" algn="l"/>
              </a:tabLst>
            </a:pPr>
            <a:r>
              <a:rPr lang="ru-RU" sz="2800" kern="800" dirty="0">
                <a:solidFill>
                  <a:schemeClr val="bg1"/>
                </a:solidFill>
                <a:latin typeface="Times New Roman"/>
                <a:ea typeface="Times New Roman"/>
                <a:cs typeface="Symbol"/>
              </a:rPr>
              <a:t>переход от педагогики требований </a:t>
            </a:r>
            <a:endParaRPr lang="ru-RU" sz="2800" kern="800" dirty="0" smtClean="0">
              <a:solidFill>
                <a:schemeClr val="bg1"/>
              </a:solidFill>
              <a:latin typeface="Times New Roman"/>
              <a:ea typeface="Times New Roman"/>
              <a:cs typeface="Symbol"/>
            </a:endParaRPr>
          </a:p>
          <a:p>
            <a:pPr marL="0" lvl="0" indent="0" algn="just">
              <a:lnSpc>
                <a:spcPct val="100000"/>
              </a:lnSpc>
              <a:spcAft>
                <a:spcPts val="0"/>
              </a:spcAft>
              <a:buNone/>
              <a:tabLst>
                <a:tab pos="365760" algn="l"/>
                <a:tab pos="388620" algn="l"/>
              </a:tabLst>
            </a:pPr>
            <a:r>
              <a:rPr lang="ru-RU" sz="2800" kern="800" dirty="0" smtClean="0">
                <a:solidFill>
                  <a:schemeClr val="bg1"/>
                </a:solidFill>
                <a:latin typeface="Times New Roman"/>
                <a:ea typeface="Times New Roman"/>
                <a:cs typeface="Symbol"/>
              </a:rPr>
              <a:t>    к </a:t>
            </a:r>
            <a:r>
              <a:rPr lang="ru-RU" sz="2800" kern="800" dirty="0">
                <a:solidFill>
                  <a:schemeClr val="bg1"/>
                </a:solidFill>
                <a:latin typeface="Times New Roman"/>
                <a:ea typeface="Times New Roman"/>
                <a:cs typeface="Symbol"/>
              </a:rPr>
              <a:t>педагогике отношений</a:t>
            </a:r>
            <a:r>
              <a:rPr lang="ru-RU" sz="2800" kern="800" dirty="0" smtClean="0">
                <a:solidFill>
                  <a:schemeClr val="bg1"/>
                </a:solidFill>
                <a:latin typeface="Times New Roman"/>
                <a:ea typeface="Times New Roman"/>
                <a:cs typeface="Symbol"/>
              </a:rPr>
              <a:t>;</a:t>
            </a:r>
          </a:p>
          <a:p>
            <a:pPr marL="0" lvl="0" indent="0" algn="just">
              <a:lnSpc>
                <a:spcPct val="100000"/>
              </a:lnSpc>
              <a:spcAft>
                <a:spcPts val="0"/>
              </a:spcAft>
              <a:buNone/>
              <a:tabLst>
                <a:tab pos="365760" algn="l"/>
                <a:tab pos="388620" algn="l"/>
              </a:tabLst>
            </a:pPr>
            <a:endParaRPr lang="ru-RU" sz="2800" dirty="0">
              <a:solidFill>
                <a:schemeClr val="bg1"/>
              </a:solidFill>
              <a:latin typeface="Times New Roman"/>
              <a:ea typeface="Times New Roman"/>
              <a:cs typeface="Symbol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Symbol"/>
              <a:buChar char=""/>
              <a:tabLst>
                <a:tab pos="365760" algn="l"/>
                <a:tab pos="388620" algn="l"/>
              </a:tabLst>
            </a:pPr>
            <a:r>
              <a:rPr lang="ru-RU" sz="2800" kern="800" dirty="0">
                <a:solidFill>
                  <a:schemeClr val="bg1"/>
                </a:solidFill>
                <a:latin typeface="Times New Roman"/>
                <a:ea typeface="Times New Roman"/>
                <a:cs typeface="Symbol"/>
              </a:rPr>
              <a:t>гуманно-личностный подход к ребенку</a:t>
            </a:r>
            <a:r>
              <a:rPr lang="ru-RU" sz="2800" kern="800" dirty="0" smtClean="0">
                <a:solidFill>
                  <a:schemeClr val="bg1"/>
                </a:solidFill>
                <a:latin typeface="Times New Roman"/>
                <a:ea typeface="Times New Roman"/>
                <a:cs typeface="Symbol"/>
              </a:rPr>
              <a:t>;</a:t>
            </a:r>
          </a:p>
          <a:p>
            <a:pPr marL="0" lvl="0" indent="0" algn="just">
              <a:lnSpc>
                <a:spcPct val="100000"/>
              </a:lnSpc>
              <a:spcAft>
                <a:spcPts val="0"/>
              </a:spcAft>
              <a:buNone/>
              <a:tabLst>
                <a:tab pos="365760" algn="l"/>
                <a:tab pos="388620" algn="l"/>
              </a:tabLst>
            </a:pPr>
            <a:endParaRPr lang="ru-RU" sz="2800" dirty="0">
              <a:solidFill>
                <a:schemeClr val="bg1"/>
              </a:solidFill>
              <a:latin typeface="Times New Roman"/>
              <a:ea typeface="Times New Roman"/>
              <a:cs typeface="Symbol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Symbol"/>
              <a:buChar char=""/>
              <a:tabLst>
                <a:tab pos="365760" algn="l"/>
                <a:tab pos="388620" algn="l"/>
              </a:tabLst>
            </a:pPr>
            <a:r>
              <a:rPr lang="ru-RU" sz="2800" kern="800" dirty="0">
                <a:solidFill>
                  <a:schemeClr val="bg1"/>
                </a:solidFill>
                <a:latin typeface="Times New Roman"/>
                <a:ea typeface="Times New Roman"/>
                <a:cs typeface="Symbol"/>
              </a:rPr>
              <a:t>единство обучения и воспитания.</a:t>
            </a:r>
            <a:endParaRPr lang="ru-RU" sz="2800" dirty="0">
              <a:solidFill>
                <a:schemeClr val="bg1"/>
              </a:solidFill>
              <a:latin typeface="Times New Roman"/>
              <a:ea typeface="Times New Roman"/>
              <a:cs typeface="Symbo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538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kern="800" dirty="0" smtClean="0">
                <a:latin typeface="Times New Roman"/>
                <a:ea typeface="Times New Roman"/>
              </a:rPr>
              <a:t>                             </a:t>
            </a:r>
            <a:r>
              <a:rPr lang="ru-RU" sz="3600" b="1" kern="800" dirty="0" smtClean="0">
                <a:solidFill>
                  <a:srgbClr val="00B0F0"/>
                </a:solidFill>
                <a:latin typeface="Times New Roman"/>
                <a:ea typeface="Times New Roman"/>
              </a:rPr>
              <a:t>Средства </a:t>
            </a:r>
            <a:r>
              <a:rPr lang="ru-RU" sz="3600" b="1" kern="800" dirty="0">
                <a:solidFill>
                  <a:srgbClr val="00B0F0"/>
                </a:solidFill>
                <a:latin typeface="Times New Roman"/>
                <a:ea typeface="Times New Roman"/>
              </a:rPr>
              <a:t>поддержки </a:t>
            </a:r>
            <a:r>
              <a:rPr lang="ru-RU" sz="3600" b="1" kern="800" dirty="0" smtClean="0">
                <a:solidFill>
                  <a:srgbClr val="00B0F0"/>
                </a:solidFill>
                <a:latin typeface="Times New Roman"/>
                <a:ea typeface="Times New Roman"/>
              </a:rPr>
              <a:t/>
            </a:r>
            <a:br>
              <a:rPr lang="ru-RU" sz="3600" b="1" kern="800" dirty="0" smtClean="0">
                <a:solidFill>
                  <a:srgbClr val="00B0F0"/>
                </a:solidFill>
                <a:latin typeface="Times New Roman"/>
                <a:ea typeface="Times New Roman"/>
              </a:rPr>
            </a:br>
            <a:r>
              <a:rPr lang="ru-RU" sz="3600" b="1" kern="800" dirty="0" smtClean="0">
                <a:solidFill>
                  <a:srgbClr val="00B0F0"/>
                </a:solidFill>
                <a:latin typeface="Times New Roman"/>
                <a:ea typeface="Times New Roman"/>
              </a:rPr>
              <a:t>                           ребенка </a:t>
            </a:r>
            <a:r>
              <a:rPr lang="ru-RU" sz="3600" b="1" kern="800" dirty="0">
                <a:solidFill>
                  <a:srgbClr val="00B0F0"/>
                </a:solidFill>
                <a:latin typeface="Times New Roman"/>
                <a:ea typeface="Times New Roman"/>
              </a:rPr>
              <a:t>в образовании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109133"/>
            <a:ext cx="6426199" cy="5850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00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kern="800" dirty="0" smtClean="0">
                <a:solidFill>
                  <a:srgbClr val="00B0F0"/>
                </a:solidFill>
                <a:latin typeface="Times New Roman"/>
                <a:ea typeface="Times New Roman"/>
              </a:rPr>
              <a:t>                             Средства </a:t>
            </a:r>
            <a:r>
              <a:rPr lang="ru-RU" sz="3600" b="1" kern="800" dirty="0">
                <a:solidFill>
                  <a:srgbClr val="00B0F0"/>
                </a:solidFill>
                <a:latin typeface="Times New Roman"/>
                <a:ea typeface="Times New Roman"/>
              </a:rPr>
              <a:t>поддержки </a:t>
            </a:r>
            <a:br>
              <a:rPr lang="ru-RU" sz="3600" b="1" kern="800" dirty="0">
                <a:solidFill>
                  <a:srgbClr val="00B0F0"/>
                </a:solidFill>
                <a:latin typeface="Times New Roman"/>
                <a:ea typeface="Times New Roman"/>
              </a:rPr>
            </a:br>
            <a:r>
              <a:rPr lang="ru-RU" sz="3600" b="1" kern="800" dirty="0">
                <a:solidFill>
                  <a:srgbClr val="00B0F0"/>
                </a:solidFill>
                <a:latin typeface="Times New Roman"/>
                <a:ea typeface="Times New Roman"/>
              </a:rPr>
              <a:t>                           ребенка в образовании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0625247"/>
              </p:ext>
            </p:extLst>
          </p:nvPr>
        </p:nvGraphicFramePr>
        <p:xfrm>
          <a:off x="729721" y="1515533"/>
          <a:ext cx="7957079" cy="5046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710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351</Words>
  <Application>Microsoft Office PowerPoint</Application>
  <PresentationFormat>Экран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Личностно-    -ориентированный подход – важное  условие реализации ФГОС  начального образования </vt:lpstr>
      <vt:lpstr>                Основные задачи                   учителя начальных классов  </vt:lpstr>
      <vt:lpstr>                   Н. А. Алексеев «Личностно         ориентированное обучение:  вопросы теории и практики»</vt:lpstr>
      <vt:lpstr>В.В. Сериков «Личностно-ориентированное образование» </vt:lpstr>
      <vt:lpstr>Направления личностно-                 ориентированных технологий </vt:lpstr>
      <vt:lpstr>Презентация PowerPoint</vt:lpstr>
      <vt:lpstr>                                     Целевые ориентации                педагогики сотрудничества: </vt:lpstr>
      <vt:lpstr>                             Средства поддержки                             ребенка в образовании</vt:lpstr>
      <vt:lpstr>                             Средства поддержки                             ребенка в образовании</vt:lpstr>
      <vt:lpstr>Презентация PowerPoint</vt:lpstr>
      <vt:lpstr>                         В современной общей системе    образования школьники должны:  </vt:lpstr>
      <vt:lpstr>      Задачи учителя современной начальной школы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home</cp:lastModifiedBy>
  <cp:revision>88</cp:revision>
  <dcterms:created xsi:type="dcterms:W3CDTF">2014-11-21T11:00:06Z</dcterms:created>
  <dcterms:modified xsi:type="dcterms:W3CDTF">2019-05-02T16:01:36Z</dcterms:modified>
</cp:coreProperties>
</file>