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0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3" r:id="rId12"/>
    <p:sldId id="271" r:id="rId13"/>
    <p:sldId id="274" r:id="rId14"/>
    <p:sldId id="275" r:id="rId15"/>
    <p:sldId id="277" r:id="rId16"/>
    <p:sldId id="276" r:id="rId17"/>
  </p:sldIdLst>
  <p:sldSz cx="9144000" cy="6858000" type="screen4x3"/>
  <p:notesSz cx="6858000" cy="9144000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505" autoAdjust="0"/>
  </p:normalViewPr>
  <p:slideViewPr>
    <p:cSldViewPr>
      <p:cViewPr>
        <p:scale>
          <a:sx n="60" d="100"/>
          <a:sy n="60" d="100"/>
        </p:scale>
        <p:origin x="-1572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22.06.2019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5889" y="3645024"/>
            <a:ext cx="5688632" cy="1224136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323528" y="1988840"/>
            <a:ext cx="8280920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9142" y="123199"/>
            <a:ext cx="7039676" cy="136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999381"/>
            <a:ext cx="4248472" cy="4525963"/>
          </a:xfrm>
        </p:spPr>
        <p:txBody>
          <a:bodyPr/>
          <a:lstStyle>
            <a:lvl1pPr>
              <a:defRPr sz="2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999381"/>
            <a:ext cx="4248472" cy="4525963"/>
          </a:xfrm>
        </p:spPr>
        <p:txBody>
          <a:bodyPr/>
          <a:lstStyle>
            <a:lvl1pPr>
              <a:defRPr sz="2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2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42" y="123199"/>
            <a:ext cx="7039676" cy="136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988840"/>
            <a:ext cx="8280920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416" y="707821"/>
            <a:ext cx="5399584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95736" y="2492896"/>
            <a:ext cx="69847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Лепбук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как средство формирования навыков прямого и обратного счета в пределах 10 на занятии по ФЭПМ в старшей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группе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81733" y="4293096"/>
            <a:ext cx="9702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40835">
              <a:spcAft>
                <a:spcPts val="0"/>
              </a:spcAft>
              <a:tabLst>
                <a:tab pos="630555" algn="l"/>
              </a:tabLst>
            </a:pPr>
            <a:r>
              <a:rPr lang="ru-RU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Выполнила</a:t>
            </a:r>
            <a:r>
              <a:rPr lang="ru-RU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:</a:t>
            </a:r>
            <a:endParaRPr lang="ru-RU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4140835">
              <a:spcAft>
                <a:spcPts val="0"/>
              </a:spcAft>
              <a:tabLst>
                <a:tab pos="630555" algn="l"/>
              </a:tabLst>
            </a:pPr>
            <a:r>
              <a:rPr lang="ru-RU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Коновалова О.П.</a:t>
            </a:r>
            <a:endParaRPr lang="ru-RU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4140835">
              <a:spcAft>
                <a:spcPts val="0"/>
              </a:spcAft>
              <a:tabLst>
                <a:tab pos="630555" algn="l"/>
              </a:tabLst>
            </a:pPr>
            <a:r>
              <a:rPr lang="ru-RU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Преподаватель:</a:t>
            </a:r>
            <a:endParaRPr lang="ru-RU" b="1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4140835">
              <a:spcAft>
                <a:spcPts val="0"/>
              </a:spcAft>
              <a:tabLst>
                <a:tab pos="630555" algn="l"/>
              </a:tabLst>
            </a:pPr>
            <a:r>
              <a:rPr lang="ru-RU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Шаркова</a:t>
            </a:r>
            <a:r>
              <a:rPr lang="ru-RU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Е.В.</a:t>
            </a:r>
            <a:endParaRPr lang="ru-RU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4544" y="6525344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Камышлов 2019 г. 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4636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Министерство образования и молодежной политики Свердловской области </a:t>
            </a:r>
            <a:br>
              <a:rPr lang="ru-RU" altLang="ru-RU" sz="1200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</a:br>
            <a:r>
              <a:rPr lang="ru-RU" altLang="ru-RU" sz="1200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Государственное бюджетное профессиональное образовательное учреждение </a:t>
            </a:r>
            <a:br>
              <a:rPr lang="ru-RU" altLang="ru-RU" sz="1200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</a:br>
            <a:r>
              <a:rPr lang="ru-RU" altLang="ru-RU" sz="1200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«Камышловский педагогический колледж»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05779" y="1916832"/>
            <a:ext cx="51087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Выпускная квалификационная работа </a:t>
            </a: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-36512" y="195956"/>
            <a:ext cx="7039676" cy="13608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Segoe Print" panose="02000600000000000000" pitchFamily="2" charset="0"/>
              </a:rPr>
              <a:t>Этапы занятия</a:t>
            </a:r>
            <a:br>
              <a:rPr lang="ru-RU" dirty="0" smtClean="0">
                <a:latin typeface="Segoe Print" panose="02000600000000000000" pitchFamily="2" charset="0"/>
              </a:rPr>
            </a:br>
            <a:r>
              <a:rPr lang="ru-RU" dirty="0" smtClean="0">
                <a:latin typeface="Segoe Print" panose="02000600000000000000" pitchFamily="2" charset="0"/>
              </a:rPr>
              <a:t>2. Основной</a:t>
            </a:r>
            <a:endParaRPr lang="ru-RU" dirty="0">
              <a:latin typeface="Segoe Print" panose="02000600000000000000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48264" y="6703273"/>
            <a:ext cx="2195736" cy="154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G:\КОНСТРУКТ КОНОВАЛОВА\Лэпбук\Задание 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42914"/>
            <a:ext cx="2520280" cy="325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6237" y="5228124"/>
            <a:ext cx="8827761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4374A"/>
                </a:solidFill>
                <a:latin typeface="Times New Roman"/>
                <a:ea typeface="Calibri"/>
                <a:cs typeface="Times New Roman"/>
              </a:rPr>
              <a:t>Задание 5 «Реши пример и раскрась» </a:t>
            </a:r>
            <a:r>
              <a:rPr lang="ru-RU" sz="2400" dirty="0">
                <a:solidFill>
                  <a:srgbClr val="04374A"/>
                </a:solidFill>
                <a:latin typeface="Times New Roman"/>
                <a:ea typeface="Calibri"/>
                <a:cs typeface="Times New Roman"/>
              </a:rPr>
              <a:t>-  </a:t>
            </a:r>
            <a:r>
              <a:rPr lang="ru-RU" sz="2400" i="1" dirty="0">
                <a:solidFill>
                  <a:srgbClr val="04374A"/>
                </a:solidFill>
                <a:latin typeface="Times New Roman"/>
                <a:ea typeface="Calibri"/>
                <a:cs typeface="Times New Roman"/>
              </a:rPr>
              <a:t>детям нужно решить примеры. Записать в квадрат получившее число. А после раскрасить, как </a:t>
            </a:r>
            <a:r>
              <a:rPr lang="ru-RU" sz="2400" i="1" dirty="0" smtClean="0">
                <a:solidFill>
                  <a:srgbClr val="04374A"/>
                </a:solidFill>
                <a:latin typeface="Times New Roman"/>
                <a:ea typeface="Calibri"/>
                <a:cs typeface="Times New Roman"/>
              </a:rPr>
              <a:t>хотят</a:t>
            </a:r>
            <a:endParaRPr lang="ru-RU" i="1" dirty="0">
              <a:solidFill>
                <a:srgbClr val="04374A"/>
              </a:solidFill>
              <a:ea typeface="Calibri"/>
              <a:cs typeface="Times New Roman"/>
            </a:endParaRPr>
          </a:p>
        </p:txBody>
      </p:sp>
      <p:pic>
        <p:nvPicPr>
          <p:cNvPr id="6146" name="Picture 2" descr="https://pp.userapi.com/c850336/v850336783/1775d5/whwEHjP-Z2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9" r="18097"/>
          <a:stretch/>
        </p:blipFill>
        <p:spPr bwMode="auto">
          <a:xfrm>
            <a:off x="4572000" y="1969138"/>
            <a:ext cx="3096344" cy="3114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26699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-36512" y="195956"/>
            <a:ext cx="7039676" cy="13608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Segoe Print" panose="02000600000000000000" pitchFamily="2" charset="0"/>
              </a:rPr>
              <a:t>Этапы занятия</a:t>
            </a:r>
            <a:br>
              <a:rPr lang="ru-RU" dirty="0" smtClean="0">
                <a:latin typeface="Segoe Print" panose="02000600000000000000" pitchFamily="2" charset="0"/>
              </a:rPr>
            </a:br>
            <a:r>
              <a:rPr lang="ru-RU" dirty="0" smtClean="0">
                <a:latin typeface="Segoe Print" panose="02000600000000000000" pitchFamily="2" charset="0"/>
              </a:rPr>
              <a:t>3. Заключительный</a:t>
            </a:r>
            <a:endParaRPr lang="ru-RU" dirty="0">
              <a:latin typeface="Segoe Print" panose="02000600000000000000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48264" y="6703273"/>
            <a:ext cx="2195736" cy="154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04664" y="1700819"/>
            <a:ext cx="40793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/>
                <a:ea typeface="Calibri"/>
              </a:rPr>
              <a:t>Вопросы для рефлексии: </a:t>
            </a:r>
          </a:p>
          <a:p>
            <a:pPr algn="ctr"/>
            <a:endParaRPr lang="ru-RU" sz="2800" b="1" dirty="0" smtClean="0">
              <a:latin typeface="Times New Roman"/>
              <a:ea typeface="Calibri"/>
            </a:endParaRPr>
          </a:p>
          <a:p>
            <a:pPr indent="361950" algn="just"/>
            <a:r>
              <a:rPr lang="ru-RU" sz="2400" dirty="0" smtClean="0">
                <a:latin typeface="Times New Roman"/>
                <a:ea typeface="Calibri"/>
              </a:rPr>
              <a:t>1. Чем </a:t>
            </a:r>
            <a:r>
              <a:rPr lang="ru-RU" sz="2400" dirty="0">
                <a:latin typeface="Times New Roman"/>
                <a:ea typeface="Calibri"/>
              </a:rPr>
              <a:t>мы сегодня занимались? </a:t>
            </a:r>
            <a:endParaRPr lang="ru-RU" sz="2400" dirty="0" smtClean="0">
              <a:latin typeface="Times New Roman"/>
              <a:ea typeface="Calibri"/>
            </a:endParaRPr>
          </a:p>
          <a:p>
            <a:pPr indent="361950" algn="just"/>
            <a:r>
              <a:rPr lang="ru-RU" sz="2400" dirty="0" smtClean="0">
                <a:latin typeface="Times New Roman"/>
                <a:ea typeface="Calibri"/>
              </a:rPr>
              <a:t>2. Какие </a:t>
            </a:r>
            <a:r>
              <a:rPr lang="ru-RU" sz="2400" dirty="0">
                <a:latin typeface="Times New Roman"/>
                <a:ea typeface="Calibri"/>
              </a:rPr>
              <a:t>задания мы выполняли с вами? </a:t>
            </a:r>
            <a:endParaRPr lang="ru-RU" sz="2400" dirty="0" smtClean="0">
              <a:latin typeface="Times New Roman"/>
              <a:ea typeface="Calibri"/>
            </a:endParaRPr>
          </a:p>
          <a:p>
            <a:pPr indent="361950" algn="just"/>
            <a:r>
              <a:rPr lang="ru-RU" sz="2400" dirty="0" smtClean="0">
                <a:latin typeface="Times New Roman"/>
                <a:ea typeface="Calibri"/>
              </a:rPr>
              <a:t>3. Какое </a:t>
            </a:r>
            <a:r>
              <a:rPr lang="ru-RU" sz="2400" dirty="0">
                <a:latin typeface="Times New Roman"/>
                <a:ea typeface="Calibri"/>
              </a:rPr>
              <a:t>задание было самое интересное? </a:t>
            </a:r>
            <a:endParaRPr lang="ru-RU" sz="2400" dirty="0" smtClean="0">
              <a:latin typeface="Times New Roman"/>
              <a:ea typeface="Calibri"/>
            </a:endParaRPr>
          </a:p>
          <a:p>
            <a:pPr indent="361950" algn="just"/>
            <a:r>
              <a:rPr lang="ru-RU" sz="2400" dirty="0" smtClean="0">
                <a:latin typeface="Times New Roman"/>
                <a:ea typeface="Calibri"/>
              </a:rPr>
              <a:t>4. Какие </a:t>
            </a:r>
            <a:r>
              <a:rPr lang="ru-RU" sz="2400" dirty="0">
                <a:latin typeface="Times New Roman"/>
                <a:ea typeface="Calibri"/>
              </a:rPr>
              <a:t>задания были трудными? </a:t>
            </a:r>
            <a:endParaRPr lang="ru-RU" sz="2400" dirty="0" smtClean="0">
              <a:latin typeface="Times New Roman"/>
              <a:ea typeface="Calibri"/>
            </a:endParaRPr>
          </a:p>
          <a:p>
            <a:pPr indent="361950" algn="just"/>
            <a:r>
              <a:rPr lang="ru-RU" sz="2400" dirty="0" smtClean="0">
                <a:latin typeface="Times New Roman"/>
                <a:ea typeface="Calibri"/>
              </a:rPr>
              <a:t>5. Какие </a:t>
            </a:r>
            <a:r>
              <a:rPr lang="ru-RU" sz="2400" dirty="0">
                <a:latin typeface="Times New Roman"/>
                <a:ea typeface="Calibri"/>
              </a:rPr>
              <a:t>задания были легкими? </a:t>
            </a:r>
            <a:endParaRPr lang="ru-RU" sz="2400" dirty="0"/>
          </a:p>
        </p:txBody>
      </p:sp>
      <p:pic>
        <p:nvPicPr>
          <p:cNvPr id="10242" name="Picture 2" descr="https://www.recaro-seat.ru/uploads/images/klub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859" y="1983590"/>
            <a:ext cx="3300809" cy="22563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44" name="Picture 4" descr="https://partnersinrehab.ca/wp-content/uploads/2018/06/paediatric-196125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62" y="4725144"/>
            <a:ext cx="4114139" cy="18285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03166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Print" panose="02000600000000000000" pitchFamily="2" charset="0"/>
              </a:rPr>
              <a:t>Методы и приемы</a:t>
            </a:r>
            <a:endParaRPr lang="ru-RU" dirty="0">
              <a:latin typeface="Segoe Print" panose="02000600000000000000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48264" y="6703273"/>
            <a:ext cx="2195736" cy="154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2255" y="1749167"/>
            <a:ext cx="9051745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04374A"/>
                </a:solidFill>
                <a:latin typeface="Times New Roman"/>
                <a:ea typeface="Calibri"/>
              </a:rPr>
              <a:t>Сюрпризный момент </a:t>
            </a:r>
            <a:r>
              <a:rPr lang="ru-RU" dirty="0" smtClean="0">
                <a:solidFill>
                  <a:srgbClr val="04374A"/>
                </a:solidFill>
                <a:latin typeface="Times New Roman"/>
                <a:ea typeface="Calibri"/>
              </a:rPr>
              <a:t>– </a:t>
            </a:r>
            <a:r>
              <a:rPr lang="ru-RU" dirty="0">
                <a:solidFill>
                  <a:srgbClr val="04374A"/>
                </a:solidFill>
                <a:latin typeface="Times New Roman"/>
                <a:ea typeface="Calibri"/>
              </a:rPr>
              <a:t>способствует мотивации </a:t>
            </a:r>
            <a:r>
              <a:rPr lang="ru-RU" dirty="0" smtClean="0">
                <a:solidFill>
                  <a:srgbClr val="04374A"/>
                </a:solidFill>
                <a:latin typeface="Times New Roman"/>
                <a:ea typeface="Calibri"/>
                <a:cs typeface="Times New Roman"/>
              </a:rPr>
              <a:t>детей</a:t>
            </a:r>
            <a:r>
              <a:rPr lang="ru-RU" dirty="0">
                <a:solidFill>
                  <a:srgbClr val="04374A"/>
                </a:solidFill>
                <a:latin typeface="Times New Roman"/>
                <a:ea typeface="Calibri"/>
                <a:cs typeface="Times New Roman"/>
              </a:rPr>
              <a:t>;</a:t>
            </a:r>
            <a:endParaRPr lang="ru-RU" sz="1400" dirty="0">
              <a:solidFill>
                <a:srgbClr val="04374A"/>
              </a:solidFill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4374A"/>
                </a:solidFill>
                <a:latin typeface="Times New Roman"/>
                <a:ea typeface="Calibri"/>
                <a:cs typeface="Times New Roman"/>
              </a:rPr>
              <a:t>Н</a:t>
            </a:r>
            <a:r>
              <a:rPr lang="ru-RU" b="1" i="1" dirty="0" smtClean="0">
                <a:solidFill>
                  <a:srgbClr val="04374A"/>
                </a:solidFill>
                <a:latin typeface="Times New Roman"/>
                <a:ea typeface="Calibri"/>
                <a:cs typeface="Times New Roman"/>
              </a:rPr>
              <a:t>аглядный </a:t>
            </a:r>
            <a:r>
              <a:rPr lang="ru-RU" b="1" i="1" dirty="0">
                <a:solidFill>
                  <a:srgbClr val="04374A"/>
                </a:solidFill>
                <a:latin typeface="Times New Roman"/>
                <a:ea typeface="Calibri"/>
                <a:cs typeface="Times New Roman"/>
              </a:rPr>
              <a:t>метод</a:t>
            </a:r>
            <a:r>
              <a:rPr lang="ru-RU" b="1" dirty="0">
                <a:solidFill>
                  <a:srgbClr val="04374A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rgbClr val="04374A"/>
                </a:solidFill>
                <a:latin typeface="Times New Roman"/>
                <a:ea typeface="Calibri"/>
                <a:cs typeface="Times New Roman"/>
              </a:rPr>
              <a:t>– использовались для того, чтобы внимание детей не терялось во время занятия, а направлялось на дальнейшую деятельность; </a:t>
            </a:r>
            <a:endParaRPr lang="ru-RU" sz="1400" dirty="0">
              <a:solidFill>
                <a:srgbClr val="04374A"/>
              </a:solidFill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04374A"/>
                </a:solidFill>
                <a:latin typeface="Times New Roman"/>
                <a:ea typeface="Calibri"/>
                <a:cs typeface="Times New Roman"/>
              </a:rPr>
              <a:t>Беседа </a:t>
            </a:r>
            <a:r>
              <a:rPr lang="ru-RU" dirty="0" smtClean="0">
                <a:solidFill>
                  <a:srgbClr val="04374A"/>
                </a:solidFill>
                <a:latin typeface="Times New Roman"/>
                <a:ea typeface="Calibri"/>
                <a:cs typeface="Times New Roman"/>
              </a:rPr>
              <a:t>– </a:t>
            </a:r>
            <a:r>
              <a:rPr lang="ru-RU" dirty="0">
                <a:solidFill>
                  <a:srgbClr val="04374A"/>
                </a:solidFill>
                <a:latin typeface="Times New Roman"/>
                <a:ea typeface="Calibri"/>
                <a:cs typeface="Times New Roman"/>
              </a:rPr>
              <a:t>позволяет выявить, как велика у детей потребность выражать свои мысли, как развивается их язык; </a:t>
            </a:r>
            <a:endParaRPr lang="ru-RU" sz="1400" dirty="0">
              <a:solidFill>
                <a:srgbClr val="04374A"/>
              </a:solidFill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04374A"/>
                </a:solidFill>
                <a:latin typeface="Times New Roman"/>
                <a:ea typeface="Calibri"/>
                <a:cs typeface="Times New Roman"/>
              </a:rPr>
              <a:t>Дидактическая </a:t>
            </a:r>
            <a:r>
              <a:rPr lang="ru-RU" b="1" i="1" dirty="0">
                <a:solidFill>
                  <a:srgbClr val="04374A"/>
                </a:solidFill>
                <a:latin typeface="Times New Roman"/>
                <a:ea typeface="Calibri"/>
                <a:cs typeface="Times New Roman"/>
              </a:rPr>
              <a:t>игра </a:t>
            </a:r>
            <a:r>
              <a:rPr lang="ru-RU" dirty="0">
                <a:solidFill>
                  <a:srgbClr val="04374A"/>
                </a:solidFill>
                <a:latin typeface="Times New Roman"/>
                <a:ea typeface="Calibri"/>
                <a:cs typeface="Times New Roman"/>
              </a:rPr>
              <a:t>- используется для систематизации, уточнения и закрепления знаний; </a:t>
            </a:r>
            <a:endParaRPr lang="ru-RU" dirty="0" smtClean="0">
              <a:solidFill>
                <a:srgbClr val="04374A"/>
              </a:solidFill>
              <a:latin typeface="Times New Roman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04374A"/>
                </a:solidFill>
                <a:latin typeface="Times New Roman"/>
                <a:ea typeface="Calibri"/>
                <a:cs typeface="Times New Roman"/>
              </a:rPr>
              <a:t>Указание</a:t>
            </a:r>
            <a:r>
              <a:rPr lang="ru-RU" dirty="0" smtClean="0">
                <a:solidFill>
                  <a:srgbClr val="04374A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rgbClr val="04374A"/>
                </a:solidFill>
                <a:latin typeface="Times New Roman"/>
                <a:ea typeface="Calibri"/>
                <a:cs typeface="Times New Roman"/>
              </a:rPr>
              <a:t>- используется для разъяснения детям способа действия для достижения определенного результата; </a:t>
            </a:r>
            <a:endParaRPr lang="ru-RU" sz="1400" dirty="0">
              <a:solidFill>
                <a:srgbClr val="04374A"/>
              </a:solidFill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04374A"/>
                </a:solidFill>
                <a:latin typeface="Times New Roman"/>
                <a:ea typeface="Calibri"/>
                <a:cs typeface="Times New Roman"/>
              </a:rPr>
              <a:t>Подсказка</a:t>
            </a:r>
            <a:r>
              <a:rPr lang="ru-RU" dirty="0" smtClean="0">
                <a:solidFill>
                  <a:srgbClr val="04374A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rgbClr val="04374A"/>
                </a:solidFill>
                <a:latin typeface="Times New Roman"/>
                <a:ea typeface="Calibri"/>
                <a:cs typeface="Times New Roman"/>
              </a:rPr>
              <a:t>– для того, чтобы детям было легче выполнять задания;</a:t>
            </a:r>
            <a:endParaRPr lang="ru-RU" sz="1400" dirty="0">
              <a:solidFill>
                <a:srgbClr val="04374A"/>
              </a:solidFill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04374A"/>
                </a:solidFill>
                <a:latin typeface="Times New Roman"/>
                <a:ea typeface="Calibri"/>
                <a:cs typeface="Times New Roman"/>
              </a:rPr>
              <a:t>Индивидуальная </a:t>
            </a:r>
            <a:r>
              <a:rPr lang="ru-RU" b="1" i="1" dirty="0">
                <a:solidFill>
                  <a:srgbClr val="04374A"/>
                </a:solidFill>
                <a:latin typeface="Times New Roman"/>
                <a:ea typeface="Calibri"/>
                <a:cs typeface="Times New Roman"/>
              </a:rPr>
              <a:t>помощь</a:t>
            </a:r>
            <a:r>
              <a:rPr lang="ru-RU" b="1" dirty="0">
                <a:solidFill>
                  <a:srgbClr val="04374A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rgbClr val="04374A"/>
                </a:solidFill>
                <a:latin typeface="Times New Roman"/>
                <a:ea typeface="Calibri"/>
                <a:cs typeface="Times New Roman"/>
              </a:rPr>
              <a:t>- нацелен на укрепление положительных качеств и устранения недостатков ребенка. </a:t>
            </a:r>
            <a:endParaRPr lang="ru-RU" sz="1400" dirty="0">
              <a:solidFill>
                <a:srgbClr val="04374A"/>
              </a:solidFill>
              <a:ea typeface="Calibri"/>
              <a:cs typeface="Times New Roman"/>
            </a:endParaRPr>
          </a:p>
        </p:txBody>
      </p:sp>
      <p:pic>
        <p:nvPicPr>
          <p:cNvPr id="12290" name="Picture 2" descr="https://i.ya-webdesign.com/images/stock-drawing-childrens-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229201"/>
            <a:ext cx="5580112" cy="167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88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Print" panose="02000600000000000000" pitchFamily="2" charset="0"/>
              </a:rPr>
              <a:t>Плюсы занятия</a:t>
            </a:r>
            <a:endParaRPr lang="ru-RU" dirty="0">
              <a:latin typeface="Segoe Print" panose="02000600000000000000" pitchFamily="2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51520" y="2356361"/>
            <a:ext cx="5904656" cy="402496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dirty="0">
                <a:solidFill>
                  <a:srgbClr val="04374A"/>
                </a:solidFill>
                <a:latin typeface="Times New Roman"/>
                <a:ea typeface="Calibri"/>
                <a:cs typeface="Times New Roman"/>
              </a:rPr>
              <a:t>И</a:t>
            </a:r>
            <a:r>
              <a:rPr lang="ru-RU" sz="2000" dirty="0" smtClean="0">
                <a:solidFill>
                  <a:srgbClr val="04374A"/>
                </a:solidFill>
                <a:latin typeface="Times New Roman"/>
                <a:ea typeface="Calibri"/>
                <a:cs typeface="Times New Roman"/>
              </a:rPr>
              <a:t>спользование </a:t>
            </a:r>
            <a:r>
              <a:rPr lang="ru-RU" sz="2000" dirty="0">
                <a:solidFill>
                  <a:srgbClr val="04374A"/>
                </a:solidFill>
                <a:latin typeface="Times New Roman"/>
                <a:ea typeface="Calibri"/>
                <a:cs typeface="Times New Roman"/>
              </a:rPr>
              <a:t>ярких наглядных материалов, в частности </a:t>
            </a:r>
            <a:r>
              <a:rPr lang="ru-RU" sz="2000" dirty="0" err="1" smtClean="0">
                <a:solidFill>
                  <a:srgbClr val="04374A"/>
                </a:solidFill>
                <a:latin typeface="Times New Roman"/>
                <a:ea typeface="Calibri"/>
                <a:cs typeface="Times New Roman"/>
              </a:rPr>
              <a:t>лепбука</a:t>
            </a:r>
            <a:r>
              <a:rPr lang="ru-RU" sz="2000" dirty="0" smtClean="0">
                <a:solidFill>
                  <a:srgbClr val="04374A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dirty="0">
                <a:solidFill>
                  <a:srgbClr val="04374A"/>
                </a:solidFill>
                <a:latin typeface="Times New Roman"/>
                <a:ea typeface="Calibri"/>
                <a:cs typeface="Times New Roman"/>
              </a:rPr>
              <a:t>и разнообразных заданий, следовательно, интерес детей во время занятия не теряется. Содержание создано в соответствие с принципом доступности, так как воспитанникам понятно, о чем идет </a:t>
            </a:r>
            <a:r>
              <a:rPr lang="ru-RU" sz="2000" dirty="0" smtClean="0">
                <a:solidFill>
                  <a:srgbClr val="04374A"/>
                </a:solidFill>
                <a:latin typeface="Times New Roman"/>
                <a:ea typeface="Calibri"/>
                <a:cs typeface="Times New Roman"/>
              </a:rPr>
              <a:t>речь</a:t>
            </a:r>
            <a:endParaRPr lang="ru-RU" sz="1600" dirty="0">
              <a:solidFill>
                <a:srgbClr val="04374A"/>
              </a:solidFill>
              <a:ea typeface="Calibri"/>
              <a:cs typeface="Times New Roman"/>
            </a:endParaRPr>
          </a:p>
        </p:txBody>
      </p:sp>
      <p:pic>
        <p:nvPicPr>
          <p:cNvPr id="13314" name="Picture 2" descr="https://ds04.infourok.ru/uploads/ex/093e/001713ad-f5fee700/1/hello_html_m657479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40557"/>
            <a:ext cx="4611082" cy="543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142" y="267964"/>
            <a:ext cx="7039676" cy="1360836"/>
          </a:xfrm>
        </p:spPr>
        <p:txBody>
          <a:bodyPr/>
          <a:lstStyle/>
          <a:p>
            <a:r>
              <a:rPr lang="ru-RU" dirty="0" smtClean="0">
                <a:latin typeface="Segoe Print" panose="02000600000000000000" pitchFamily="2" charset="0"/>
              </a:rPr>
              <a:t>Вывод</a:t>
            </a:r>
            <a:endParaRPr lang="ru-RU" dirty="0">
              <a:latin typeface="Segoe Print" panose="02000600000000000000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923" y="1844824"/>
            <a:ext cx="5040560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4374A"/>
                </a:solidFill>
                <a:latin typeface="Times New Roman"/>
                <a:ea typeface="Calibri"/>
                <a:cs typeface="Times New Roman"/>
              </a:rPr>
              <a:t>Т</a:t>
            </a:r>
            <a:r>
              <a:rPr lang="ru-RU" sz="2400" dirty="0" smtClean="0">
                <a:solidFill>
                  <a:srgbClr val="04374A"/>
                </a:solidFill>
                <a:latin typeface="Times New Roman"/>
                <a:ea typeface="Calibri"/>
                <a:cs typeface="Times New Roman"/>
              </a:rPr>
              <a:t>ехнология </a:t>
            </a:r>
            <a:r>
              <a:rPr lang="ru-RU" sz="2400" dirty="0">
                <a:solidFill>
                  <a:srgbClr val="04374A"/>
                </a:solidFill>
                <a:latin typeface="Times New Roman"/>
                <a:ea typeface="Calibri"/>
                <a:cs typeface="Times New Roman"/>
              </a:rPr>
              <a:t>использования на занятиях </a:t>
            </a:r>
            <a:r>
              <a:rPr lang="ru-RU" sz="2400" dirty="0" err="1" smtClean="0">
                <a:solidFill>
                  <a:srgbClr val="04374A"/>
                </a:solidFill>
                <a:latin typeface="Times New Roman"/>
                <a:ea typeface="Calibri"/>
                <a:cs typeface="Times New Roman"/>
              </a:rPr>
              <a:t>лепбука</a:t>
            </a:r>
            <a:r>
              <a:rPr lang="ru-RU" sz="2400" dirty="0">
                <a:solidFill>
                  <a:srgbClr val="04374A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ru-RU" sz="2400" i="1" dirty="0">
                <a:solidFill>
                  <a:srgbClr val="04374A"/>
                </a:solidFill>
                <a:latin typeface="Times New Roman"/>
                <a:ea typeface="Calibri"/>
                <a:cs typeface="Times New Roman"/>
              </a:rPr>
              <a:t>дает представление о высокой степени адаптивности инновационных технологий к специфике дошкольных учреждений</a:t>
            </a:r>
            <a:r>
              <a:rPr lang="ru-RU" sz="2400" dirty="0">
                <a:solidFill>
                  <a:srgbClr val="04374A"/>
                </a:solidFill>
                <a:latin typeface="Times New Roman"/>
                <a:ea typeface="Calibri"/>
                <a:cs typeface="Times New Roman"/>
              </a:rPr>
              <a:t>. В работе с дошкольниками – это </a:t>
            </a:r>
            <a:r>
              <a:rPr lang="ru-RU" sz="2400" i="1" dirty="0">
                <a:solidFill>
                  <a:srgbClr val="04374A"/>
                </a:solidFill>
                <a:latin typeface="Times New Roman"/>
                <a:ea typeface="Calibri"/>
                <a:cs typeface="Times New Roman"/>
              </a:rPr>
              <a:t>оптимальный, инновационный и перспективный метод</a:t>
            </a:r>
            <a:r>
              <a:rPr lang="ru-RU" sz="2400" dirty="0">
                <a:solidFill>
                  <a:srgbClr val="04374A"/>
                </a:solidFill>
                <a:latin typeface="Times New Roman"/>
                <a:ea typeface="Calibri"/>
                <a:cs typeface="Times New Roman"/>
              </a:rPr>
              <a:t>, который должен занять свое достойное место в системе дошкольного образования.</a:t>
            </a:r>
            <a:endParaRPr lang="ru-RU" dirty="0">
              <a:solidFill>
                <a:srgbClr val="04374A"/>
              </a:solidFill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48264" y="6703273"/>
            <a:ext cx="2195736" cy="154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38" name="Picture 2" descr="https://todaysannouncement.com/wp-content/uploads/2018/10/vedic-mathematics-euclidean-vector-vector-children-discuss-mat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943" y="3509217"/>
            <a:ext cx="4045470" cy="334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20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630" y="260648"/>
            <a:ext cx="7039676" cy="1360836"/>
          </a:xfrm>
        </p:spPr>
        <p:txBody>
          <a:bodyPr/>
          <a:lstStyle/>
          <a:p>
            <a:r>
              <a:rPr lang="ru-RU" dirty="0" smtClean="0">
                <a:latin typeface="Segoe Print" pitchFamily="2" charset="0"/>
              </a:rPr>
              <a:t>Список источников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780" y="1959218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6575" algn="just">
              <a:spcAft>
                <a:spcPts val="0"/>
              </a:spcAft>
              <a:buFont typeface="+mj-lt"/>
              <a:buAutoNum type="arabicPeriod"/>
            </a:pPr>
            <a:r>
              <a:rPr lang="ru-RU" sz="1600" dirty="0" err="1">
                <a:solidFill>
                  <a:srgbClr val="04374A"/>
                </a:solidFill>
                <a:latin typeface="Times New Roman"/>
                <a:ea typeface="Times New Roman"/>
                <a:cs typeface="Times New Roman"/>
              </a:rPr>
              <a:t>Бреславцева</a:t>
            </a:r>
            <a:r>
              <a:rPr lang="ru-RU" sz="1600" dirty="0">
                <a:solidFill>
                  <a:srgbClr val="04374A"/>
                </a:solidFill>
                <a:latin typeface="Times New Roman"/>
                <a:ea typeface="Times New Roman"/>
                <a:cs typeface="Times New Roman"/>
              </a:rPr>
              <a:t> Е. В. </a:t>
            </a:r>
            <a:r>
              <a:rPr lang="ru-RU" sz="1600" dirty="0" err="1">
                <a:solidFill>
                  <a:srgbClr val="04374A"/>
                </a:solidFill>
                <a:latin typeface="Times New Roman"/>
                <a:ea typeface="Times New Roman"/>
                <a:cs typeface="Times New Roman"/>
              </a:rPr>
              <a:t>Лэпбук</a:t>
            </a:r>
            <a:r>
              <a:rPr lang="ru-RU" sz="1600" dirty="0">
                <a:solidFill>
                  <a:srgbClr val="04374A"/>
                </a:solidFill>
                <a:latin typeface="Times New Roman"/>
                <a:ea typeface="Times New Roman"/>
                <a:cs typeface="Times New Roman"/>
              </a:rPr>
              <a:t> как средство обучения математическим навыкам детей старшего дошкольного возраста с тяжелыми нарушениями </a:t>
            </a:r>
            <a:r>
              <a:rPr lang="ru-RU" sz="1600" dirty="0" smtClean="0">
                <a:solidFill>
                  <a:srgbClr val="04374A"/>
                </a:solidFill>
                <a:latin typeface="Times New Roman"/>
                <a:ea typeface="Times New Roman"/>
                <a:cs typeface="Times New Roman"/>
              </a:rPr>
              <a:t>речи </a:t>
            </a:r>
            <a:r>
              <a:rPr lang="ru-RU" sz="1600" dirty="0">
                <a:solidFill>
                  <a:srgbClr val="04374A"/>
                </a:solidFill>
                <a:latin typeface="Times New Roman"/>
                <a:ea typeface="Times New Roman"/>
                <a:cs typeface="Times New Roman"/>
              </a:rPr>
              <a:t>// Образование: прошлое, настоящее и будущее: материалы I </a:t>
            </a:r>
            <a:r>
              <a:rPr lang="ru-RU" sz="1600" dirty="0" err="1">
                <a:solidFill>
                  <a:srgbClr val="04374A"/>
                </a:solidFill>
                <a:latin typeface="Times New Roman"/>
                <a:ea typeface="Times New Roman"/>
                <a:cs typeface="Times New Roman"/>
              </a:rPr>
              <a:t>Междунар</a:t>
            </a:r>
            <a:r>
              <a:rPr lang="ru-RU" sz="1600" dirty="0">
                <a:solidFill>
                  <a:srgbClr val="04374A"/>
                </a:solidFill>
                <a:latin typeface="Times New Roman"/>
                <a:ea typeface="Times New Roman"/>
                <a:cs typeface="Times New Roman"/>
              </a:rPr>
              <a:t>. науч. </a:t>
            </a:r>
            <a:r>
              <a:rPr lang="ru-RU" sz="1600" dirty="0" err="1">
                <a:solidFill>
                  <a:srgbClr val="04374A"/>
                </a:solidFill>
                <a:latin typeface="Times New Roman"/>
                <a:ea typeface="Times New Roman"/>
                <a:cs typeface="Times New Roman"/>
              </a:rPr>
              <a:t>конф</a:t>
            </a:r>
            <a:r>
              <a:rPr lang="ru-RU" sz="1600" dirty="0">
                <a:solidFill>
                  <a:srgbClr val="04374A"/>
                </a:solidFill>
                <a:latin typeface="Times New Roman"/>
                <a:ea typeface="Times New Roman"/>
                <a:cs typeface="Times New Roman"/>
              </a:rPr>
              <a:t>. (г. Краснодар, август 2016 г.). — Краснодар: Новация, 2016. — С. 26-30. — URL https://moluch.ru/conf/ped/archive/205/10930/ (дата обращения: 22.06.2019</a:t>
            </a:r>
            <a:r>
              <a:rPr lang="ru-RU" sz="1600" dirty="0" smtClean="0">
                <a:solidFill>
                  <a:srgbClr val="04374A"/>
                </a:solidFill>
                <a:latin typeface="Times New Roman"/>
                <a:ea typeface="Times New Roman"/>
                <a:cs typeface="Times New Roman"/>
              </a:rPr>
              <a:t>).</a:t>
            </a:r>
          </a:p>
          <a:p>
            <a:pPr lvl="0" indent="536575" algn="just">
              <a:spcAft>
                <a:spcPts val="0"/>
              </a:spcAft>
              <a:buFont typeface="+mj-lt"/>
              <a:buAutoNum type="arabicPeriod"/>
            </a:pPr>
            <a:endParaRPr lang="ru-RU" sz="1600" dirty="0" smtClean="0">
              <a:solidFill>
                <a:srgbClr val="04374A"/>
              </a:solidFill>
              <a:latin typeface="Times New Roman"/>
              <a:ea typeface="Times New Roman"/>
              <a:cs typeface="Times New Roman"/>
            </a:endParaRPr>
          </a:p>
          <a:p>
            <a:pPr lvl="0" indent="536575" algn="just">
              <a:spcAft>
                <a:spcPts val="0"/>
              </a:spcAft>
              <a:buFont typeface="+mj-lt"/>
              <a:buAutoNum type="arabicPeriod"/>
            </a:pPr>
            <a:r>
              <a:rPr lang="ru-RU" sz="1600" dirty="0" err="1" smtClean="0">
                <a:solidFill>
                  <a:srgbClr val="04374A"/>
                </a:solidFill>
                <a:latin typeface="Times New Roman"/>
                <a:ea typeface="Times New Roman"/>
                <a:cs typeface="Times New Roman"/>
              </a:rPr>
              <a:t>Веракса</a:t>
            </a:r>
            <a:r>
              <a:rPr lang="ru-RU" sz="1600" dirty="0" smtClean="0">
                <a:solidFill>
                  <a:srgbClr val="04374A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>
                <a:solidFill>
                  <a:srgbClr val="04374A"/>
                </a:solidFill>
                <a:latin typeface="Times New Roman"/>
                <a:ea typeface="Times New Roman"/>
                <a:cs typeface="Times New Roman"/>
              </a:rPr>
              <a:t>Н. Е., Комарова Т. С., Васильева М. А. «От рождения до школы»/ - М.: Мозаика-синтез, 2014</a:t>
            </a:r>
            <a:r>
              <a:rPr lang="ru-RU" sz="1600" dirty="0" smtClean="0">
                <a:solidFill>
                  <a:srgbClr val="04374A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lvl="0" indent="536575" algn="just">
              <a:spcAft>
                <a:spcPts val="0"/>
              </a:spcAft>
              <a:buFont typeface="+mj-lt"/>
              <a:buAutoNum type="arabicPeriod"/>
            </a:pPr>
            <a:endParaRPr lang="ru-RU" sz="1200" dirty="0">
              <a:solidFill>
                <a:srgbClr val="04374A"/>
              </a:solidFill>
              <a:ea typeface="Calibri"/>
              <a:cs typeface="Times New Roman"/>
            </a:endParaRPr>
          </a:p>
          <a:p>
            <a:pPr lvl="0" indent="536575" algn="just">
              <a:spcAft>
                <a:spcPts val="0"/>
              </a:spcAft>
              <a:buFont typeface="+mj-lt"/>
              <a:buAutoNum type="arabicPeriod"/>
            </a:pPr>
            <a:r>
              <a:rPr lang="ru-RU" sz="1600" dirty="0" err="1">
                <a:solidFill>
                  <a:srgbClr val="04374A"/>
                </a:solidFill>
                <a:latin typeface="Times New Roman"/>
                <a:ea typeface="Times New Roman"/>
                <a:cs typeface="Times New Roman"/>
              </a:rPr>
              <a:t>Гатовская</a:t>
            </a:r>
            <a:r>
              <a:rPr lang="ru-RU" sz="1600" dirty="0">
                <a:solidFill>
                  <a:srgbClr val="04374A"/>
                </a:solidFill>
                <a:latin typeface="Times New Roman"/>
                <a:ea typeface="Times New Roman"/>
                <a:cs typeface="Times New Roman"/>
              </a:rPr>
              <a:t> Д. А. </a:t>
            </a:r>
            <a:r>
              <a:rPr lang="ru-RU" sz="1600" dirty="0" err="1">
                <a:solidFill>
                  <a:srgbClr val="04374A"/>
                </a:solidFill>
                <a:latin typeface="Times New Roman"/>
                <a:ea typeface="Times New Roman"/>
                <a:cs typeface="Times New Roman"/>
              </a:rPr>
              <a:t>Лэпбук</a:t>
            </a:r>
            <a:r>
              <a:rPr lang="ru-RU" sz="1600" dirty="0">
                <a:solidFill>
                  <a:srgbClr val="04374A"/>
                </a:solidFill>
                <a:latin typeface="Times New Roman"/>
                <a:ea typeface="Times New Roman"/>
                <a:cs typeface="Times New Roman"/>
              </a:rPr>
              <a:t> как средство обучения в условиях ФГОС // Проблемы и перспективы развития образования: материалы VI </a:t>
            </a:r>
            <a:r>
              <a:rPr lang="ru-RU" sz="1600" dirty="0" err="1">
                <a:solidFill>
                  <a:srgbClr val="04374A"/>
                </a:solidFill>
                <a:latin typeface="Times New Roman"/>
                <a:ea typeface="Times New Roman"/>
                <a:cs typeface="Times New Roman"/>
              </a:rPr>
              <a:t>междунар</a:t>
            </a:r>
            <a:r>
              <a:rPr lang="ru-RU" sz="1600" dirty="0">
                <a:solidFill>
                  <a:srgbClr val="04374A"/>
                </a:solidFill>
                <a:latin typeface="Times New Roman"/>
                <a:ea typeface="Times New Roman"/>
                <a:cs typeface="Times New Roman"/>
              </a:rPr>
              <a:t>. науч. </a:t>
            </a:r>
            <a:r>
              <a:rPr lang="ru-RU" sz="1600" dirty="0" err="1">
                <a:solidFill>
                  <a:srgbClr val="04374A"/>
                </a:solidFill>
                <a:latin typeface="Times New Roman"/>
                <a:ea typeface="Times New Roman"/>
                <a:cs typeface="Times New Roman"/>
              </a:rPr>
              <a:t>конф</a:t>
            </a:r>
            <a:r>
              <a:rPr lang="ru-RU" sz="1600" dirty="0">
                <a:solidFill>
                  <a:srgbClr val="04374A"/>
                </a:solidFill>
                <a:latin typeface="Times New Roman"/>
                <a:ea typeface="Times New Roman"/>
                <a:cs typeface="Times New Roman"/>
              </a:rPr>
              <a:t>. (г. Пермь, апрель 2015 г.). – Пермь: Меркурий, 2015. – С. 162-164</a:t>
            </a:r>
            <a:r>
              <a:rPr lang="ru-RU" sz="1600" dirty="0" smtClean="0">
                <a:solidFill>
                  <a:srgbClr val="04374A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lvl="0" indent="536575" algn="just">
              <a:spcAft>
                <a:spcPts val="0"/>
              </a:spcAft>
              <a:buFont typeface="+mj-lt"/>
              <a:buAutoNum type="arabicPeriod"/>
            </a:pPr>
            <a:endParaRPr lang="ru-RU" sz="1200" dirty="0">
              <a:solidFill>
                <a:srgbClr val="04374A"/>
              </a:solidFill>
              <a:ea typeface="Calibri"/>
              <a:cs typeface="Times New Roman"/>
            </a:endParaRPr>
          </a:p>
          <a:p>
            <a:pPr lvl="0" indent="536575" algn="just"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solidFill>
                  <a:srgbClr val="04374A"/>
                </a:solidFill>
                <a:latin typeface="Times New Roman"/>
                <a:ea typeface="Times New Roman"/>
                <a:cs typeface="Times New Roman"/>
              </a:rPr>
              <a:t>Колесникова Е. В. «Математические ступеньки»\ - М.: ТЦ Сфера, 2016</a:t>
            </a:r>
            <a:r>
              <a:rPr lang="ru-RU" sz="1600" dirty="0" smtClean="0">
                <a:solidFill>
                  <a:srgbClr val="04374A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lvl="0" indent="536575" algn="just">
              <a:spcAft>
                <a:spcPts val="0"/>
              </a:spcAft>
              <a:buFont typeface="+mj-lt"/>
              <a:buAutoNum type="arabicPeriod"/>
            </a:pPr>
            <a:endParaRPr lang="ru-RU" sz="1200" dirty="0">
              <a:solidFill>
                <a:srgbClr val="04374A"/>
              </a:solidFill>
              <a:ea typeface="Calibri"/>
              <a:cs typeface="Times New Roman"/>
            </a:endParaRPr>
          </a:p>
          <a:p>
            <a:pPr lvl="0" indent="536575" algn="just"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solidFill>
                  <a:srgbClr val="04374A"/>
                </a:solidFill>
                <a:latin typeface="Times New Roman"/>
                <a:ea typeface="Times New Roman"/>
                <a:cs typeface="Times New Roman"/>
              </a:rPr>
              <a:t>Короткова Н. А., Предметно-пространственная среда детского сада. Старший дошкольный возраст. – М.: </a:t>
            </a:r>
            <a:r>
              <a:rPr lang="ru-RU" sz="1600" dirty="0" err="1">
                <a:solidFill>
                  <a:srgbClr val="04374A"/>
                </a:solidFill>
                <a:latin typeface="Times New Roman"/>
                <a:ea typeface="Times New Roman"/>
                <a:cs typeface="Times New Roman"/>
              </a:rPr>
              <a:t>Линка</a:t>
            </a:r>
            <a:r>
              <a:rPr lang="ru-RU" sz="1600" dirty="0">
                <a:solidFill>
                  <a:srgbClr val="04374A"/>
                </a:solidFill>
                <a:latin typeface="Times New Roman"/>
                <a:ea typeface="Times New Roman"/>
                <a:cs typeface="Times New Roman"/>
              </a:rPr>
              <a:t>-Пресс, 2010</a:t>
            </a:r>
            <a:r>
              <a:rPr lang="ru-RU" sz="1600" dirty="0" smtClean="0">
                <a:solidFill>
                  <a:srgbClr val="04374A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lvl="0" indent="536575" algn="just">
              <a:spcAft>
                <a:spcPts val="0"/>
              </a:spcAft>
              <a:buFont typeface="+mj-lt"/>
              <a:buAutoNum type="arabicPeriod"/>
            </a:pPr>
            <a:endParaRPr lang="ru-RU" sz="1200" dirty="0">
              <a:solidFill>
                <a:srgbClr val="04374A"/>
              </a:solidFill>
              <a:ea typeface="Calibri"/>
              <a:cs typeface="Times New Roman"/>
            </a:endParaRPr>
          </a:p>
          <a:p>
            <a:pPr lvl="0" indent="536575" algn="just">
              <a:spcAft>
                <a:spcPts val="0"/>
              </a:spcAft>
              <a:buFont typeface="+mj-lt"/>
              <a:buAutoNum type="arabicPeriod"/>
            </a:pPr>
            <a:r>
              <a:rPr lang="ru-RU" sz="1600" dirty="0" err="1">
                <a:solidFill>
                  <a:srgbClr val="04374A"/>
                </a:solidFill>
                <a:latin typeface="Times New Roman"/>
                <a:ea typeface="Times New Roman"/>
                <a:cs typeface="Times New Roman"/>
              </a:rPr>
              <a:t>Узорова</a:t>
            </a:r>
            <a:r>
              <a:rPr lang="ru-RU" sz="1600" dirty="0">
                <a:solidFill>
                  <a:srgbClr val="04374A"/>
                </a:solidFill>
                <a:latin typeface="Times New Roman"/>
                <a:ea typeface="Times New Roman"/>
                <a:cs typeface="Times New Roman"/>
              </a:rPr>
              <a:t> О., Нефедова Е. «1000 упражнений для подготовки к школе» — ООО «Издательство </a:t>
            </a:r>
            <a:r>
              <a:rPr lang="ru-RU" sz="1600" dirty="0" err="1">
                <a:solidFill>
                  <a:srgbClr val="04374A"/>
                </a:solidFill>
                <a:latin typeface="Times New Roman"/>
                <a:ea typeface="Times New Roman"/>
                <a:cs typeface="Times New Roman"/>
              </a:rPr>
              <a:t>Астрель</a:t>
            </a:r>
            <a:r>
              <a:rPr lang="ru-RU" sz="1600" dirty="0">
                <a:solidFill>
                  <a:srgbClr val="04374A"/>
                </a:solidFill>
                <a:latin typeface="Times New Roman"/>
                <a:ea typeface="Times New Roman"/>
                <a:cs typeface="Times New Roman"/>
              </a:rPr>
              <a:t>», 2002.</a:t>
            </a:r>
            <a:endParaRPr lang="ru-RU" sz="1200" dirty="0">
              <a:solidFill>
                <a:srgbClr val="04374A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5180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416" y="692696"/>
            <a:ext cx="5399584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87924" y="1412776"/>
            <a:ext cx="51125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Спасибо за внимание!</a:t>
            </a:r>
            <a:endParaRPr lang="ru-RU" sz="7200" b="1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90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Print" panose="02000600000000000000" pitchFamily="2" charset="0"/>
              </a:rPr>
              <a:t>Актуальность</a:t>
            </a:r>
            <a:endParaRPr lang="ru-RU" dirty="0">
              <a:latin typeface="Segoe Print" panose="02000600000000000000" pitchFamily="2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4791" y="1916832"/>
            <a:ext cx="8640960" cy="18047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4374A"/>
                </a:solidFill>
                <a:latin typeface="Times New Roman"/>
                <a:ea typeface="Calibri"/>
                <a:cs typeface="Times New Roman"/>
              </a:rPr>
              <a:t>Согласно новым требованиям и целям обучения, которые обозначены в ФГОС ДО, воспитателям детского сада необходимо искать и внедрять в практику своей работы новые интерактивные и более эффективные методические средства и приемы, которые способствуют повышению познавательной активности дошкольников.</a:t>
            </a:r>
            <a:endParaRPr lang="ru-RU" sz="1600" dirty="0">
              <a:solidFill>
                <a:srgbClr val="04374A"/>
              </a:solidFill>
              <a:ea typeface="Calibri"/>
              <a:cs typeface="Times New Roman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2468173" y="3738054"/>
            <a:ext cx="1728192" cy="499507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23628" y="4728583"/>
            <a:ext cx="4248472" cy="1261884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4374A"/>
                </a:solidFill>
                <a:latin typeface="Times New Roman"/>
                <a:ea typeface="Calibri"/>
              </a:rPr>
              <a:t>ЛЕПБУК </a:t>
            </a:r>
            <a:r>
              <a:rPr lang="ru-RU" sz="3200" b="1" i="1" dirty="0" smtClean="0">
                <a:solidFill>
                  <a:srgbClr val="04374A"/>
                </a:solidFill>
                <a:latin typeface="Times New Roman"/>
                <a:ea typeface="Calibri"/>
              </a:rPr>
              <a:t>на тему </a:t>
            </a:r>
          </a:p>
          <a:p>
            <a:pPr algn="ctr"/>
            <a:r>
              <a:rPr lang="ru-RU" sz="3200" i="1" dirty="0" smtClean="0">
                <a:solidFill>
                  <a:srgbClr val="04374A"/>
                </a:solidFill>
                <a:latin typeface="Times New Roman"/>
                <a:ea typeface="Calibri"/>
              </a:rPr>
              <a:t>«</a:t>
            </a:r>
            <a:r>
              <a:rPr lang="ru-RU" sz="3200" i="1" dirty="0">
                <a:solidFill>
                  <a:srgbClr val="04374A"/>
                </a:solidFill>
                <a:latin typeface="Times New Roman"/>
                <a:ea typeface="Calibri"/>
              </a:rPr>
              <a:t>Счет от 1 до 10</a:t>
            </a:r>
            <a:r>
              <a:rPr lang="ru-RU" sz="3200" i="1" dirty="0" smtClean="0">
                <a:solidFill>
                  <a:srgbClr val="04374A"/>
                </a:solidFill>
                <a:latin typeface="Times New Roman"/>
                <a:ea typeface="Calibri"/>
              </a:rPr>
              <a:t>»</a:t>
            </a:r>
          </a:p>
          <a:p>
            <a:pPr algn="ctr"/>
            <a:endParaRPr lang="ru-RU" sz="1200" i="1" dirty="0">
              <a:solidFill>
                <a:srgbClr val="04374A"/>
              </a:solidFill>
            </a:endParaRPr>
          </a:p>
        </p:txBody>
      </p:sp>
      <p:pic>
        <p:nvPicPr>
          <p:cNvPr id="1026" name="Picture 2" descr="https://media.gettyimages.com/illustrations/math-symbols-on-book-with-school-in-the-background-illustration-id1420264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461" y="3861048"/>
            <a:ext cx="2973539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948264" y="6491519"/>
            <a:ext cx="2195736" cy="3664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Segoe Print" panose="02000600000000000000" pitchFamily="2" charset="0"/>
              </a:rPr>
              <a:t>Занятие </a:t>
            </a:r>
            <a:br>
              <a:rPr lang="ru-RU" dirty="0" smtClean="0">
                <a:latin typeface="Segoe Print" panose="02000600000000000000" pitchFamily="2" charset="0"/>
              </a:rPr>
            </a:br>
            <a:r>
              <a:rPr lang="ru-RU" dirty="0" smtClean="0">
                <a:effectLst/>
                <a:latin typeface="Segoe Print" panose="02000600000000000000" pitchFamily="2" charset="0"/>
                <a:ea typeface="Calibri"/>
              </a:rPr>
              <a:t>«Счет </a:t>
            </a:r>
            <a:r>
              <a:rPr lang="ru-RU" dirty="0">
                <a:effectLst/>
                <a:latin typeface="Segoe Print" panose="02000600000000000000" pitchFamily="2" charset="0"/>
                <a:ea typeface="Calibri"/>
              </a:rPr>
              <a:t>от 1 до 10»</a:t>
            </a:r>
            <a:endParaRPr lang="ru-RU" dirty="0">
              <a:latin typeface="Segoe Print" panose="02000600000000000000" pitchFamily="2" charset="0"/>
            </a:endParaRPr>
          </a:p>
        </p:txBody>
      </p:sp>
      <p:pic>
        <p:nvPicPr>
          <p:cNvPr id="2050" name="Picture 2" descr="https://libs.ru/media/cache/a9/0a/a90a03393d225f07c137c678c28fbbe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39598"/>
            <a:ext cx="3052466" cy="45519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461124" y="2081801"/>
            <a:ext cx="5538907" cy="4370558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4374A"/>
                </a:solidFill>
                <a:latin typeface="Times New Roman"/>
                <a:ea typeface="Calibri"/>
                <a:cs typeface="Times New Roman"/>
              </a:rPr>
              <a:t>Планируемый результат </a:t>
            </a:r>
            <a:r>
              <a:rPr lang="ru-RU" sz="2800" b="1" dirty="0" smtClean="0">
                <a:solidFill>
                  <a:srgbClr val="04374A"/>
                </a:solidFill>
                <a:latin typeface="Times New Roman"/>
                <a:ea typeface="Calibri"/>
                <a:cs typeface="Times New Roman"/>
              </a:rPr>
              <a:t>: </a:t>
            </a: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b="1" dirty="0">
              <a:solidFill>
                <a:srgbClr val="04374A"/>
              </a:solidFill>
              <a:ea typeface="Calibri"/>
              <a:cs typeface="Times New Roman"/>
            </a:endParaRPr>
          </a:p>
          <a:p>
            <a:pPr lvl="0" indent="441325" algn="just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Font typeface="Wingdings"/>
              <a:buChar char=""/>
            </a:pPr>
            <a:r>
              <a:rPr lang="ru-RU" sz="2400" dirty="0">
                <a:solidFill>
                  <a:srgbClr val="04374A"/>
                </a:solidFill>
                <a:latin typeface="Times New Roman"/>
                <a:ea typeface="Calibri"/>
                <a:cs typeface="Times New Roman"/>
              </a:rPr>
              <a:t>умеет управлять своим поведением, соблюдает общепринятые нормы поведения;</a:t>
            </a:r>
            <a:endParaRPr lang="ru-RU" dirty="0">
              <a:solidFill>
                <a:srgbClr val="04374A"/>
              </a:solidFill>
              <a:ea typeface="Calibri"/>
              <a:cs typeface="Times New Roman"/>
            </a:endParaRPr>
          </a:p>
          <a:p>
            <a:pPr lvl="0" indent="441325" algn="just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Font typeface="Wingdings"/>
              <a:buChar char=""/>
            </a:pPr>
            <a:r>
              <a:rPr lang="ru-RU" sz="2400" dirty="0">
                <a:solidFill>
                  <a:srgbClr val="04374A"/>
                </a:solidFill>
                <a:latin typeface="Times New Roman"/>
                <a:ea typeface="Calibri"/>
                <a:cs typeface="Times New Roman"/>
              </a:rPr>
              <a:t>умеет считать до 10;</a:t>
            </a:r>
            <a:endParaRPr lang="ru-RU" dirty="0">
              <a:solidFill>
                <a:srgbClr val="04374A"/>
              </a:solidFill>
              <a:ea typeface="Calibri"/>
              <a:cs typeface="Times New Roman"/>
            </a:endParaRPr>
          </a:p>
          <a:p>
            <a:pPr lvl="0" indent="441325" algn="just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Font typeface="Wingdings"/>
              <a:buChar char=""/>
            </a:pPr>
            <a:r>
              <a:rPr lang="ru-RU" sz="2400" dirty="0">
                <a:solidFill>
                  <a:srgbClr val="04374A"/>
                </a:solidFill>
                <a:latin typeface="Times New Roman"/>
                <a:ea typeface="Calibri"/>
                <a:cs typeface="Times New Roman"/>
              </a:rPr>
              <a:t>поддерживает дружеские взаимоотношения с детьми при работе в подгруппе.</a:t>
            </a:r>
            <a:r>
              <a:rPr lang="ru-RU" sz="2800" dirty="0">
                <a:solidFill>
                  <a:srgbClr val="04374A"/>
                </a:solidFill>
                <a:latin typeface="Times New Roman"/>
                <a:ea typeface="Calibri"/>
                <a:cs typeface="Times New Roman"/>
              </a:rPr>
              <a:t>         </a:t>
            </a:r>
            <a:endParaRPr lang="ru-RU" sz="2800" dirty="0" smtClean="0">
              <a:solidFill>
                <a:srgbClr val="04374A"/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9891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929" y="188640"/>
            <a:ext cx="7039676" cy="1360836"/>
          </a:xfrm>
        </p:spPr>
        <p:txBody>
          <a:bodyPr/>
          <a:lstStyle/>
          <a:p>
            <a:r>
              <a:rPr lang="ru-RU" dirty="0" smtClean="0">
                <a:latin typeface="Segoe Print" panose="02000600000000000000" pitchFamily="2" charset="0"/>
              </a:rPr>
              <a:t>Цель и задачи</a:t>
            </a:r>
            <a:endParaRPr lang="ru-RU" dirty="0">
              <a:latin typeface="Segoe Print" panose="02000600000000000000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772816"/>
            <a:ext cx="9144000" cy="1338828"/>
          </a:xfrm>
          <a:prstGeom prst="rect">
            <a:avLst/>
          </a:prstGeom>
          <a:solidFill>
            <a:schemeClr val="bg2">
              <a:lumMod val="75000"/>
              <a:alpha val="24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 smtClean="0">
                <a:solidFill>
                  <a:srgbClr val="04374A"/>
                </a:solidFill>
                <a:latin typeface="Times New Roman"/>
                <a:ea typeface="Calibri"/>
                <a:cs typeface="Times New Roman"/>
              </a:rPr>
              <a:t>Цель: </a:t>
            </a:r>
            <a:r>
              <a:rPr lang="ru-RU" sz="2000" dirty="0" smtClean="0">
                <a:solidFill>
                  <a:srgbClr val="04374A"/>
                </a:solidFill>
                <a:latin typeface="Times New Roman"/>
                <a:ea typeface="Calibri"/>
                <a:cs typeface="Times New Roman"/>
              </a:rPr>
              <a:t>отработка </a:t>
            </a:r>
            <a:r>
              <a:rPr lang="ru-RU" sz="2000" dirty="0">
                <a:solidFill>
                  <a:srgbClr val="04374A"/>
                </a:solidFill>
                <a:latin typeface="Times New Roman"/>
                <a:ea typeface="Calibri"/>
                <a:cs typeface="Times New Roman"/>
              </a:rPr>
              <a:t>умения счета в пределах 10, расширение элементарно математических представлений  о количественном и порядковом счете в пределах 10, развитие мыслительных процессов (внимание, память, мышление), воспитание интереса к занятиям, упражняться в написании цифр от 1 до 10</a:t>
            </a:r>
            <a:r>
              <a:rPr lang="ru-RU" sz="2000" dirty="0" smtClean="0">
                <a:solidFill>
                  <a:srgbClr val="04374A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2000" dirty="0">
              <a:solidFill>
                <a:srgbClr val="04374A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ru-RU" sz="100" dirty="0">
              <a:solidFill>
                <a:srgbClr val="04374A"/>
              </a:solidFill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48264" y="6491519"/>
            <a:ext cx="2195736" cy="3664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771800" y="3203863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437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400" b="1" dirty="0">
              <a:solidFill>
                <a:srgbClr val="04374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99792" y="3886047"/>
            <a:ext cx="3851920" cy="284333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4374A"/>
                </a:solidFill>
                <a:latin typeface="Times New Roman"/>
                <a:ea typeface="Calibri"/>
                <a:cs typeface="Times New Roman"/>
              </a:rPr>
              <a:t>Образовательные: </a:t>
            </a:r>
            <a:endParaRPr lang="ru-RU" sz="2000" b="1" dirty="0">
              <a:solidFill>
                <a:srgbClr val="04374A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000" dirty="0">
                <a:solidFill>
                  <a:srgbClr val="04374A"/>
                </a:solidFill>
                <a:latin typeface="Times New Roman"/>
                <a:ea typeface="Calibri"/>
                <a:cs typeface="Times New Roman"/>
              </a:rPr>
              <a:t>расширение представлений счета в пределах 10;</a:t>
            </a:r>
            <a:endParaRPr lang="ru-RU" sz="2000" dirty="0">
              <a:solidFill>
                <a:srgbClr val="04374A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000" dirty="0">
                <a:solidFill>
                  <a:srgbClr val="04374A"/>
                </a:solidFill>
                <a:latin typeface="Times New Roman"/>
                <a:ea typeface="Calibri"/>
                <a:cs typeface="Times New Roman"/>
              </a:rPr>
              <a:t>упражнять в счете (прямом и обратном) в пределах 10;</a:t>
            </a:r>
            <a:endParaRPr lang="ru-RU" sz="2000" dirty="0">
              <a:solidFill>
                <a:srgbClr val="04374A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000" dirty="0">
                <a:solidFill>
                  <a:srgbClr val="04374A"/>
                </a:solidFill>
                <a:latin typeface="Times New Roman"/>
                <a:ea typeface="Calibri"/>
                <a:cs typeface="Times New Roman"/>
              </a:rPr>
              <a:t>упражнять в написании цифр от 1 до 10.</a:t>
            </a:r>
            <a:endParaRPr lang="ru-RU" sz="2000" dirty="0">
              <a:solidFill>
                <a:srgbClr val="04374A"/>
              </a:solidFill>
              <a:ea typeface="Calibri"/>
              <a:cs typeface="Times New Roman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-36512" y="3940667"/>
            <a:ext cx="2664296" cy="273409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04374A"/>
                </a:solidFill>
                <a:latin typeface="Times New Roman"/>
                <a:ea typeface="Calibri"/>
                <a:cs typeface="Times New Roman"/>
              </a:rPr>
              <a:t>Развивающие</a:t>
            </a:r>
            <a:r>
              <a:rPr lang="ru-RU" sz="2000" b="1" dirty="0" smtClean="0">
                <a:solidFill>
                  <a:srgbClr val="04374A"/>
                </a:solidFill>
                <a:latin typeface="Times New Roman"/>
                <a:ea typeface="Calibri"/>
                <a:cs typeface="Times New Roman"/>
              </a:rPr>
              <a:t>:</a:t>
            </a:r>
          </a:p>
          <a:p>
            <a:pPr algn="ctr">
              <a:spcAft>
                <a:spcPts val="0"/>
              </a:spcAft>
            </a:pPr>
            <a:endParaRPr lang="ru-RU" sz="1600" b="1" dirty="0">
              <a:solidFill>
                <a:srgbClr val="04374A"/>
              </a:solidFill>
              <a:ea typeface="Calibri"/>
              <a:cs typeface="Times New Roman"/>
            </a:endParaRPr>
          </a:p>
          <a:p>
            <a:pPr lvl="0" algn="ctr">
              <a:spcAft>
                <a:spcPts val="0"/>
              </a:spcAft>
            </a:pPr>
            <a:r>
              <a:rPr lang="ru-RU" sz="2000" dirty="0">
                <a:solidFill>
                  <a:srgbClr val="04374A"/>
                </a:solidFill>
                <a:latin typeface="Times New Roman"/>
                <a:ea typeface="Calibri"/>
                <a:cs typeface="Times New Roman"/>
              </a:rPr>
              <a:t>развивать логическое мышление через решение математических заданий.</a:t>
            </a:r>
            <a:endParaRPr lang="ru-RU" sz="1600" dirty="0">
              <a:solidFill>
                <a:srgbClr val="04374A"/>
              </a:solidFill>
              <a:ea typeface="Calibri"/>
              <a:cs typeface="Times New Roman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623720" y="3924234"/>
            <a:ext cx="2520280" cy="274759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4374A"/>
                </a:solidFill>
                <a:latin typeface="Times New Roman"/>
                <a:ea typeface="Calibri"/>
                <a:cs typeface="Times New Roman"/>
              </a:rPr>
              <a:t>Воспитательные: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100" b="1" dirty="0">
              <a:solidFill>
                <a:srgbClr val="04374A"/>
              </a:solidFill>
              <a:ea typeface="Calibri"/>
              <a:cs typeface="Times New Roman"/>
            </a:endParaRPr>
          </a:p>
          <a:p>
            <a:pPr algn="ctr"/>
            <a:r>
              <a:rPr lang="ru-RU" sz="2000" dirty="0">
                <a:solidFill>
                  <a:srgbClr val="04374A"/>
                </a:solidFill>
                <a:latin typeface="Times New Roman"/>
                <a:ea typeface="Calibri"/>
              </a:rPr>
              <a:t>воспитывать у детей аккуратность при выполнение математических </a:t>
            </a:r>
            <a:r>
              <a:rPr lang="ru-RU" sz="2000" dirty="0" smtClean="0">
                <a:solidFill>
                  <a:srgbClr val="04374A"/>
                </a:solidFill>
                <a:latin typeface="Times New Roman"/>
                <a:ea typeface="Calibri"/>
              </a:rPr>
              <a:t>заданий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1835696" y="3665528"/>
            <a:ext cx="2520280" cy="11025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788024" y="3639337"/>
            <a:ext cx="2520280" cy="11025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572000" y="3591085"/>
            <a:ext cx="0" cy="259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93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36512" y="195956"/>
            <a:ext cx="7039676" cy="13608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Segoe Print" panose="02000600000000000000" pitchFamily="2" charset="0"/>
              </a:rPr>
              <a:t>Этапы занятия</a:t>
            </a:r>
            <a:br>
              <a:rPr lang="ru-RU" dirty="0" smtClean="0">
                <a:latin typeface="Segoe Print" panose="02000600000000000000" pitchFamily="2" charset="0"/>
              </a:rPr>
            </a:br>
            <a:r>
              <a:rPr lang="ru-RU" dirty="0" smtClean="0">
                <a:latin typeface="Segoe Print" panose="02000600000000000000" pitchFamily="2" charset="0"/>
              </a:rPr>
              <a:t>1. Вводный</a:t>
            </a:r>
            <a:endParaRPr lang="ru-RU" dirty="0">
              <a:latin typeface="Segoe Print" panose="02000600000000000000" pitchFamily="2" charset="0"/>
            </a:endParaRPr>
          </a:p>
        </p:txBody>
      </p:sp>
      <p:pic>
        <p:nvPicPr>
          <p:cNvPr id="3074" name="Picture 2" descr="https://www.clipartmax.com/png/full/223-2239136_pinocchio-png-%D0%B1%D1%83%D1%80%D0%B0%D1%82%D0%B8%D0%BD%D0%BE-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3385"/>
            <a:ext cx="3563888" cy="491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4211960" y="1991727"/>
            <a:ext cx="4392488" cy="4556820"/>
          </a:xfrm>
          <a:prstGeom prst="wedgeRoundRectCallout">
            <a:avLst>
              <a:gd name="adj1" fmla="val -69646"/>
              <a:gd name="adj2" fmla="val -27800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4374A"/>
                </a:solidFill>
                <a:latin typeface="Times New Roman"/>
                <a:ea typeface="Calibri"/>
              </a:rPr>
              <a:t>«Дорогие ребята! Для того чтобы хорошо учиться в школе, надо много знать, уметь, думать, догадываться. А также решать необычные задачи, выполнять задания на смекалку и сообразительность. Вот мне и задали такие задания, а я затрудняюсь их выполнить. Помогите мне, пожалуйста». </a:t>
            </a:r>
            <a:endParaRPr lang="ru-RU" sz="2400" dirty="0">
              <a:solidFill>
                <a:srgbClr val="04374A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48264" y="6703273"/>
            <a:ext cx="2195736" cy="154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37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-36512" y="195956"/>
            <a:ext cx="7039676" cy="13608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Segoe Print" panose="02000600000000000000" pitchFamily="2" charset="0"/>
              </a:rPr>
              <a:t>Этапы занятия</a:t>
            </a:r>
            <a:br>
              <a:rPr lang="ru-RU" dirty="0" smtClean="0">
                <a:latin typeface="Segoe Print" panose="02000600000000000000" pitchFamily="2" charset="0"/>
              </a:rPr>
            </a:br>
            <a:r>
              <a:rPr lang="ru-RU" dirty="0" smtClean="0">
                <a:latin typeface="Segoe Print" panose="02000600000000000000" pitchFamily="2" charset="0"/>
              </a:rPr>
              <a:t>2. Основной</a:t>
            </a:r>
            <a:endParaRPr lang="ru-RU" dirty="0">
              <a:latin typeface="Segoe Print" panose="02000600000000000000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48264" y="6703273"/>
            <a:ext cx="2195736" cy="154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G:\КОНСТРУКТ КОНОВАЛОВА\Лэпбук\Задание 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19"/>
          <a:stretch/>
        </p:blipFill>
        <p:spPr bwMode="auto">
          <a:xfrm>
            <a:off x="251520" y="2259540"/>
            <a:ext cx="5107493" cy="232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66" y="5106996"/>
            <a:ext cx="91414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4374A"/>
                </a:solidFill>
                <a:latin typeface="Times New Roman"/>
                <a:ea typeface="Calibri"/>
              </a:rPr>
              <a:t>Задание 1 «Составь числовой ряд от 1 до 10» </a:t>
            </a:r>
            <a:r>
              <a:rPr lang="ru-RU" sz="2400" dirty="0">
                <a:solidFill>
                  <a:srgbClr val="04374A"/>
                </a:solidFill>
                <a:latin typeface="Times New Roman"/>
                <a:ea typeface="Calibri"/>
              </a:rPr>
              <a:t>- </a:t>
            </a:r>
            <a:r>
              <a:rPr lang="ru-RU" sz="2400" i="1" dirty="0">
                <a:solidFill>
                  <a:srgbClr val="04374A"/>
                </a:solidFill>
                <a:latin typeface="Times New Roman"/>
                <a:ea typeface="Calibri"/>
              </a:rPr>
              <a:t>дети отвечают на вопросы, какой бывает счет (прямой и обратный), после дети выстраивают числовой ряд от 1 до 10, а потом считают в прямом и обратном счёте</a:t>
            </a:r>
            <a:endParaRPr lang="ru-RU" sz="2400" i="1" dirty="0">
              <a:solidFill>
                <a:srgbClr val="04374A"/>
              </a:solidFill>
            </a:endParaRPr>
          </a:p>
        </p:txBody>
      </p:sp>
      <p:pic>
        <p:nvPicPr>
          <p:cNvPr id="2050" name="Picture 2" descr="https://pp.userapi.com/c849432/v849432783/1bbad7/euGiXiPdoa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59" b="11364"/>
          <a:stretch/>
        </p:blipFill>
        <p:spPr bwMode="auto">
          <a:xfrm>
            <a:off x="6012160" y="1836171"/>
            <a:ext cx="2160240" cy="30989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90361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-36512" y="195956"/>
            <a:ext cx="7039676" cy="13608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Segoe Print" panose="02000600000000000000" pitchFamily="2" charset="0"/>
              </a:rPr>
              <a:t>Этапы занятия</a:t>
            </a:r>
            <a:br>
              <a:rPr lang="ru-RU" dirty="0" smtClean="0">
                <a:latin typeface="Segoe Print" panose="02000600000000000000" pitchFamily="2" charset="0"/>
              </a:rPr>
            </a:br>
            <a:r>
              <a:rPr lang="ru-RU" dirty="0" smtClean="0">
                <a:latin typeface="Segoe Print" panose="02000600000000000000" pitchFamily="2" charset="0"/>
              </a:rPr>
              <a:t>2. Основной</a:t>
            </a:r>
            <a:endParaRPr lang="ru-RU" dirty="0">
              <a:latin typeface="Segoe Print" panose="02000600000000000000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48264" y="6703273"/>
            <a:ext cx="2195736" cy="154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746114" y="1905815"/>
            <a:ext cx="5220072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4374A"/>
                </a:solidFill>
                <a:latin typeface="Times New Roman"/>
                <a:ea typeface="Calibri"/>
                <a:cs typeface="Times New Roman"/>
              </a:rPr>
              <a:t>Задание 2 «Математические </a:t>
            </a:r>
            <a:r>
              <a:rPr lang="ru-RU" sz="2400" b="1" dirty="0" err="1">
                <a:solidFill>
                  <a:srgbClr val="04374A"/>
                </a:solidFill>
                <a:latin typeface="Times New Roman"/>
                <a:ea typeface="Calibri"/>
                <a:cs typeface="Times New Roman"/>
              </a:rPr>
              <a:t>пазлы</a:t>
            </a:r>
            <a:r>
              <a:rPr lang="ru-RU" sz="2400" b="1" dirty="0">
                <a:solidFill>
                  <a:srgbClr val="04374A"/>
                </a:solidFill>
                <a:latin typeface="Times New Roman"/>
                <a:ea typeface="Calibri"/>
                <a:cs typeface="Times New Roman"/>
              </a:rPr>
              <a:t>» </a:t>
            </a:r>
            <a:r>
              <a:rPr lang="ru-RU" sz="2400" dirty="0">
                <a:solidFill>
                  <a:srgbClr val="04374A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ru-RU" sz="2400" i="1" dirty="0">
                <a:solidFill>
                  <a:srgbClr val="04374A"/>
                </a:solidFill>
                <a:latin typeface="Times New Roman"/>
                <a:ea typeface="Calibri"/>
                <a:cs typeface="Times New Roman"/>
              </a:rPr>
              <a:t>детям нужно собрать правильно картинку при помощи порядкового счёта от 1 до </a:t>
            </a:r>
            <a:r>
              <a:rPr lang="ru-RU" sz="2400" i="1" dirty="0" smtClean="0">
                <a:solidFill>
                  <a:srgbClr val="04374A"/>
                </a:solidFill>
                <a:latin typeface="Times New Roman"/>
                <a:ea typeface="Calibri"/>
                <a:cs typeface="Times New Roman"/>
              </a:rPr>
              <a:t>10</a:t>
            </a:r>
            <a:endParaRPr lang="ru-RU" i="1" dirty="0">
              <a:solidFill>
                <a:srgbClr val="04374A"/>
              </a:solidFill>
              <a:ea typeface="Calibri"/>
              <a:cs typeface="Times New Roman"/>
            </a:endParaRPr>
          </a:p>
        </p:txBody>
      </p:sp>
      <p:pic>
        <p:nvPicPr>
          <p:cNvPr id="6146" name="Picture 2" descr="G:\КОНСТРУКТ КОНОВАЛОВА\Лэпбук\Задание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05815"/>
            <a:ext cx="3240360" cy="443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pp.userapi.com/c852032/v852032783/143ab5/ZlUq4xTlIrU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10"/>
          <a:stretch/>
        </p:blipFill>
        <p:spPr bwMode="auto">
          <a:xfrm>
            <a:off x="4681710" y="3779884"/>
            <a:ext cx="3364422" cy="29174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87958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-36512" y="195956"/>
            <a:ext cx="7039676" cy="13608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Segoe Print" panose="02000600000000000000" pitchFamily="2" charset="0"/>
              </a:rPr>
              <a:t>Этапы занятия</a:t>
            </a:r>
            <a:br>
              <a:rPr lang="ru-RU" dirty="0" smtClean="0">
                <a:latin typeface="Segoe Print" panose="02000600000000000000" pitchFamily="2" charset="0"/>
              </a:rPr>
            </a:br>
            <a:r>
              <a:rPr lang="ru-RU" dirty="0" smtClean="0">
                <a:latin typeface="Segoe Print" panose="02000600000000000000" pitchFamily="2" charset="0"/>
              </a:rPr>
              <a:t>2. Основной</a:t>
            </a:r>
            <a:endParaRPr lang="ru-RU" dirty="0">
              <a:latin typeface="Segoe Print" panose="02000600000000000000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48264" y="6703273"/>
            <a:ext cx="2195736" cy="154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52292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4374A"/>
                </a:solidFill>
                <a:latin typeface="Times New Roman"/>
                <a:ea typeface="Calibri"/>
              </a:rPr>
              <a:t>Задание 3 «Найди соседа» </a:t>
            </a:r>
            <a:r>
              <a:rPr lang="ru-RU" sz="2400" dirty="0">
                <a:solidFill>
                  <a:srgbClr val="04374A"/>
                </a:solidFill>
                <a:latin typeface="Times New Roman"/>
                <a:ea typeface="Calibri"/>
              </a:rPr>
              <a:t>- </a:t>
            </a:r>
            <a:r>
              <a:rPr lang="ru-RU" sz="2400" i="1" dirty="0">
                <a:solidFill>
                  <a:srgbClr val="04374A"/>
                </a:solidFill>
                <a:latin typeface="Times New Roman"/>
                <a:ea typeface="Calibri"/>
              </a:rPr>
              <a:t>детям  нужно взять в руки ручку и вписать на карточке цифру, соседа. После проводится </a:t>
            </a:r>
            <a:r>
              <a:rPr lang="ru-RU" sz="2400" i="1" dirty="0" err="1">
                <a:solidFill>
                  <a:srgbClr val="04374A"/>
                </a:solidFill>
                <a:latin typeface="Times New Roman"/>
                <a:ea typeface="Calibri"/>
              </a:rPr>
              <a:t>физминтка</a:t>
            </a:r>
            <a:r>
              <a:rPr lang="ru-RU" sz="2400" i="1" dirty="0">
                <a:solidFill>
                  <a:srgbClr val="04374A"/>
                </a:solidFill>
                <a:latin typeface="Times New Roman"/>
                <a:ea typeface="Calibri"/>
              </a:rPr>
              <a:t> с детьми для снятия усталости и напряжённости детей</a:t>
            </a:r>
            <a:endParaRPr lang="ru-RU" sz="2400" i="1" dirty="0">
              <a:solidFill>
                <a:srgbClr val="04374A"/>
              </a:solidFill>
            </a:endParaRPr>
          </a:p>
        </p:txBody>
      </p:sp>
      <p:pic>
        <p:nvPicPr>
          <p:cNvPr id="7170" name="Picture 2" descr="G:\КОНСТРУКТ КОНОВАЛОВА\Лэпбук\Задание 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5458969" cy="334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pp.userapi.com/c848628/v848628783/1bf009/SciyESxcuZ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46"/>
          <a:stretch/>
        </p:blipFill>
        <p:spPr bwMode="auto">
          <a:xfrm>
            <a:off x="5796136" y="1955078"/>
            <a:ext cx="3042084" cy="30851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2936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-36512" y="195956"/>
            <a:ext cx="7039676" cy="13608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Segoe Print" panose="02000600000000000000" pitchFamily="2" charset="0"/>
              </a:rPr>
              <a:t>Этапы занятия</a:t>
            </a:r>
            <a:br>
              <a:rPr lang="ru-RU" dirty="0" smtClean="0">
                <a:latin typeface="Segoe Print" panose="02000600000000000000" pitchFamily="2" charset="0"/>
              </a:rPr>
            </a:br>
            <a:r>
              <a:rPr lang="ru-RU" dirty="0" smtClean="0">
                <a:latin typeface="Segoe Print" panose="02000600000000000000" pitchFamily="2" charset="0"/>
              </a:rPr>
              <a:t>2. Основной</a:t>
            </a:r>
            <a:endParaRPr lang="ru-RU" dirty="0">
              <a:latin typeface="Segoe Print" panose="02000600000000000000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48264" y="6703273"/>
            <a:ext cx="2195736" cy="154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G:\КОНСТРУКТ КОНОВАЛОВА\Лэпбук\Задание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41700"/>
            <a:ext cx="2965841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5468" y="5414108"/>
            <a:ext cx="8827732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4374A"/>
                </a:solidFill>
                <a:latin typeface="Times New Roman"/>
                <a:ea typeface="Calibri"/>
                <a:cs typeface="Times New Roman"/>
              </a:rPr>
              <a:t>Задание 4 «Укажи правильно количество» </a:t>
            </a:r>
            <a:r>
              <a:rPr lang="ru-RU" sz="2400" dirty="0">
                <a:solidFill>
                  <a:srgbClr val="04374A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ru-RU" sz="2400" i="1" dirty="0">
                <a:solidFill>
                  <a:srgbClr val="04374A"/>
                </a:solidFill>
                <a:latin typeface="Times New Roman"/>
                <a:ea typeface="Calibri"/>
                <a:cs typeface="Times New Roman"/>
              </a:rPr>
              <a:t>детям нужно посчитать количество предметов изображенных на карточке и написать ту цифру, которая у них получилась во время </a:t>
            </a:r>
            <a:r>
              <a:rPr lang="ru-RU" sz="2400" i="1" dirty="0" smtClean="0">
                <a:solidFill>
                  <a:srgbClr val="04374A"/>
                </a:solidFill>
                <a:latin typeface="Times New Roman"/>
                <a:ea typeface="Calibri"/>
                <a:cs typeface="Times New Roman"/>
              </a:rPr>
              <a:t>счета</a:t>
            </a:r>
            <a:endParaRPr lang="ru-RU" i="1" dirty="0">
              <a:solidFill>
                <a:srgbClr val="04374A"/>
              </a:solidFill>
              <a:ea typeface="Calibri"/>
              <a:cs typeface="Times New Roman"/>
            </a:endParaRPr>
          </a:p>
        </p:txBody>
      </p:sp>
      <p:pic>
        <p:nvPicPr>
          <p:cNvPr id="5122" name="Picture 2" descr="https://pp.userapi.com/c849432/v849432783/1bbad7/euGiXiPdoa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33" t="4314" b="18108"/>
          <a:stretch/>
        </p:blipFill>
        <p:spPr bwMode="auto">
          <a:xfrm>
            <a:off x="4763527" y="1741700"/>
            <a:ext cx="3367353" cy="3564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65196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838a8d8e7926fcbfdac82a3978de85bf9d6ad10"/>
</p:tagLst>
</file>

<file path=ppt/theme/theme1.xml><?xml version="1.0" encoding="utf-8"?>
<a:theme xmlns:a="http://schemas.openxmlformats.org/drawingml/2006/main" name="Тема Office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</TotalTime>
  <Words>860</Words>
  <Application>Microsoft Office PowerPoint</Application>
  <PresentationFormat>Экран (4:3)</PresentationFormat>
  <Paragraphs>82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Актуальность</vt:lpstr>
      <vt:lpstr>Занятие  «Счет от 1 до 10»</vt:lpstr>
      <vt:lpstr>Цель и задачи</vt:lpstr>
      <vt:lpstr>Этапы занятия 1. Вводный</vt:lpstr>
      <vt:lpstr>Этапы занятия 2. Основной</vt:lpstr>
      <vt:lpstr>Этапы занятия 2. Основной</vt:lpstr>
      <vt:lpstr>Этапы занятия 2. Основной</vt:lpstr>
      <vt:lpstr>Этапы занятия 2. Основной</vt:lpstr>
      <vt:lpstr>Этапы занятия 2. Основной</vt:lpstr>
      <vt:lpstr>Этапы занятия 3. Заключительный</vt:lpstr>
      <vt:lpstr>Методы и приемы</vt:lpstr>
      <vt:lpstr>Плюсы занятия</vt:lpstr>
      <vt:lpstr>Вывод</vt:lpstr>
      <vt:lpstr>Список источников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Домашняя библиотека</dc:title>
  <dc:creator>obstinate</dc:creator>
  <dc:description>Шаблон презентации с сайта https://presentation-creation.ru/</dc:description>
  <cp:lastModifiedBy>Пользователь Windows</cp:lastModifiedBy>
  <cp:revision>352</cp:revision>
  <dcterms:created xsi:type="dcterms:W3CDTF">2018-02-25T09:09:03Z</dcterms:created>
  <dcterms:modified xsi:type="dcterms:W3CDTF">2019-06-22T08:38:39Z</dcterms:modified>
</cp:coreProperties>
</file>