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6" r:id="rId2"/>
    <p:sldId id="257" r:id="rId3"/>
    <p:sldId id="258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311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20384-4BF3-40B6-B726-501201A0B587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4842D-CD8A-4D8F-A8AC-1E10CEFE73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210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4842D-CD8A-4D8F-A8AC-1E10CEFE73B8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196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1BB8-6826-44C6-A6B3-E3EC32D661E5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400F-EE5C-4664-902A-EDB346F991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531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1BB8-6826-44C6-A6B3-E3EC32D661E5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400F-EE5C-4664-902A-EDB346F991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504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1BB8-6826-44C6-A6B3-E3EC32D661E5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400F-EE5C-4664-902A-EDB346F991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014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1BB8-6826-44C6-A6B3-E3EC32D661E5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400F-EE5C-4664-902A-EDB346F991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917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1BB8-6826-44C6-A6B3-E3EC32D661E5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400F-EE5C-4664-902A-EDB346F991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027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1BB8-6826-44C6-A6B3-E3EC32D661E5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400F-EE5C-4664-902A-EDB346F991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080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1BB8-6826-44C6-A6B3-E3EC32D661E5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400F-EE5C-4664-902A-EDB346F991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19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1BB8-6826-44C6-A6B3-E3EC32D661E5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400F-EE5C-4664-902A-EDB346F991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872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1BB8-6826-44C6-A6B3-E3EC32D661E5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400F-EE5C-4664-902A-EDB346F991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747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1BB8-6826-44C6-A6B3-E3EC32D661E5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400F-EE5C-4664-902A-EDB346F991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960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1BB8-6826-44C6-A6B3-E3EC32D661E5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D400F-EE5C-4664-902A-EDB346F991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18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A1BB8-6826-44C6-A6B3-E3EC32D661E5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D400F-EE5C-4664-902A-EDB346F991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54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6.jpeg"/><Relationship Id="rId11" Type="http://schemas.openxmlformats.org/officeDocument/2006/relationships/image" Target="../media/image21.jpeg"/><Relationship Id="rId5" Type="http://schemas.openxmlformats.org/officeDocument/2006/relationships/image" Target="../media/image15.jpeg"/><Relationship Id="rId10" Type="http://schemas.openxmlformats.org/officeDocument/2006/relationships/image" Target="../media/image20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7" Type="http://schemas.openxmlformats.org/officeDocument/2006/relationships/image" Target="../media/image27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emf"/><Relationship Id="rId5" Type="http://schemas.openxmlformats.org/officeDocument/2006/relationships/image" Target="../media/image25.emf"/><Relationship Id="rId4" Type="http://schemas.openxmlformats.org/officeDocument/2006/relationships/image" Target="../media/image2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ЛЕКСИКО-ГРАММАТИЧЕСКИЙ ПРАКТИКУМ</a:t>
            </a:r>
            <a:br>
              <a:rPr lang="ru-RU" sz="3200" dirty="0" smtClean="0"/>
            </a:br>
            <a:r>
              <a:rPr lang="ru-RU" sz="3200" dirty="0" smtClean="0"/>
              <a:t>к учебнику О. Н. Афанасьевой</a:t>
            </a:r>
            <a:r>
              <a:rPr lang="en-US" sz="3200" dirty="0" smtClean="0"/>
              <a:t>,</a:t>
            </a:r>
            <a:r>
              <a:rPr lang="ru-RU" sz="3200" dirty="0" smtClean="0"/>
              <a:t> И</a:t>
            </a:r>
            <a:r>
              <a:rPr lang="en-US" sz="3200" dirty="0" smtClean="0"/>
              <a:t>.</a:t>
            </a:r>
            <a:r>
              <a:rPr lang="ru-RU" sz="3200" dirty="0" smtClean="0"/>
              <a:t>В</a:t>
            </a:r>
            <a:r>
              <a:rPr lang="en-US" sz="3200" dirty="0" smtClean="0"/>
              <a:t>.</a:t>
            </a:r>
            <a:r>
              <a:rPr lang="ru-RU" sz="3200" dirty="0" smtClean="0"/>
              <a:t>Михеевой</a:t>
            </a:r>
            <a:br>
              <a:rPr lang="ru-RU" sz="3200" dirty="0" smtClean="0"/>
            </a:br>
            <a:r>
              <a:rPr lang="ru-RU" sz="3200" dirty="0" smtClean="0"/>
              <a:t>АНГЛИЙСКИЙ ЯЗЫК 5 класс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2</a:t>
            </a:r>
          </a:p>
          <a:p>
            <a:r>
              <a:rPr lang="en-US" dirty="0" smtClean="0"/>
              <a:t>Family History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463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83568" y="836712"/>
            <a:ext cx="7776864" cy="51125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6.	Len spent a wonderful time in the country.</a:t>
            </a:r>
          </a:p>
          <a:p>
            <a:pPr marL="0" indent="0">
              <a:buNone/>
            </a:pPr>
            <a:r>
              <a:rPr lang="en-US" sz="3600" dirty="0" smtClean="0"/>
              <a:t>7.	Nina rang her parents three times last week.</a:t>
            </a:r>
          </a:p>
          <a:p>
            <a:pPr marL="0" indent="0">
              <a:buNone/>
            </a:pPr>
            <a:r>
              <a:rPr lang="en-US" sz="3600" dirty="0" smtClean="0"/>
              <a:t>8. I got up late on Sunday.</a:t>
            </a:r>
          </a:p>
          <a:p>
            <a:pPr marL="0" indent="0">
              <a:buNone/>
            </a:pPr>
            <a:r>
              <a:rPr lang="en-US" sz="3600" dirty="0" smtClean="0"/>
              <a:t>9.	They sang an English song at the last lesson,</a:t>
            </a:r>
          </a:p>
          <a:p>
            <a:pPr marL="0" indent="0">
              <a:buNone/>
            </a:pPr>
            <a:r>
              <a:rPr lang="en-US" sz="3600" dirty="0" smtClean="0"/>
              <a:t>10.	A strong wind blew yesterday.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052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5.Use the necessary forms of the verbs in the brackets.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1.	Last summer a lot of people________( leave) </a:t>
            </a:r>
            <a:r>
              <a:rPr lang="en-US" b="1" dirty="0" smtClean="0"/>
              <a:t>left </a:t>
            </a:r>
            <a:r>
              <a:rPr lang="en-US" dirty="0" smtClean="0"/>
              <a:t>the city when it was hot.</a:t>
            </a:r>
          </a:p>
          <a:p>
            <a:pPr marL="0" indent="0">
              <a:buNone/>
            </a:pPr>
            <a:r>
              <a:rPr lang="en-US" dirty="0" smtClean="0"/>
              <a:t>2.	Some people__________( steal)  Mike’s car last week.</a:t>
            </a:r>
          </a:p>
          <a:p>
            <a:pPr marL="0" indent="0">
              <a:buNone/>
            </a:pPr>
            <a:r>
              <a:rPr lang="en-US" dirty="0" smtClean="0"/>
              <a:t>3.	My granny __________________( make)a lemon cake.</a:t>
            </a:r>
          </a:p>
          <a:p>
            <a:pPr marL="0" indent="0">
              <a:buNone/>
            </a:pPr>
            <a:r>
              <a:rPr lang="en-US" dirty="0" smtClean="0"/>
              <a:t>4.	When I was in Spain,___________(swim) I in the sea a lot.</a:t>
            </a:r>
          </a:p>
          <a:p>
            <a:pPr marL="0" indent="0">
              <a:buNone/>
            </a:pPr>
            <a:r>
              <a:rPr lang="en-US" dirty="0" smtClean="0"/>
              <a:t>5.	My mother____________(speak) on the phone in the evening.</a:t>
            </a:r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652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908050"/>
            <a:ext cx="7762056" cy="52572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6.	A strong wind__________(blow)	yesterday.</a:t>
            </a:r>
          </a:p>
          <a:p>
            <a:pPr marL="0" indent="0">
              <a:buNone/>
            </a:pPr>
            <a:r>
              <a:rPr lang="en-US" dirty="0" smtClean="0"/>
              <a:t>7.	Aunt Ann_____________(grow) roses in her garden last summer.</a:t>
            </a:r>
          </a:p>
          <a:p>
            <a:pPr marL="0" indent="0">
              <a:buNone/>
            </a:pPr>
            <a:r>
              <a:rPr lang="en-US" dirty="0" smtClean="0"/>
              <a:t>8.	When Tim___________( come) 	 home, he__________(ring)</a:t>
            </a:r>
          </a:p>
          <a:p>
            <a:pPr marL="0" indent="0">
              <a:buNone/>
            </a:pPr>
            <a:r>
              <a:rPr lang="en-US" dirty="0" smtClean="0"/>
              <a:t>	the doorbell as he didn’t have a key.</a:t>
            </a:r>
          </a:p>
          <a:p>
            <a:pPr marL="0" indent="0">
              <a:buNone/>
            </a:pPr>
            <a:r>
              <a:rPr lang="en-US" dirty="0" smtClean="0"/>
              <a:t>9.	Dan _________(dream)	 to be a banker when he was four.</a:t>
            </a:r>
          </a:p>
          <a:p>
            <a:pPr marL="0" indent="0">
              <a:buNone/>
            </a:pPr>
            <a:r>
              <a:rPr lang="en-US" dirty="0" smtClean="0"/>
              <a:t>10	Last week Rose __________(hear) a new song and _________(sing)	it.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231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6.Use the necessary forms of the verbs in the brackets to complete the story.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Don’s Day</a:t>
            </a:r>
          </a:p>
          <a:p>
            <a:pPr marL="0" indent="0">
              <a:buNone/>
            </a:pPr>
            <a:r>
              <a:rPr lang="en-US" sz="3600" dirty="0" smtClean="0"/>
              <a:t>Yesterday Don (1get) </a:t>
            </a:r>
            <a:r>
              <a:rPr lang="en-US" sz="3600" b="1" dirty="0" smtClean="0"/>
              <a:t>got up </a:t>
            </a:r>
            <a:r>
              <a:rPr lang="en-US" sz="3600" dirty="0" smtClean="0"/>
              <a:t>at  6</a:t>
            </a:r>
            <a:r>
              <a:rPr lang="en-US" sz="3600" dirty="0"/>
              <a:t> </a:t>
            </a:r>
            <a:r>
              <a:rPr lang="en-US" sz="3600" dirty="0" smtClean="0"/>
              <a:t> o’clock in the morning.</a:t>
            </a:r>
          </a:p>
          <a:p>
            <a:pPr marL="0" indent="0">
              <a:buNone/>
            </a:pPr>
            <a:r>
              <a:rPr lang="en-US" sz="3600" dirty="0" smtClean="0"/>
              <a:t>Don (2 ride) his</a:t>
            </a:r>
            <a:r>
              <a:rPr lang="en-US" sz="3600" dirty="0"/>
              <a:t> </a:t>
            </a:r>
            <a:r>
              <a:rPr lang="en-US" sz="3600" dirty="0" smtClean="0"/>
              <a:t>bike in the park. He (3drink) a cup of black coffee</a:t>
            </a:r>
            <a:r>
              <a:rPr lang="en-US" sz="3600" dirty="0"/>
              <a:t> </a:t>
            </a:r>
            <a:r>
              <a:rPr lang="en-US" sz="3600" dirty="0" smtClean="0"/>
              <a:t>and (4 eat) a ham sandwich.</a:t>
            </a:r>
            <a:r>
              <a:rPr lang="en-US" sz="3600" dirty="0"/>
              <a:t> </a:t>
            </a:r>
            <a:r>
              <a:rPr lang="en-US" sz="3600" dirty="0" smtClean="0"/>
              <a:t>He (5leave) home for school at 8 o’clock. He (6 stay) at school till late afternoon.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9107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11560" y="692150"/>
            <a:ext cx="7618040" cy="5905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At 4 o’clock he(7 go	 )	back home, where he (8 feed)	 	 his dog and (9 take)		it out for a walk.</a:t>
            </a:r>
          </a:p>
          <a:p>
            <a:pPr marL="0" indent="0">
              <a:buNone/>
            </a:pPr>
            <a:r>
              <a:rPr lang="en-US" sz="4000" dirty="0" smtClean="0"/>
              <a:t>After that Don (10 do)	 his</a:t>
            </a:r>
            <a:r>
              <a:rPr lang="ru-RU" sz="4000" dirty="0" smtClean="0"/>
              <a:t> </a:t>
            </a:r>
            <a:r>
              <a:rPr lang="en-US" sz="4000" dirty="0" smtClean="0"/>
              <a:t>homework. He (11 spend)	evening with his friends.</a:t>
            </a:r>
          </a:p>
          <a:p>
            <a:pPr marL="0" indent="0">
              <a:buNone/>
            </a:pPr>
            <a:r>
              <a:rPr lang="en-US" sz="4000" dirty="0" smtClean="0"/>
              <a:t>Don (12 enjoy) 	his day a lot. 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95392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7.Use the necessary forms of the verbs in the brackets to complete the story.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Lulu Green</a:t>
            </a:r>
          </a:p>
          <a:p>
            <a:pPr marL="0" indent="0">
              <a:buNone/>
            </a:pPr>
            <a:r>
              <a:rPr lang="en-US" sz="3600" dirty="0" smtClean="0"/>
              <a:t>Lulu Green (1 be) was born in Glasgow. She was the daughter of a businessman and</a:t>
            </a:r>
          </a:p>
          <a:p>
            <a:pPr marL="0" indent="0">
              <a:buNone/>
            </a:pPr>
            <a:r>
              <a:rPr lang="en-US" sz="3600" dirty="0" smtClean="0"/>
              <a:t>a dressmaker. She (2 grow) up near the sea. After school Lulu  99 go) to </a:t>
            </a:r>
            <a:r>
              <a:rPr lang="en-US" sz="3600" dirty="0" err="1" smtClean="0"/>
              <a:t>Glassgow</a:t>
            </a:r>
            <a:r>
              <a:rPr lang="en-US" sz="3600" dirty="0" smtClean="0"/>
              <a:t> University: she (4 want) be a journalist. Lulu (5 have) a talent for writing.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487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11560" y="981075"/>
            <a:ext cx="8064896" cy="5112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She (6 can) 	write funny and interesting stories when she was small. Soon Lulu       (7 become) 	 a good journalist. In Glasgow Lulu (8 meet) Ben, a famous actor and (9 marry) 	 him. They    ( 10 be) a happy family now.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5549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8.Write who-questions to the following sentences.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1.	My cousin was born in Scotland.</a:t>
            </a:r>
          </a:p>
          <a:p>
            <a:pPr marL="0" indent="0">
              <a:buNone/>
            </a:pPr>
            <a:r>
              <a:rPr lang="en-US" sz="3600" b="1" dirty="0" smtClean="0"/>
              <a:t>Who was born in Scotland?</a:t>
            </a:r>
          </a:p>
          <a:p>
            <a:pPr marL="0" indent="0">
              <a:buNone/>
            </a:pPr>
            <a:r>
              <a:rPr lang="en-US" sz="3600" dirty="0" smtClean="0"/>
              <a:t>2.1	am interested in sports.</a:t>
            </a:r>
          </a:p>
          <a:p>
            <a:pPr marL="0" indent="0">
              <a:buNone/>
            </a:pPr>
            <a:r>
              <a:rPr lang="en-US" sz="3600" dirty="0" smtClean="0"/>
              <a:t>3.	We were in Moscow Zoo yesterday.</a:t>
            </a:r>
          </a:p>
          <a:p>
            <a:pPr marL="0" indent="0">
              <a:buNone/>
            </a:pPr>
            <a:r>
              <a:rPr lang="en-US" sz="3600" dirty="0" smtClean="0"/>
              <a:t>4.	They are good pupils.</a:t>
            </a:r>
          </a:p>
          <a:p>
            <a:pPr marL="0" indent="0">
              <a:buNone/>
            </a:pPr>
            <a:r>
              <a:rPr lang="en-US" sz="3600" dirty="0" smtClean="0"/>
              <a:t>5.	Olga was born in February.</a:t>
            </a: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14323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6.	</a:t>
            </a:r>
            <a:r>
              <a:rPr lang="en-US" sz="3600" dirty="0" smtClean="0"/>
              <a:t>Kate and Don are in Rome now.</a:t>
            </a:r>
          </a:p>
          <a:p>
            <a:pPr marL="0" indent="0">
              <a:buNone/>
            </a:pPr>
            <a:r>
              <a:rPr lang="en-US" sz="3600" dirty="0" smtClean="0"/>
              <a:t>7.	Bob and Tim were in Glasgow last week. </a:t>
            </a:r>
          </a:p>
          <a:p>
            <a:pPr marL="514350" indent="-514350">
              <a:buAutoNum type="arabicPeriod" startAt="8"/>
            </a:pPr>
            <a:r>
              <a:rPr lang="en-US" sz="3600" dirty="0" smtClean="0"/>
              <a:t>    Richard and Mary are in the hotel now. </a:t>
            </a:r>
          </a:p>
          <a:p>
            <a:pPr marL="514350" indent="-514350">
              <a:buAutoNum type="arabicPeriod" startAt="8"/>
            </a:pPr>
            <a:r>
              <a:rPr lang="en-US" sz="3600" dirty="0" smtClean="0"/>
              <a:t>	My parents were in Ottawa last winter.</a:t>
            </a:r>
          </a:p>
          <a:p>
            <a:pPr marL="514350" indent="-514350">
              <a:buAutoNum type="arabicPeriod" startAt="8"/>
            </a:pPr>
            <a:r>
              <a:rPr lang="en-US" sz="3600" dirty="0" smtClean="0"/>
              <a:t>	Tim was interested in dancing when he was 10.</a:t>
            </a:r>
          </a:p>
          <a:p>
            <a:pPr marL="514350" indent="-514350">
              <a:buAutoNum type="arabicPeriod" startAt="8"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6734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9. Write who-questions to the following sentences.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	My sister fed the dog in the morning.</a:t>
            </a:r>
          </a:p>
          <a:p>
            <a:pPr marL="0" indent="0">
              <a:buNone/>
            </a:pPr>
            <a:r>
              <a:rPr lang="en-US" b="1" dirty="0" smtClean="0"/>
              <a:t>Who fed the dog  in the morning?</a:t>
            </a:r>
            <a:r>
              <a:rPr lang="en-US" dirty="0" smtClean="0"/>
              <a:t>		</a:t>
            </a:r>
          </a:p>
          <a:p>
            <a:pPr marL="0" indent="0">
              <a:buNone/>
            </a:pPr>
            <a:r>
              <a:rPr lang="en-US" dirty="0" smtClean="0"/>
              <a:t>2.	Liz sang very well at the party yesterday.</a:t>
            </a:r>
          </a:p>
          <a:p>
            <a:pPr marL="0" indent="0">
              <a:buNone/>
            </a:pPr>
            <a:r>
              <a:rPr lang="en-US" dirty="0" smtClean="0"/>
              <a:t>3.	We had a good time in the country on Saturday.</a:t>
            </a:r>
          </a:p>
          <a:p>
            <a:pPr marL="0" indent="0">
              <a:buNone/>
            </a:pPr>
            <a:r>
              <a:rPr lang="en-US" dirty="0" smtClean="0"/>
              <a:t>4.	They left London for Moscow last week.</a:t>
            </a:r>
          </a:p>
          <a:p>
            <a:pPr marL="0" indent="0">
              <a:buNone/>
            </a:pPr>
            <a:r>
              <a:rPr lang="en-US" dirty="0" smtClean="0"/>
              <a:t>5.	The teacher said it to us at the lesson yesterday.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105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1.Write the verbs in the past forms.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515263"/>
              </p:ext>
            </p:extLst>
          </p:nvPr>
        </p:nvGraphicFramePr>
        <p:xfrm>
          <a:off x="467544" y="1412776"/>
          <a:ext cx="8352928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76464"/>
              </a:tblGrid>
              <a:tr h="4896544">
                <a:tc>
                  <a:txBody>
                    <a:bodyPr/>
                    <a:lstStyle/>
                    <a:p>
                      <a:r>
                        <a:rPr lang="en-US" sz="4800" dirty="0" smtClean="0"/>
                        <a:t>a) to dream — dreamed</a:t>
                      </a:r>
                    </a:p>
                    <a:p>
                      <a:r>
                        <a:rPr lang="en-US" sz="4800" dirty="0" smtClean="0"/>
                        <a:t>to marry 	</a:t>
                      </a:r>
                    </a:p>
                    <a:p>
                      <a:r>
                        <a:rPr lang="en-US" sz="4800" dirty="0" smtClean="0"/>
                        <a:t>to stop 	</a:t>
                      </a:r>
                    </a:p>
                    <a:p>
                      <a:r>
                        <a:rPr lang="en-US" sz="4800" dirty="0" smtClean="0"/>
                        <a:t>to visit  	</a:t>
                      </a:r>
                    </a:p>
                    <a:p>
                      <a:r>
                        <a:rPr lang="en-US" sz="4800" dirty="0" smtClean="0"/>
                        <a:t>to decide </a:t>
                      </a:r>
                    </a:p>
                    <a:p>
                      <a:endParaRPr lang="ru-RU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to travel  </a:t>
                      </a:r>
                    </a:p>
                    <a:p>
                      <a:r>
                        <a:rPr lang="en-US" sz="4400" dirty="0" smtClean="0"/>
                        <a:t>to hop  </a:t>
                      </a:r>
                    </a:p>
                    <a:p>
                      <a:r>
                        <a:rPr lang="en-US" sz="4400" dirty="0" smtClean="0"/>
                        <a:t>to cry  </a:t>
                      </a:r>
                    </a:p>
                    <a:p>
                      <a:r>
                        <a:rPr lang="en-US" sz="4400" dirty="0" smtClean="0"/>
                        <a:t>to phone </a:t>
                      </a:r>
                    </a:p>
                    <a:p>
                      <a:r>
                        <a:rPr lang="en-US" sz="4400" dirty="0" smtClean="0"/>
                        <a:t>to die  	</a:t>
                      </a:r>
                    </a:p>
                    <a:p>
                      <a:r>
                        <a:rPr lang="en-US" sz="4400" dirty="0" smtClean="0"/>
                        <a:t>to stay </a:t>
                      </a:r>
                      <a:endParaRPr lang="ru-RU" sz="4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81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6.	</a:t>
            </a:r>
            <a:r>
              <a:rPr lang="en-US" sz="4000" dirty="0" smtClean="0"/>
              <a:t>Dan spoke a lot on the phone last night.</a:t>
            </a:r>
          </a:p>
          <a:p>
            <a:pPr marL="0" indent="0">
              <a:buNone/>
            </a:pPr>
            <a:r>
              <a:rPr lang="en-US" sz="4000" dirty="0" smtClean="0"/>
              <a:t>7.	Bob and Tim heard that last Friday.</a:t>
            </a:r>
          </a:p>
          <a:p>
            <a:pPr marL="0" indent="0">
              <a:buNone/>
            </a:pPr>
            <a:r>
              <a:rPr lang="en-US" sz="4000" dirty="0" smtClean="0"/>
              <a:t>8.	Richard made a nice present for his sister.</a:t>
            </a:r>
          </a:p>
          <a:p>
            <a:pPr marL="0" indent="0">
              <a:buNone/>
            </a:pPr>
            <a:r>
              <a:rPr lang="en-US" sz="4000" dirty="0" smtClean="0"/>
              <a:t>9.	My parents flew to Kiev last month.</a:t>
            </a:r>
          </a:p>
          <a:p>
            <a:pPr marL="0" indent="0">
              <a:buNone/>
            </a:pPr>
            <a:r>
              <a:rPr lang="en-US" sz="4000" dirty="0" smtClean="0"/>
              <a:t>10.	Bob came home late at night.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03935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10A.	Write true answers to the questions about your family.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1.	Who usually makes breakfast for you? — </a:t>
            </a:r>
            <a:r>
              <a:rPr lang="en-US" sz="3600" b="1" dirty="0" smtClean="0"/>
              <a:t>My mom does.</a:t>
            </a:r>
          </a:p>
          <a:p>
            <a:pPr marL="0" indent="0">
              <a:buNone/>
            </a:pPr>
            <a:r>
              <a:rPr lang="en-US" sz="3600" dirty="0" smtClean="0"/>
              <a:t>2.	Who plays computer games?		</a:t>
            </a:r>
          </a:p>
          <a:p>
            <a:pPr marL="0" indent="0">
              <a:buNone/>
            </a:pPr>
            <a:r>
              <a:rPr lang="en-US" sz="3600" dirty="0" smtClean="0"/>
              <a:t>3.	Who drinks tea in the morning? 	</a:t>
            </a:r>
          </a:p>
          <a:p>
            <a:pPr marL="0" indent="0">
              <a:buNone/>
            </a:pPr>
            <a:r>
              <a:rPr lang="en-US" sz="3600" dirty="0" smtClean="0"/>
              <a:t>4.	Who usually goes to the shops? 	</a:t>
            </a:r>
          </a:p>
          <a:p>
            <a:pPr marL="0" indent="0">
              <a:buNone/>
            </a:pPr>
            <a:r>
              <a:rPr lang="en-US" sz="3600" dirty="0" smtClean="0"/>
              <a:t>5.	Who washes up? 			</a:t>
            </a: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5948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10 B. Look at the pictures and write the answers to the following questions.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Who sang yesterday? </a:t>
            </a:r>
            <a:r>
              <a:rPr lang="en-US" b="1" dirty="0" smtClean="0"/>
              <a:t>Bob and Mary did.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 </a:t>
            </a:r>
            <a:r>
              <a:rPr lang="en-US" dirty="0" smtClean="0"/>
              <a:t>Who spoke on the phone yesterday?</a:t>
            </a:r>
          </a:p>
          <a:p>
            <a:pPr marL="514350" indent="-514350">
              <a:buAutoNum type="arabicPeriod"/>
            </a:pPr>
            <a:r>
              <a:rPr lang="en-US" dirty="0" smtClean="0"/>
              <a:t>Who walked to school yesterday?</a:t>
            </a:r>
          </a:p>
          <a:p>
            <a:pPr marL="514350" indent="-514350">
              <a:buAutoNum type="arabicPeriod"/>
            </a:pPr>
            <a:r>
              <a:rPr lang="en-US" dirty="0" smtClean="0"/>
              <a:t>Who rode the bike in the park  in summer? </a:t>
            </a:r>
          </a:p>
          <a:p>
            <a:pPr marL="514350" indent="-514350">
              <a:buAutoNum type="arabicPeriod"/>
            </a:pPr>
            <a:r>
              <a:rPr lang="en-US" dirty="0" smtClean="0"/>
              <a:t>Who knew the answer to the question at the lesson yesterday? 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1390650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575" y="3352800"/>
            <a:ext cx="29908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39" y="5239295"/>
            <a:ext cx="1424247" cy="1142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063" y="5090041"/>
            <a:ext cx="1556387" cy="1440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59" y="4909367"/>
            <a:ext cx="1855465" cy="1587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849598"/>
            <a:ext cx="1800200" cy="172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вал 3"/>
          <p:cNvSpPr/>
          <p:nvPr/>
        </p:nvSpPr>
        <p:spPr>
          <a:xfrm>
            <a:off x="4945324" y="4641737"/>
            <a:ext cx="1282860" cy="6531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Steve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657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11. Write 10 things you could/couldn't do when you were 7 years old.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I could swim when I was  7 years old.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____________________________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____________________________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____________________________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____________________________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____________________________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____________________________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____________________________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____________________________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38574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12 A. Write who-questions to the following sentences.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1.	Ben could sing songs when a child.</a:t>
            </a:r>
          </a:p>
          <a:p>
            <a:pPr marL="0" indent="0">
              <a:buNone/>
            </a:pPr>
            <a:r>
              <a:rPr lang="en-US" b="1" dirty="0" smtClean="0"/>
              <a:t>Who could sing songs when a child?</a:t>
            </a:r>
            <a:r>
              <a:rPr lang="en-US" dirty="0" smtClean="0"/>
              <a:t>	 	</a:t>
            </a:r>
          </a:p>
          <a:p>
            <a:pPr marL="0" indent="0">
              <a:buNone/>
            </a:pPr>
            <a:r>
              <a:rPr lang="en-US" dirty="0" smtClean="0"/>
              <a:t>2.	Bess could read books when she was 6.</a:t>
            </a:r>
          </a:p>
          <a:p>
            <a:pPr marL="0" indent="0">
              <a:buNone/>
            </a:pPr>
            <a:r>
              <a:rPr lang="en-US" dirty="0" smtClean="0"/>
              <a:t>3.	Don could ride a bike when he was 4.</a:t>
            </a:r>
          </a:p>
          <a:p>
            <a:pPr marL="0" indent="0">
              <a:buNone/>
            </a:pPr>
            <a:r>
              <a:rPr lang="en-US" dirty="0" smtClean="0"/>
              <a:t>4.	Mary could work on the computer when she was 8.</a:t>
            </a:r>
          </a:p>
          <a:p>
            <a:pPr marL="0" indent="0">
              <a:buNone/>
            </a:pPr>
            <a:r>
              <a:rPr lang="en-US" dirty="0" smtClean="0"/>
              <a:t>5.	Ted and Tim could ride a horse when they were at school.</a:t>
            </a:r>
          </a:p>
          <a:p>
            <a:pPr marL="0" indent="0">
              <a:buNone/>
            </a:pPr>
            <a:r>
              <a:rPr lang="en-US" dirty="0" smtClean="0"/>
              <a:t>6.	</a:t>
            </a:r>
            <a:r>
              <a:rPr lang="en-US" dirty="0" err="1" smtClean="0"/>
              <a:t>Mr</a:t>
            </a:r>
            <a:r>
              <a:rPr lang="en-US" dirty="0" smtClean="0"/>
              <a:t> Green could drive a car when he was 22.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111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В. Answer the following questions.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3888432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Who could cook when she was 17? </a:t>
            </a:r>
            <a:r>
              <a:rPr lang="en-US" b="1" dirty="0" smtClean="0"/>
              <a:t>Mary could. </a:t>
            </a:r>
          </a:p>
          <a:p>
            <a:pPr marL="514350" indent="-514350">
              <a:buAutoNum type="arabicPeriod"/>
            </a:pPr>
            <a:r>
              <a:rPr lang="en-US" dirty="0" smtClean="0"/>
              <a:t>Who could dance well when she was five?</a:t>
            </a:r>
          </a:p>
          <a:p>
            <a:pPr marL="514350" indent="-514350">
              <a:buAutoNum type="arabicPeriod"/>
            </a:pPr>
            <a:r>
              <a:rPr lang="en-US" dirty="0" smtClean="0"/>
              <a:t>. Who could speak French when they were 12?</a:t>
            </a:r>
          </a:p>
          <a:p>
            <a:pPr marL="514350" indent="-514350">
              <a:buAutoNum type="arabicPeriod"/>
            </a:pPr>
            <a:r>
              <a:rPr lang="en-US" dirty="0" smtClean="0"/>
              <a:t>Who could fly a plane when he was 33 ? </a:t>
            </a:r>
          </a:p>
          <a:p>
            <a:pPr marL="514350" indent="-514350">
              <a:buAutoNum type="arabicPeriod"/>
            </a:pPr>
            <a:r>
              <a:rPr lang="en-US" dirty="0" smtClean="0"/>
              <a:t>	Who could do sums when she was 10?</a:t>
            </a:r>
          </a:p>
          <a:p>
            <a:pPr marL="514350" indent="-514350">
              <a:buAutoNum type="arabicPeriod"/>
            </a:pPr>
            <a:r>
              <a:rPr lang="en-US" dirty="0" smtClean="0"/>
              <a:t>Who	could	drive	a	car	when	he	was	18?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085183"/>
            <a:ext cx="1080120" cy="120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109446"/>
            <a:ext cx="1080120" cy="1407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346" y="5149613"/>
            <a:ext cx="1588250" cy="1188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5033245"/>
            <a:ext cx="1246669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013" y="5033246"/>
            <a:ext cx="1323975" cy="1397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81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13.Make the sentences negative and write them down.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1.	Bob could run fast when he was at school.</a:t>
            </a:r>
          </a:p>
          <a:p>
            <a:pPr marL="0" indent="0">
              <a:buNone/>
            </a:pPr>
            <a:r>
              <a:rPr lang="en-US" b="1" dirty="0" smtClean="0"/>
              <a:t>Bob couldn't run fast when he was at school.</a:t>
            </a:r>
          </a:p>
          <a:p>
            <a:pPr marL="0" indent="0">
              <a:buNone/>
            </a:pPr>
            <a:r>
              <a:rPr lang="en-US" dirty="0" smtClean="0"/>
              <a:t>2.	Sue could read books when she was 5 years old.</a:t>
            </a:r>
          </a:p>
          <a:p>
            <a:pPr marL="0" indent="0">
              <a:buNone/>
            </a:pPr>
            <a:r>
              <a:rPr lang="en-US" dirty="0" smtClean="0"/>
              <a:t>3.	Mary could drive a car when she was 18.</a:t>
            </a:r>
          </a:p>
          <a:p>
            <a:pPr marL="0" indent="0">
              <a:buNone/>
            </a:pPr>
            <a:r>
              <a:rPr lang="en-US" dirty="0" smtClean="0"/>
              <a:t>4.	They could play computer games when they were 3.</a:t>
            </a:r>
          </a:p>
          <a:p>
            <a:pPr marL="0" indent="0">
              <a:buNone/>
            </a:pPr>
            <a:r>
              <a:rPr lang="en-US" dirty="0" smtClean="0"/>
              <a:t>5.	Sam could play the piano well when he was 11.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027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6.	Len could write funny stories when he was at school. </a:t>
            </a:r>
          </a:p>
          <a:p>
            <a:pPr marL="514350" indent="-514350">
              <a:buAutoNum type="arabicPeriod" startAt="7"/>
            </a:pPr>
            <a:r>
              <a:rPr lang="en-US" dirty="0" smtClean="0"/>
              <a:t>Nina could sing nice songs when she was small.</a:t>
            </a:r>
          </a:p>
          <a:p>
            <a:pPr marL="514350" indent="-514350">
              <a:buAutoNum type="arabicPeriod" startAt="7"/>
            </a:pPr>
            <a:r>
              <a:rPr lang="en-US" dirty="0" smtClean="0"/>
              <a:t>I	could swim when I was 5</a:t>
            </a:r>
          </a:p>
          <a:p>
            <a:pPr marL="514350" indent="-514350">
              <a:buAutoNum type="arabicPeriod" startAt="7"/>
            </a:pPr>
            <a:r>
              <a:rPr lang="en-US" dirty="0" smtClean="0"/>
              <a:t>They could go to the country at the weekend.</a:t>
            </a:r>
          </a:p>
          <a:p>
            <a:pPr marL="514350" indent="-514350">
              <a:buAutoNum type="arabicPeriod" startAt="7"/>
            </a:pPr>
            <a:r>
              <a:rPr lang="en-US" dirty="0" smtClean="0"/>
              <a:t>	Pete could dance very well when he was 15 years old.</a:t>
            </a:r>
          </a:p>
          <a:p>
            <a:pPr marL="514350" indent="-514350">
              <a:buAutoNum type="arabicPeriod" startAt="7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093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14. Write the ordinal numerals.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3221616"/>
              </p:ext>
            </p:extLst>
          </p:nvPr>
        </p:nvGraphicFramePr>
        <p:xfrm>
          <a:off x="457200" y="1600200"/>
          <a:ext cx="82296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	</a:t>
                      </a:r>
                      <a:r>
                        <a:rPr lang="en-US" sz="3600" dirty="0" smtClean="0"/>
                        <a:t>one — (the) first	</a:t>
                      </a:r>
                    </a:p>
                    <a:p>
                      <a:r>
                        <a:rPr lang="en-US" sz="3600" dirty="0" smtClean="0"/>
                        <a:t>2.	two — 	</a:t>
                      </a:r>
                    </a:p>
                    <a:p>
                      <a:r>
                        <a:rPr lang="en-US" sz="3600" dirty="0" smtClean="0"/>
                        <a:t>3.	eight — 	</a:t>
                      </a:r>
                    </a:p>
                    <a:p>
                      <a:r>
                        <a:rPr lang="en-US" sz="3600" dirty="0" smtClean="0"/>
                        <a:t>4.	seven —	</a:t>
                      </a:r>
                    </a:p>
                    <a:p>
                      <a:r>
                        <a:rPr lang="en-US" sz="3600" dirty="0" smtClean="0"/>
                        <a:t>5.	thirteen — 	</a:t>
                      </a:r>
                    </a:p>
                    <a:p>
                      <a:r>
                        <a:rPr lang="en-US" sz="3600" dirty="0" smtClean="0"/>
                        <a:t>6.	three — 	</a:t>
                      </a:r>
                    </a:p>
                    <a:p>
                      <a:r>
                        <a:rPr lang="en-US" sz="3600" dirty="0" smtClean="0"/>
                        <a:t>7.	five — 	</a:t>
                      </a:r>
                    </a:p>
                    <a:p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8</a:t>
                      </a:r>
                      <a:r>
                        <a:rPr lang="en-US" sz="3600" baseline="0" dirty="0" smtClean="0"/>
                        <a:t>  </a:t>
                      </a:r>
                      <a:r>
                        <a:rPr lang="en-US" sz="3600" dirty="0" smtClean="0"/>
                        <a:t>eighteen — 	</a:t>
                      </a:r>
                    </a:p>
                    <a:p>
                      <a:r>
                        <a:rPr lang="en-US" sz="3600" dirty="0" smtClean="0"/>
                        <a:t>9.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dirty="0" smtClean="0"/>
                        <a:t>four — 	</a:t>
                      </a:r>
                    </a:p>
                    <a:p>
                      <a:r>
                        <a:rPr lang="en-US" sz="3600" dirty="0" smtClean="0"/>
                        <a:t>10. six — 	</a:t>
                      </a:r>
                    </a:p>
                    <a:p>
                      <a:r>
                        <a:rPr lang="en-US" sz="3600" dirty="0" smtClean="0"/>
                        <a:t>11.nineteen — 	</a:t>
                      </a:r>
                    </a:p>
                    <a:p>
                      <a:r>
                        <a:rPr lang="en-US" sz="3600" dirty="0" smtClean="0"/>
                        <a:t>12.eleven — 	</a:t>
                      </a:r>
                    </a:p>
                    <a:p>
                      <a:r>
                        <a:rPr lang="en-US" sz="3600" dirty="0" smtClean="0"/>
                        <a:t>13.twenty —		</a:t>
                      </a:r>
                    </a:p>
                    <a:p>
                      <a:r>
                        <a:rPr lang="en-US" sz="3600" dirty="0" smtClean="0"/>
                        <a:t>14.ten — 	</a:t>
                      </a:r>
                    </a:p>
                    <a:p>
                      <a:r>
                        <a:rPr lang="en-US" sz="3600" dirty="0" smtClean="0"/>
                        <a:t>15.twelve — 	</a:t>
                      </a:r>
                    </a:p>
                    <a:p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27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15. Write when the people were born using ordinal numerals.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1.	Peter was born on the (1st) </a:t>
            </a:r>
            <a:r>
              <a:rPr lang="en-US" b="1" dirty="0" smtClean="0"/>
              <a:t>first</a:t>
            </a:r>
            <a:r>
              <a:rPr lang="en-US" dirty="0" smtClean="0"/>
              <a:t> of December.</a:t>
            </a:r>
          </a:p>
          <a:p>
            <a:pPr marL="0" indent="0">
              <a:buNone/>
            </a:pPr>
            <a:r>
              <a:rPr lang="en-US" dirty="0" smtClean="0"/>
              <a:t>2.	Tim and Bess were born on the (22nd)  of October.</a:t>
            </a:r>
          </a:p>
          <a:p>
            <a:pPr marL="0" indent="0">
              <a:buNone/>
            </a:pPr>
            <a:r>
              <a:rPr lang="en-US" dirty="0" smtClean="0"/>
              <a:t>3.	Linda was born on the (11th) of March.</a:t>
            </a:r>
          </a:p>
          <a:p>
            <a:pPr marL="0" indent="0">
              <a:buNone/>
            </a:pPr>
            <a:r>
              <a:rPr lang="en-US" dirty="0" smtClean="0"/>
              <a:t>4.	My mother was born on the (5th) 	of November.</a:t>
            </a:r>
          </a:p>
          <a:p>
            <a:pPr marL="0" indent="0">
              <a:buNone/>
            </a:pPr>
            <a:r>
              <a:rPr lang="en-US" dirty="0" smtClean="0"/>
              <a:t>5.	Her teacher was born on the (23nd) 			of April.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768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8515528"/>
              </p:ext>
            </p:extLst>
          </p:nvPr>
        </p:nvGraphicFramePr>
        <p:xfrm>
          <a:off x="457200" y="332657"/>
          <a:ext cx="8229600" cy="646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8776"/>
                <a:gridCol w="4330824"/>
              </a:tblGrid>
              <a:tr h="6192687">
                <a:tc>
                  <a:txBody>
                    <a:bodyPr/>
                    <a:lstStyle/>
                    <a:p>
                      <a:r>
                        <a:rPr lang="en-US" dirty="0" smtClean="0"/>
                        <a:t>b) </a:t>
                      </a:r>
                      <a:r>
                        <a:rPr lang="en-US" sz="4000" dirty="0" smtClean="0"/>
                        <a:t>to make </a:t>
                      </a:r>
                    </a:p>
                    <a:p>
                      <a:r>
                        <a:rPr lang="en-US" sz="4000" dirty="0" smtClean="0"/>
                        <a:t> to become </a:t>
                      </a:r>
                    </a:p>
                    <a:p>
                      <a:r>
                        <a:rPr lang="en-US" sz="4000" dirty="0" smtClean="0"/>
                        <a:t> to sing </a:t>
                      </a:r>
                    </a:p>
                    <a:p>
                      <a:r>
                        <a:rPr lang="en-US" sz="4000" dirty="0" smtClean="0"/>
                        <a:t>to swim  	</a:t>
                      </a:r>
                    </a:p>
                    <a:p>
                      <a:r>
                        <a:rPr lang="en-US" sz="4000" dirty="0" smtClean="0"/>
                        <a:t>can  	</a:t>
                      </a:r>
                    </a:p>
                    <a:p>
                      <a:r>
                        <a:rPr lang="en-US" sz="4000" dirty="0" smtClean="0"/>
                        <a:t>to ring </a:t>
                      </a:r>
                    </a:p>
                    <a:p>
                      <a:r>
                        <a:rPr lang="en-US" sz="4000" dirty="0" smtClean="0"/>
                        <a:t> to speak </a:t>
                      </a:r>
                    </a:p>
                    <a:p>
                      <a:r>
                        <a:rPr lang="en-US" sz="4000" dirty="0" smtClean="0"/>
                        <a:t>to grow </a:t>
                      </a:r>
                    </a:p>
                    <a:p>
                      <a:r>
                        <a:rPr lang="en-US" sz="4000" dirty="0" smtClean="0"/>
                        <a:t>to sit  </a:t>
                      </a:r>
                    </a:p>
                    <a:p>
                      <a:r>
                        <a:rPr lang="en-US" sz="4000" dirty="0" smtClean="0"/>
                        <a:t>to fly 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to blow </a:t>
                      </a:r>
                    </a:p>
                    <a:p>
                      <a:r>
                        <a:rPr lang="en-US" sz="4400" dirty="0" smtClean="0"/>
                        <a:t> to come </a:t>
                      </a:r>
                    </a:p>
                    <a:p>
                      <a:r>
                        <a:rPr lang="en-US" sz="4400" dirty="0" smtClean="0"/>
                        <a:t>to ride </a:t>
                      </a:r>
                    </a:p>
                    <a:p>
                      <a:r>
                        <a:rPr lang="en-US" sz="4400" dirty="0" smtClean="0"/>
                        <a:t>to spend </a:t>
                      </a:r>
                    </a:p>
                    <a:p>
                      <a:r>
                        <a:rPr lang="en-US" sz="4400" dirty="0" smtClean="0"/>
                        <a:t> to go  </a:t>
                      </a:r>
                    </a:p>
                    <a:p>
                      <a:r>
                        <a:rPr lang="en-US" sz="4400" dirty="0" smtClean="0"/>
                        <a:t>to dream </a:t>
                      </a:r>
                    </a:p>
                    <a:p>
                      <a:r>
                        <a:rPr lang="en-US" sz="4400" dirty="0" smtClean="0"/>
                        <a:t>to drink  </a:t>
                      </a:r>
                    </a:p>
                    <a:p>
                      <a:r>
                        <a:rPr lang="en-US" sz="4400" dirty="0" smtClean="0"/>
                        <a:t>to read</a:t>
                      </a:r>
                      <a:r>
                        <a:rPr lang="en-US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97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6.	Sally was born	on	the	(8th)	 of</a:t>
            </a:r>
          </a:p>
          <a:p>
            <a:pPr marL="0" indent="0">
              <a:buNone/>
            </a:pPr>
            <a:r>
              <a:rPr lang="en-US" dirty="0" smtClean="0"/>
              <a:t>August.</a:t>
            </a:r>
          </a:p>
          <a:p>
            <a:pPr marL="0" indent="0">
              <a:buNone/>
            </a:pPr>
            <a:r>
              <a:rPr lang="en-US" dirty="0" smtClean="0"/>
              <a:t>7.	Dick was born	on	the	(4th) 	 of</a:t>
            </a:r>
          </a:p>
          <a:p>
            <a:pPr marL="0" indent="0">
              <a:buNone/>
            </a:pPr>
            <a:r>
              <a:rPr lang="en-US" dirty="0" smtClean="0"/>
              <a:t>October.</a:t>
            </a:r>
          </a:p>
          <a:p>
            <a:pPr marL="0" indent="0">
              <a:buNone/>
            </a:pPr>
            <a:r>
              <a:rPr lang="en-US" dirty="0" smtClean="0"/>
              <a:t>8.	Martha and	Kevin	were	born	on	the (12th) of June.</a:t>
            </a:r>
          </a:p>
          <a:p>
            <a:pPr marL="0" indent="0">
              <a:buNone/>
            </a:pPr>
            <a:r>
              <a:rPr lang="en-US" dirty="0" smtClean="0"/>
              <a:t>9.	Sam was born on the (9th)   of May.</a:t>
            </a:r>
          </a:p>
          <a:p>
            <a:pPr marL="0" indent="0">
              <a:buNone/>
            </a:pPr>
            <a:r>
              <a:rPr lang="en-US" dirty="0" smtClean="0"/>
              <a:t>10.	My dad was born on the (16th)	of September.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473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16. Use </a:t>
            </a:r>
            <a:r>
              <a:rPr lang="en-US" sz="2400" b="1" dirty="0" smtClean="0">
                <a:solidFill>
                  <a:srgbClr val="FF0000"/>
                </a:solidFill>
              </a:rPr>
              <a:t>the</a:t>
            </a:r>
            <a:r>
              <a:rPr lang="en-US" sz="2400" dirty="0" smtClean="0">
                <a:solidFill>
                  <a:srgbClr val="FF0000"/>
                </a:solidFill>
              </a:rPr>
              <a:t> where necessary.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1.	…London is the capital of … Great Britain.</a:t>
            </a:r>
          </a:p>
          <a:p>
            <a:pPr marL="0" indent="0">
              <a:buNone/>
            </a:pPr>
            <a:r>
              <a:rPr lang="en-US" dirty="0" smtClean="0"/>
              <a:t>2	…John lives in …Glasgow. After school he wants to go to …	 Glasgow University.</a:t>
            </a:r>
          </a:p>
          <a:p>
            <a:pPr marL="0" indent="0">
              <a:buNone/>
            </a:pPr>
            <a:r>
              <a:rPr lang="en-US" dirty="0" smtClean="0"/>
              <a:t>3.	We want to	see	…Lake	District	and …	Scotland very much.</a:t>
            </a:r>
          </a:p>
          <a:p>
            <a:pPr marL="0" indent="0">
              <a:buNone/>
            </a:pPr>
            <a:r>
              <a:rPr lang="en-US" dirty="0" smtClean="0"/>
              <a:t>4. …	</a:t>
            </a:r>
            <a:r>
              <a:rPr lang="en-US" dirty="0" err="1" smtClean="0"/>
              <a:t>Dvortsovaya</a:t>
            </a:r>
            <a:r>
              <a:rPr lang="en-US" dirty="0" smtClean="0"/>
              <a:t> Square is the most beautiful</a:t>
            </a:r>
          </a:p>
          <a:p>
            <a:pPr marL="0" indent="0">
              <a:buNone/>
            </a:pPr>
            <a:r>
              <a:rPr lang="en-US" dirty="0" smtClean="0"/>
              <a:t>square in…	St Petersburg.</a:t>
            </a:r>
          </a:p>
          <a:p>
            <a:pPr marL="0" indent="0">
              <a:buNone/>
            </a:pPr>
            <a:r>
              <a:rPr lang="en-US" dirty="0" smtClean="0"/>
              <a:t>5	…</a:t>
            </a:r>
            <a:r>
              <a:rPr lang="en-US" dirty="0" err="1" smtClean="0"/>
              <a:t>Alexandrovsky</a:t>
            </a:r>
            <a:r>
              <a:rPr lang="en-US" dirty="0" smtClean="0"/>
              <a:t> Garden is near  …	 Red</a:t>
            </a:r>
          </a:p>
          <a:p>
            <a:pPr marL="0" indent="0">
              <a:buNone/>
            </a:pPr>
            <a:r>
              <a:rPr lang="en-US" dirty="0" smtClean="0"/>
              <a:t>Square.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61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548680"/>
            <a:ext cx="8496944" cy="576064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 smtClean="0"/>
              <a:t>6.	…	 Russian Museum is a famous museum of …	Russia.</a:t>
            </a:r>
          </a:p>
          <a:p>
            <a:pPr marL="0" indent="0">
              <a:buNone/>
            </a:pPr>
            <a:r>
              <a:rPr lang="en-US" sz="3600" dirty="0" smtClean="0"/>
              <a:t>7.	…	 Alexander Pushkin is a Russian poet.</a:t>
            </a:r>
          </a:p>
          <a:p>
            <a:pPr marL="0" indent="0">
              <a:buNone/>
            </a:pPr>
            <a:r>
              <a:rPr lang="en-US" sz="3600" dirty="0" smtClean="0"/>
              <a:t>8. …	Jim’s 	 Spanish is better than his	…French.</a:t>
            </a:r>
          </a:p>
          <a:p>
            <a:pPr marL="0" indent="0">
              <a:buNone/>
            </a:pPr>
            <a:r>
              <a:rPr lang="en-US" sz="3600" dirty="0" smtClean="0"/>
              <a:t>9.	…	 Washington, D.C. is the capital of…	USA.</a:t>
            </a:r>
          </a:p>
          <a:p>
            <a:pPr marL="0" indent="0">
              <a:buNone/>
            </a:pPr>
            <a:r>
              <a:rPr lang="en-US" sz="3600" dirty="0" smtClean="0"/>
              <a:t>10.	We saw 	... Moscow Zoo and … Pushkin</a:t>
            </a:r>
          </a:p>
          <a:p>
            <a:pPr marL="0" indent="0">
              <a:buNone/>
            </a:pPr>
            <a:r>
              <a:rPr lang="en-US" sz="3600" dirty="0" smtClean="0"/>
              <a:t>Museum last Friday.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606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16.Use </a:t>
            </a:r>
            <a:r>
              <a:rPr lang="en-US" sz="2400" b="1" dirty="0" smtClean="0">
                <a:solidFill>
                  <a:srgbClr val="FF0000"/>
                </a:solidFill>
              </a:rPr>
              <a:t>a, an </a:t>
            </a:r>
            <a:r>
              <a:rPr lang="en-US" sz="2400" dirty="0" smtClean="0">
                <a:solidFill>
                  <a:srgbClr val="FF0000"/>
                </a:solidFill>
              </a:rPr>
              <a:t>or </a:t>
            </a:r>
            <a:r>
              <a:rPr lang="en-US" sz="2400" b="1" dirty="0" smtClean="0">
                <a:solidFill>
                  <a:srgbClr val="FF0000"/>
                </a:solidFill>
              </a:rPr>
              <a:t>the</a:t>
            </a:r>
            <a:r>
              <a:rPr lang="en-US" sz="2400" dirty="0" smtClean="0">
                <a:solidFill>
                  <a:srgbClr val="FF0000"/>
                </a:solidFill>
              </a:rPr>
              <a:t> where necessary.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1. I	take … Bus 10 to go to	 …school.</a:t>
            </a:r>
          </a:p>
          <a:p>
            <a:pPr marL="0" indent="0">
              <a:buNone/>
            </a:pPr>
            <a:r>
              <a:rPr lang="en-US" dirty="0" smtClean="0"/>
              <a:t>2.	D  is … fourth letter of	…	 English alphabet.</a:t>
            </a:r>
          </a:p>
          <a:p>
            <a:pPr marL="0" indent="0">
              <a:buNone/>
            </a:pPr>
            <a:r>
              <a:rPr lang="en-US" dirty="0" smtClean="0"/>
              <a:t>3.  … Room 44 is on …	second floor of</a:t>
            </a:r>
          </a:p>
          <a:p>
            <a:pPr marL="0" indent="0">
              <a:buNone/>
            </a:pPr>
            <a:r>
              <a:rPr lang="en-US" dirty="0" smtClean="0"/>
              <a:t>… hotel.</a:t>
            </a:r>
          </a:p>
          <a:p>
            <a:pPr marL="0" indent="0">
              <a:buNone/>
            </a:pPr>
            <a:r>
              <a:rPr lang="en-US" dirty="0" smtClean="0"/>
              <a:t>4.  …text is on … page 2 of	… book.</a:t>
            </a:r>
          </a:p>
          <a:p>
            <a:pPr marL="0" indent="0">
              <a:buNone/>
            </a:pPr>
            <a:r>
              <a:rPr lang="en-US" dirty="0" smtClean="0"/>
              <a:t>5. …	third story in …	book is funnier than</a:t>
            </a:r>
          </a:p>
          <a:p>
            <a:pPr marL="0" indent="0">
              <a:buNone/>
            </a:pPr>
            <a:r>
              <a:rPr lang="en-US" dirty="0" smtClean="0"/>
              <a:t>… first.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016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6.	There is ….	 interesting text in …	 Step 4.</a:t>
            </a:r>
          </a:p>
          <a:p>
            <a:pPr marL="0" indent="0">
              <a:buNone/>
            </a:pPr>
            <a:r>
              <a:rPr lang="en-US" dirty="0" smtClean="0"/>
              <a:t>7. ..	singer was . .. third child in …	 family.</a:t>
            </a:r>
          </a:p>
          <a:p>
            <a:pPr marL="0" indent="0">
              <a:buNone/>
            </a:pPr>
            <a:r>
              <a:rPr lang="en-US" dirty="0" smtClean="0"/>
              <a:t>8.	 …	 journalist is ..	person who works in</a:t>
            </a:r>
          </a:p>
          <a:p>
            <a:pPr marL="0" indent="0">
              <a:buNone/>
            </a:pPr>
            <a:r>
              <a:rPr lang="en-US" dirty="0" smtClean="0"/>
              <a:t> …  magazine or … newspaper.</a:t>
            </a:r>
          </a:p>
          <a:p>
            <a:pPr marL="0" indent="0">
              <a:buNone/>
            </a:pPr>
            <a:r>
              <a:rPr lang="en-US" dirty="0" smtClean="0"/>
              <a:t>9	 …	</a:t>
            </a:r>
            <a:r>
              <a:rPr lang="en-US" dirty="0" err="1" smtClean="0"/>
              <a:t>Mr</a:t>
            </a:r>
            <a:r>
              <a:rPr lang="en-US" dirty="0" smtClean="0"/>
              <a:t> Black is …	good father and …</a:t>
            </a:r>
          </a:p>
          <a:p>
            <a:pPr marL="0" indent="0">
              <a:buNone/>
            </a:pPr>
            <a:r>
              <a:rPr lang="en-US" dirty="0" smtClean="0"/>
              <a:t>good husband.</a:t>
            </a:r>
          </a:p>
          <a:p>
            <a:pPr marL="0" indent="0">
              <a:buNone/>
            </a:pPr>
            <a:r>
              <a:rPr lang="en-US" dirty="0" smtClean="0"/>
              <a:t>10.	 Dan wanted to become …	doctor when he was …	 child.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969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17.Match the pictures to their names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217" y="143585"/>
            <a:ext cx="2160240" cy="1156929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1. Moscow </a:t>
            </a:r>
            <a:r>
              <a:rPr lang="en-US" sz="2400" dirty="0"/>
              <a:t>Zoo</a:t>
            </a:r>
          </a:p>
          <a:p>
            <a:r>
              <a:rPr lang="en-US" sz="2400" dirty="0" smtClean="0"/>
              <a:t>2.the </a:t>
            </a:r>
            <a:r>
              <a:rPr lang="en-US" sz="2400" dirty="0"/>
              <a:t>Summer Garden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3.   </a:t>
            </a:r>
            <a:r>
              <a:rPr lang="en-US" sz="2400" dirty="0" err="1"/>
              <a:t>Nevsky</a:t>
            </a:r>
            <a:r>
              <a:rPr lang="en-US" sz="2400" dirty="0"/>
              <a:t> Prospect  </a:t>
            </a:r>
          </a:p>
          <a:p>
            <a:r>
              <a:rPr lang="en-US" sz="2400" dirty="0" smtClean="0"/>
              <a:t>4.   </a:t>
            </a:r>
            <a:r>
              <a:rPr lang="en-US" sz="2400" dirty="0" err="1"/>
              <a:t>Tverskaya</a:t>
            </a:r>
            <a:r>
              <a:rPr lang="en-US" sz="2400" dirty="0"/>
              <a:t> Street </a:t>
            </a:r>
          </a:p>
          <a:p>
            <a:r>
              <a:rPr lang="en-US" sz="2400" dirty="0" smtClean="0"/>
              <a:t>5. the </a:t>
            </a:r>
            <a:r>
              <a:rPr lang="en-US" sz="2400" dirty="0"/>
              <a:t>Pushkin Museum</a:t>
            </a:r>
          </a:p>
          <a:p>
            <a:r>
              <a:rPr lang="en-US" sz="2400" dirty="0" smtClean="0"/>
              <a:t>6. </a:t>
            </a:r>
            <a:r>
              <a:rPr lang="en-US" sz="2400" dirty="0" err="1" smtClean="0"/>
              <a:t>Dvortsovaya</a:t>
            </a:r>
            <a:r>
              <a:rPr lang="en-US" sz="2400" dirty="0" smtClean="0"/>
              <a:t> </a:t>
            </a:r>
            <a:r>
              <a:rPr lang="en-US" sz="2400" dirty="0"/>
              <a:t>Square</a:t>
            </a:r>
          </a:p>
          <a:p>
            <a:r>
              <a:rPr lang="en-US" sz="2400" dirty="0" smtClean="0"/>
              <a:t>7. Moscow </a:t>
            </a:r>
            <a:endParaRPr lang="en-US" sz="2400" dirty="0"/>
          </a:p>
          <a:p>
            <a:r>
              <a:rPr lang="en-US" sz="2400" dirty="0" smtClean="0"/>
              <a:t>8. </a:t>
            </a:r>
            <a:r>
              <a:rPr lang="en-US" sz="2400" dirty="0" err="1" smtClean="0"/>
              <a:t>Alexandrovsky</a:t>
            </a:r>
            <a:r>
              <a:rPr lang="en-US" sz="2400" dirty="0" smtClean="0"/>
              <a:t> </a:t>
            </a:r>
            <a:r>
              <a:rPr lang="en-US" sz="2400" dirty="0"/>
              <a:t>Garden</a:t>
            </a:r>
          </a:p>
          <a:p>
            <a:r>
              <a:rPr lang="en-US" sz="2400" dirty="0" smtClean="0"/>
              <a:t>9. the </a:t>
            </a:r>
            <a:r>
              <a:rPr lang="en-US" sz="2400" dirty="0"/>
              <a:t>Russian Museum</a:t>
            </a:r>
          </a:p>
          <a:p>
            <a:r>
              <a:rPr lang="en-US" sz="2400" dirty="0" smtClean="0"/>
              <a:t>10. St </a:t>
            </a:r>
            <a:r>
              <a:rPr lang="en-US" sz="2400" dirty="0"/>
              <a:t>Petersburg . </a:t>
            </a:r>
          </a:p>
          <a:p>
            <a:endParaRPr lang="ru-RU" sz="2400" dirty="0"/>
          </a:p>
        </p:txBody>
      </p:sp>
      <p:pic>
        <p:nvPicPr>
          <p:cNvPr id="2050" name="Picture 2" descr="C:\Users\Марина\Desktop\1287739684_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0457" y="27649"/>
            <a:ext cx="1774063" cy="1457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Марина\Desktop\76_35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002" y="235092"/>
            <a:ext cx="2205426" cy="1825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Марина\Desktop\RITUl_9pHd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36258" y="1300514"/>
            <a:ext cx="2181230" cy="152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Марина\Desktop\1412786228_image_pbpbyh3fy8oqk5d0a17fo3ew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098077"/>
            <a:ext cx="2130524" cy="1421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Марина\Desktop\russkij-muzej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701723"/>
            <a:ext cx="2382795" cy="131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Марина\Desktop\letniy_sad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6946" y="5360495"/>
            <a:ext cx="2115498" cy="1406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Марина\Desktop\88137331_large_qjbksowesmsiekql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3736563" y="3660487"/>
            <a:ext cx="2376264" cy="1518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Марина\Desktop\adb2196b046e3dc6d08e0e3686259ce6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270" y="3994652"/>
            <a:ext cx="2054670" cy="1390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Марина\Desktop\56603177_270_204_5_80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898" y="5179069"/>
            <a:ext cx="1964134" cy="1484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Двенадцатиугольник 5"/>
          <p:cNvSpPr/>
          <p:nvPr/>
        </p:nvSpPr>
        <p:spPr>
          <a:xfrm>
            <a:off x="3724875" y="279631"/>
            <a:ext cx="691515" cy="476586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8" name="Двенадцатиугольник 7"/>
          <p:cNvSpPr/>
          <p:nvPr/>
        </p:nvSpPr>
        <p:spPr>
          <a:xfrm>
            <a:off x="3825135" y="3071930"/>
            <a:ext cx="842391" cy="447511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  <a:endParaRPr lang="ru-RU" dirty="0"/>
          </a:p>
        </p:txBody>
      </p:sp>
      <p:sp>
        <p:nvSpPr>
          <p:cNvPr id="9" name="Двенадцатиугольник 8"/>
          <p:cNvSpPr/>
          <p:nvPr/>
        </p:nvSpPr>
        <p:spPr>
          <a:xfrm>
            <a:off x="6432303" y="3528247"/>
            <a:ext cx="770384" cy="45720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0" name="Двенадцатиугольник 9"/>
          <p:cNvSpPr/>
          <p:nvPr/>
        </p:nvSpPr>
        <p:spPr>
          <a:xfrm>
            <a:off x="8532440" y="27650"/>
            <a:ext cx="611560" cy="503962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1" name="Двенадцатиугольник 10"/>
          <p:cNvSpPr/>
          <p:nvPr/>
        </p:nvSpPr>
        <p:spPr>
          <a:xfrm>
            <a:off x="6300193" y="6165304"/>
            <a:ext cx="720080" cy="497777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2" name="Двенадцатиугольник 11"/>
          <p:cNvSpPr/>
          <p:nvPr/>
        </p:nvSpPr>
        <p:spPr>
          <a:xfrm>
            <a:off x="5381667" y="3660487"/>
            <a:ext cx="748739" cy="487756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13" name="Двенадцатиугольник 12"/>
          <p:cNvSpPr/>
          <p:nvPr/>
        </p:nvSpPr>
        <p:spPr>
          <a:xfrm>
            <a:off x="5838428" y="908721"/>
            <a:ext cx="769842" cy="391794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ru-RU" dirty="0"/>
          </a:p>
        </p:txBody>
      </p:sp>
      <p:sp>
        <p:nvSpPr>
          <p:cNvPr id="14" name="Двенадцатиугольник 13"/>
          <p:cNvSpPr/>
          <p:nvPr/>
        </p:nvSpPr>
        <p:spPr>
          <a:xfrm>
            <a:off x="3939063" y="6269524"/>
            <a:ext cx="739779" cy="497777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15" name="Двенадцатиугольник 14"/>
          <p:cNvSpPr/>
          <p:nvPr/>
        </p:nvSpPr>
        <p:spPr>
          <a:xfrm>
            <a:off x="6114352" y="1484785"/>
            <a:ext cx="703143" cy="480115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03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18.</a:t>
            </a:r>
            <a:r>
              <a:rPr lang="en-US" sz="2400" dirty="0" smtClean="0">
                <a:solidFill>
                  <a:srgbClr val="FF0000"/>
                </a:solidFill>
              </a:rPr>
              <a:t>Complete </a:t>
            </a:r>
            <a:r>
              <a:rPr lang="en-US" sz="2400" dirty="0">
                <a:solidFill>
                  <a:srgbClr val="FF0000"/>
                </a:solidFill>
              </a:rPr>
              <a:t>the sentences using the new words from the box.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195268"/>
              </p:ext>
            </p:extLst>
          </p:nvPr>
        </p:nvGraphicFramePr>
        <p:xfrm>
          <a:off x="827584" y="908720"/>
          <a:ext cx="7200800" cy="100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0"/>
              </a:tblGrid>
              <a:tr h="1008112">
                <a:tc>
                  <a:txBody>
                    <a:bodyPr/>
                    <a:lstStyle/>
                    <a:p>
                      <a:r>
                        <a:rPr lang="en-US" dirty="0" smtClean="0"/>
                        <a:t>journalist, uncle, life, interest, address, dream, university, newspaper, medicine, country, stayed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23528" y="2060849"/>
            <a:ext cx="84969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1.Denis </a:t>
            </a:r>
            <a:r>
              <a:rPr lang="en-US" sz="2400" dirty="0"/>
              <a:t>wants to be a doctor. He goes to university and does </a:t>
            </a:r>
            <a:r>
              <a:rPr lang="ru-RU" sz="2400" dirty="0" smtClean="0"/>
              <a:t>__________</a:t>
            </a:r>
            <a:r>
              <a:rPr lang="en-US" sz="2400" dirty="0" smtClean="0"/>
              <a:t>there</a:t>
            </a:r>
            <a:r>
              <a:rPr lang="en-US" sz="2400" dirty="0"/>
              <a:t>.</a:t>
            </a:r>
          </a:p>
          <a:p>
            <a:r>
              <a:rPr lang="en-US" sz="2400" dirty="0" smtClean="0"/>
              <a:t>2.Ben </a:t>
            </a:r>
            <a:r>
              <a:rPr lang="en-US" sz="2400" dirty="0"/>
              <a:t>is a </a:t>
            </a:r>
            <a:r>
              <a:rPr lang="ru-RU" sz="2400" dirty="0" smtClean="0"/>
              <a:t>__________</a:t>
            </a:r>
            <a:r>
              <a:rPr lang="en-US" sz="2400" dirty="0" smtClean="0"/>
              <a:t>and</a:t>
            </a:r>
            <a:r>
              <a:rPr lang="en-US" sz="2400" dirty="0"/>
              <a:t>	he	writes	interesting stories</a:t>
            </a:r>
          </a:p>
          <a:p>
            <a:r>
              <a:rPr lang="en-US" sz="2400" dirty="0"/>
              <a:t>for </a:t>
            </a:r>
            <a:r>
              <a:rPr lang="ru-RU" sz="2400" dirty="0" smtClean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	„</a:t>
            </a:r>
          </a:p>
          <a:p>
            <a:r>
              <a:rPr lang="en-US" sz="2400" dirty="0" smtClean="0"/>
              <a:t>3There </a:t>
            </a:r>
            <a:r>
              <a:rPr lang="en-US" sz="2400" dirty="0"/>
              <a:t>was no </a:t>
            </a:r>
            <a:r>
              <a:rPr lang="ru-RU" sz="2400" dirty="0" smtClean="0"/>
              <a:t>_____________</a:t>
            </a:r>
            <a:r>
              <a:rPr lang="en-US" sz="2400" dirty="0"/>
              <a:t>	 in the letter.</a:t>
            </a:r>
          </a:p>
          <a:p>
            <a:r>
              <a:rPr lang="en-US" sz="2400" dirty="0" smtClean="0"/>
              <a:t>4.Mary’s </a:t>
            </a:r>
            <a:r>
              <a:rPr lang="ru-RU" sz="2400" dirty="0" smtClean="0"/>
              <a:t>_______________</a:t>
            </a:r>
            <a:r>
              <a:rPr lang="en-US" sz="2400" dirty="0"/>
              <a:t>			and	her	aunt	</a:t>
            </a:r>
            <a:r>
              <a:rPr lang="en-US" sz="2400" dirty="0" smtClean="0"/>
              <a:t>are</a:t>
            </a:r>
            <a:r>
              <a:rPr lang="ru-RU" sz="2400" dirty="0" smtClean="0"/>
              <a:t> </a:t>
            </a:r>
            <a:r>
              <a:rPr lang="en-US" sz="2400" dirty="0" smtClean="0"/>
              <a:t>nice </a:t>
            </a:r>
            <a:r>
              <a:rPr lang="en-US" sz="2400" dirty="0"/>
              <a:t>people.</a:t>
            </a:r>
          </a:p>
          <a:p>
            <a:r>
              <a:rPr lang="en-US" sz="2400" dirty="0"/>
              <a:t>5</a:t>
            </a:r>
            <a:r>
              <a:rPr lang="en-US" sz="2400" dirty="0" smtClean="0"/>
              <a:t>. </a:t>
            </a:r>
            <a:r>
              <a:rPr lang="en-US" sz="2400" dirty="0"/>
              <a:t>Her </a:t>
            </a:r>
            <a:r>
              <a:rPr lang="ru-RU" sz="2400" dirty="0" smtClean="0"/>
              <a:t>________________</a:t>
            </a:r>
            <a:r>
              <a:rPr lang="en-US" sz="2400" dirty="0"/>
              <a:t>	 is to become a famous singer.</a:t>
            </a:r>
          </a:p>
          <a:p>
            <a:r>
              <a:rPr lang="en-US" sz="2400" dirty="0" smtClean="0"/>
              <a:t>6.James </a:t>
            </a:r>
            <a:r>
              <a:rPr lang="en-US" sz="2400" dirty="0"/>
              <a:t>has a strong	</a:t>
            </a:r>
            <a:r>
              <a:rPr lang="ru-RU" sz="2400" dirty="0" smtClean="0"/>
              <a:t>____________</a:t>
            </a:r>
            <a:r>
              <a:rPr lang="en-US" sz="2400" dirty="0"/>
              <a:t>	in	farming.</a:t>
            </a:r>
          </a:p>
          <a:p>
            <a:r>
              <a:rPr lang="en-US" sz="2400" dirty="0"/>
              <a:t>7</a:t>
            </a:r>
            <a:r>
              <a:rPr lang="en-US" sz="2400" dirty="0" smtClean="0"/>
              <a:t>.</a:t>
            </a:r>
            <a:r>
              <a:rPr lang="ru-RU" sz="2400" dirty="0" smtClean="0"/>
              <a:t>_______________</a:t>
            </a:r>
            <a:r>
              <a:rPr lang="en-US" sz="2400" dirty="0"/>
              <a:t>	 in a city is easier than in the	</a:t>
            </a:r>
            <a:r>
              <a:rPr lang="ru-RU" sz="2400" dirty="0" smtClean="0"/>
              <a:t>_______</a:t>
            </a:r>
            <a:r>
              <a:rPr lang="en-US" sz="2400" dirty="0"/>
              <a:t>	.</a:t>
            </a:r>
          </a:p>
          <a:p>
            <a:r>
              <a:rPr lang="en-US" sz="2400" dirty="0"/>
              <a:t>8</a:t>
            </a:r>
            <a:r>
              <a:rPr lang="en-US" sz="2400" dirty="0" smtClean="0"/>
              <a:t>. </a:t>
            </a:r>
            <a:r>
              <a:rPr lang="en-US" sz="2400" dirty="0"/>
              <a:t>Lily </a:t>
            </a:r>
            <a:r>
              <a:rPr lang="ru-RU" sz="2400" dirty="0" smtClean="0"/>
              <a:t>______________</a:t>
            </a:r>
            <a:r>
              <a:rPr lang="en-US" sz="2400" dirty="0"/>
              <a:t>	 with her grandparents yesterday.</a:t>
            </a:r>
          </a:p>
        </p:txBody>
      </p:sp>
    </p:spTree>
    <p:extLst>
      <p:ext uri="{BB962C8B-B14F-4D97-AF65-F5344CB8AC3E}">
        <p14:creationId xmlns:p14="http://schemas.microsoft.com/office/powerpoint/2010/main" val="314234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380" y="260648"/>
            <a:ext cx="8291264" cy="936104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19.Use </a:t>
            </a:r>
            <a:r>
              <a:rPr lang="en-US" sz="2400" dirty="0">
                <a:solidFill>
                  <a:srgbClr val="FF0000"/>
                </a:solidFill>
              </a:rPr>
              <a:t>the prepositions from the box where necessary to complete the sentences.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b="1" dirty="0">
                <a:solidFill>
                  <a:srgbClr val="FF0000"/>
                </a:solidFill>
              </a:rPr>
              <a:t>about,	</a:t>
            </a:r>
            <a:r>
              <a:rPr lang="en-US" sz="2400" b="1" dirty="0" smtClean="0">
                <a:solidFill>
                  <a:srgbClr val="FF0000"/>
                </a:solidFill>
              </a:rPr>
              <a:t>at,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by</a:t>
            </a:r>
            <a:r>
              <a:rPr lang="en-US" sz="2400" b="1" dirty="0">
                <a:solidFill>
                  <a:srgbClr val="FF0000"/>
                </a:solidFill>
              </a:rPr>
              <a:t>,	</a:t>
            </a:r>
            <a:r>
              <a:rPr lang="en-US" sz="2400" b="1" dirty="0" smtClean="0">
                <a:solidFill>
                  <a:srgbClr val="FF0000"/>
                </a:solidFill>
              </a:rPr>
              <a:t>for,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in</a:t>
            </a:r>
            <a:r>
              <a:rPr lang="en-US" sz="2400" b="1" dirty="0">
                <a:solidFill>
                  <a:srgbClr val="FF0000"/>
                </a:solidFill>
              </a:rPr>
              <a:t>,	</a:t>
            </a:r>
            <a:r>
              <a:rPr lang="en-US" sz="2400" b="1" dirty="0" smtClean="0">
                <a:solidFill>
                  <a:srgbClr val="FF0000"/>
                </a:solidFill>
              </a:rPr>
              <a:t>of,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on</a:t>
            </a:r>
            <a:r>
              <a:rPr lang="en-US" sz="2400" b="1" dirty="0">
                <a:solidFill>
                  <a:srgbClr val="FF0000"/>
                </a:solidFill>
              </a:rPr>
              <a:t>,	</a:t>
            </a:r>
            <a:r>
              <a:rPr lang="en-US" sz="2400" b="1" dirty="0" smtClean="0">
                <a:solidFill>
                  <a:srgbClr val="FF0000"/>
                </a:solidFill>
              </a:rPr>
              <a:t>to,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up, </a:t>
            </a:r>
            <a:r>
              <a:rPr lang="en-US" sz="2400" b="1" dirty="0">
                <a:solidFill>
                  <a:srgbClr val="FF0000"/>
                </a:solidFill>
              </a:rPr>
              <a:t>with</a:t>
            </a:r>
            <a:r>
              <a:rPr lang="en-US" sz="2400" dirty="0">
                <a:solidFill>
                  <a:srgbClr val="FF0000"/>
                </a:solidFill>
              </a:rPr>
              <a:t/>
            </a:r>
            <a:br>
              <a:rPr lang="en-US" sz="2400" dirty="0">
                <a:solidFill>
                  <a:srgbClr val="FF0000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305342"/>
            <a:ext cx="770485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1</a:t>
            </a:r>
            <a:r>
              <a:rPr lang="en-US" sz="2800" dirty="0" smtClean="0"/>
              <a:t>. </a:t>
            </a:r>
            <a:r>
              <a:rPr lang="en-US" sz="2800" dirty="0"/>
              <a:t>They left	</a:t>
            </a:r>
            <a:r>
              <a:rPr lang="ru-RU" sz="2800" dirty="0" smtClean="0"/>
              <a:t>__</a:t>
            </a:r>
            <a:r>
              <a:rPr lang="en-US" sz="2800" dirty="0" smtClean="0"/>
              <a:t> </a:t>
            </a:r>
            <a:r>
              <a:rPr lang="en-US" sz="2800" dirty="0"/>
              <a:t>Glasgow for London yesterday.</a:t>
            </a:r>
          </a:p>
          <a:p>
            <a:r>
              <a:rPr lang="en-US" sz="2800" dirty="0"/>
              <a:t>2.	 My parents went 	</a:t>
            </a:r>
            <a:r>
              <a:rPr lang="ru-RU" sz="2800" dirty="0" smtClean="0"/>
              <a:t>___</a:t>
            </a:r>
            <a:r>
              <a:rPr lang="en-US" sz="2800" dirty="0"/>
              <a:t>	the sea </a:t>
            </a:r>
            <a:r>
              <a:rPr lang="ru-RU" sz="2800" dirty="0" smtClean="0"/>
              <a:t>___</a:t>
            </a:r>
            <a:r>
              <a:rPr lang="en-US" sz="2800" dirty="0"/>
              <a:t>	train </a:t>
            </a:r>
            <a:r>
              <a:rPr lang="en-US" sz="2800" dirty="0" smtClean="0"/>
              <a:t>and</a:t>
            </a:r>
            <a:r>
              <a:rPr lang="ru-RU" sz="2800" dirty="0" smtClean="0"/>
              <a:t> </a:t>
            </a:r>
            <a:r>
              <a:rPr lang="en-US" sz="2800" dirty="0" smtClean="0"/>
              <a:t>I</a:t>
            </a:r>
            <a:r>
              <a:rPr lang="en-US" sz="2800" dirty="0"/>
              <a:t>	drove there	__	my car.</a:t>
            </a:r>
          </a:p>
          <a:p>
            <a:r>
              <a:rPr lang="en-US" sz="2800" dirty="0"/>
              <a:t>3</a:t>
            </a:r>
            <a:r>
              <a:rPr lang="en-US" sz="2800" dirty="0" smtClean="0"/>
              <a:t>.</a:t>
            </a:r>
            <a:r>
              <a:rPr lang="ru-RU" sz="2800" dirty="0" smtClean="0"/>
              <a:t>__</a:t>
            </a:r>
            <a:r>
              <a:rPr lang="en-US" sz="2800" dirty="0" smtClean="0"/>
              <a:t> </a:t>
            </a:r>
            <a:r>
              <a:rPr lang="en-US" sz="2800" dirty="0"/>
              <a:t>7 o’clock Peter usually </a:t>
            </a:r>
            <a:r>
              <a:rPr lang="en-US" sz="2800" dirty="0" smtClean="0"/>
              <a:t>comes</a:t>
            </a:r>
            <a:r>
              <a:rPr lang="ru-RU" sz="2800" dirty="0" smtClean="0"/>
              <a:t>__</a:t>
            </a:r>
            <a:r>
              <a:rPr lang="en-US" sz="2800" dirty="0"/>
              <a:t>	 home.</a:t>
            </a:r>
          </a:p>
          <a:p>
            <a:r>
              <a:rPr lang="en-US" sz="2800" dirty="0" smtClean="0"/>
              <a:t>4.</a:t>
            </a:r>
            <a:r>
              <a:rPr lang="ru-RU" sz="2800" dirty="0" smtClean="0"/>
              <a:t> </a:t>
            </a:r>
            <a:r>
              <a:rPr lang="en-US" sz="2800" dirty="0" smtClean="0"/>
              <a:t>What’s </a:t>
            </a:r>
            <a:r>
              <a:rPr lang="en-US" sz="2800" dirty="0"/>
              <a:t>your address? — </a:t>
            </a:r>
            <a:r>
              <a:rPr lang="en-US" sz="2800" dirty="0" smtClean="0"/>
              <a:t>I live___15 </a:t>
            </a:r>
            <a:r>
              <a:rPr lang="en-US" sz="2800" dirty="0"/>
              <a:t>Green</a:t>
            </a:r>
          </a:p>
          <a:p>
            <a:r>
              <a:rPr lang="en-US" sz="2800" dirty="0"/>
              <a:t>Street, </a:t>
            </a:r>
            <a:r>
              <a:rPr lang="en-US" sz="2800" dirty="0" smtClean="0"/>
              <a:t>__Leeds</a:t>
            </a:r>
            <a:r>
              <a:rPr lang="en-US" sz="2800" dirty="0"/>
              <a:t>.</a:t>
            </a:r>
          </a:p>
          <a:p>
            <a:r>
              <a:rPr lang="en-US" sz="2800" dirty="0" smtClean="0"/>
              <a:t>5. You’ll </a:t>
            </a:r>
            <a:r>
              <a:rPr lang="en-US" sz="2800" dirty="0"/>
              <a:t>visit a lot of </a:t>
            </a:r>
            <a:r>
              <a:rPr lang="en-US" sz="2800" dirty="0" smtClean="0"/>
              <a:t>places___</a:t>
            </a:r>
            <a:r>
              <a:rPr lang="en-US" sz="2800" dirty="0"/>
              <a:t>	</a:t>
            </a:r>
            <a:r>
              <a:rPr lang="en-US" sz="2800" dirty="0" smtClean="0"/>
              <a:t>interest___</a:t>
            </a:r>
            <a:endParaRPr lang="en-US" sz="2800" dirty="0"/>
          </a:p>
          <a:p>
            <a:r>
              <a:rPr lang="en-US" sz="2800" dirty="0"/>
              <a:t>Washington, D.C.</a:t>
            </a:r>
          </a:p>
          <a:p>
            <a:r>
              <a:rPr lang="en-US" sz="2800" dirty="0" smtClean="0"/>
              <a:t>6. Martha </a:t>
            </a:r>
            <a:r>
              <a:rPr lang="en-US" sz="2800" dirty="0"/>
              <a:t>has a talent </a:t>
            </a:r>
            <a:r>
              <a:rPr lang="en-US" sz="2800" dirty="0" smtClean="0"/>
              <a:t>__music</a:t>
            </a:r>
            <a:r>
              <a:rPr lang="en-US" sz="2800" dirty="0"/>
              <a:t>	and she wants </a:t>
            </a:r>
            <a:r>
              <a:rPr lang="en-US" sz="2800" dirty="0" smtClean="0"/>
              <a:t>to</a:t>
            </a:r>
            <a:r>
              <a:rPr lang="ru-RU" sz="2800" dirty="0" smtClean="0"/>
              <a:t> </a:t>
            </a:r>
            <a:r>
              <a:rPr lang="en-US" sz="2800" dirty="0" smtClean="0"/>
              <a:t>be </a:t>
            </a:r>
            <a:r>
              <a:rPr lang="en-US" sz="2800" dirty="0"/>
              <a:t>a music teacher __	school.</a:t>
            </a:r>
          </a:p>
        </p:txBody>
      </p:sp>
    </p:spTree>
    <p:extLst>
      <p:ext uri="{BB962C8B-B14F-4D97-AF65-F5344CB8AC3E}">
        <p14:creationId xmlns:p14="http://schemas.microsoft.com/office/powerpoint/2010/main" val="409810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19.Use the prepositions from the box where necessary to complete the sentences.</a:t>
            </a:r>
            <a:br>
              <a:rPr lang="en-US" sz="2400" dirty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b="1" dirty="0">
                <a:solidFill>
                  <a:srgbClr val="FF0000"/>
                </a:solidFill>
              </a:rPr>
              <a:t>about,	at,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by,	for,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in,	of,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on,	to,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up, with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340768"/>
            <a:ext cx="75608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7. What </a:t>
            </a:r>
            <a:r>
              <a:rPr lang="en-US" sz="2400" dirty="0"/>
              <a:t>are you dreaming </a:t>
            </a:r>
            <a:r>
              <a:rPr lang="en-US" sz="2400" dirty="0" smtClean="0"/>
              <a:t>______</a:t>
            </a:r>
            <a:r>
              <a:rPr lang="en-US" sz="2400" dirty="0"/>
              <a:t>	</a:t>
            </a:r>
            <a:r>
              <a:rPr lang="en-US" sz="2400" dirty="0" smtClean="0"/>
              <a:t>? </a:t>
            </a:r>
            <a:r>
              <a:rPr lang="en-US" sz="2400" dirty="0"/>
              <a:t>— I want to </a:t>
            </a:r>
            <a:r>
              <a:rPr lang="en-US" sz="2400" dirty="0" smtClean="0"/>
              <a:t>make a </a:t>
            </a:r>
            <a:r>
              <a:rPr lang="en-US" sz="2400" dirty="0" err="1" smtClean="0"/>
              <a:t>career______medicine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8.	Room 132 is 	</a:t>
            </a:r>
            <a:r>
              <a:rPr lang="en-US" sz="2400" dirty="0" smtClean="0"/>
              <a:t>______the </a:t>
            </a:r>
            <a:r>
              <a:rPr lang="en-US" sz="2400" dirty="0"/>
              <a:t>fourth floor </a:t>
            </a:r>
            <a:r>
              <a:rPr lang="en-US" sz="2400" dirty="0" smtClean="0"/>
              <a:t>______ </a:t>
            </a:r>
            <a:r>
              <a:rPr lang="en-US" sz="2400" dirty="0"/>
              <a:t>the hotel.</a:t>
            </a:r>
          </a:p>
          <a:p>
            <a:r>
              <a:rPr lang="en-US" sz="2400" dirty="0" smtClean="0"/>
              <a:t>9. When </a:t>
            </a:r>
            <a:r>
              <a:rPr lang="en-US" sz="2400" dirty="0"/>
              <a:t>Ron </a:t>
            </a:r>
            <a:r>
              <a:rPr lang="en-US" sz="2400" dirty="0" err="1" smtClean="0"/>
              <a:t>went______Glasgow</a:t>
            </a:r>
            <a:r>
              <a:rPr lang="en-US" sz="2400" dirty="0"/>
              <a:t>, he never stayed</a:t>
            </a:r>
          </a:p>
          <a:p>
            <a:r>
              <a:rPr lang="en-US" sz="2400" dirty="0"/>
              <a:t>a hotel, he stayed </a:t>
            </a:r>
            <a:r>
              <a:rPr lang="en-US" sz="2400" dirty="0" smtClean="0"/>
              <a:t>______</a:t>
            </a:r>
            <a:r>
              <a:rPr lang="en-US" sz="2400" dirty="0"/>
              <a:t>	his	grandparents.</a:t>
            </a:r>
          </a:p>
          <a:p>
            <a:r>
              <a:rPr lang="en-US" sz="2400" dirty="0"/>
              <a:t>10</a:t>
            </a:r>
            <a:r>
              <a:rPr lang="en-US" sz="2400" dirty="0" smtClean="0"/>
              <a:t>. </a:t>
            </a:r>
            <a:r>
              <a:rPr lang="en-US" sz="2400" dirty="0"/>
              <a:t>Some children don’t want to </a:t>
            </a:r>
            <a:r>
              <a:rPr lang="en-US" sz="2400" dirty="0" err="1" smtClean="0"/>
              <a:t>get___and</a:t>
            </a:r>
            <a:r>
              <a:rPr lang="en-US" sz="2400" dirty="0" smtClean="0"/>
              <a:t> </a:t>
            </a:r>
            <a:r>
              <a:rPr lang="en-US" sz="2400" dirty="0"/>
              <a:t>go</a:t>
            </a:r>
          </a:p>
          <a:p>
            <a:r>
              <a:rPr lang="en-US" sz="2400" dirty="0" smtClean="0"/>
              <a:t>______</a:t>
            </a:r>
            <a:r>
              <a:rPr lang="en-US" sz="2400" dirty="0" err="1" smtClean="0"/>
              <a:t>school______Monday</a:t>
            </a:r>
            <a:r>
              <a:rPr lang="en-US" sz="2400" dirty="0" smtClean="0"/>
              <a:t> </a:t>
            </a:r>
            <a:r>
              <a:rPr lang="en-US" sz="2400" dirty="0"/>
              <a:t>mornings.</a:t>
            </a:r>
          </a:p>
          <a:p>
            <a:r>
              <a:rPr lang="en-US" sz="2400" dirty="0"/>
              <a:t>11</a:t>
            </a:r>
            <a:r>
              <a:rPr lang="en-US" sz="2400" dirty="0" smtClean="0"/>
              <a:t>. </a:t>
            </a:r>
            <a:r>
              <a:rPr lang="en-US" sz="2400" dirty="0"/>
              <a:t>Bob spent a lot of time	doing sums </a:t>
            </a:r>
            <a:r>
              <a:rPr lang="en-US" sz="2400" dirty="0" smtClean="0"/>
              <a:t>and reading </a:t>
            </a:r>
            <a:r>
              <a:rPr lang="en-US" sz="2400" dirty="0"/>
              <a:t>books when he </a:t>
            </a:r>
            <a:r>
              <a:rPr lang="en-US" sz="2400" dirty="0" err="1" smtClean="0"/>
              <a:t>went_____university</a:t>
            </a:r>
            <a:r>
              <a:rPr lang="en-US" sz="2400" dirty="0"/>
              <a:t>.</a:t>
            </a:r>
          </a:p>
          <a:p>
            <a:r>
              <a:rPr lang="en-US" sz="2400" dirty="0"/>
              <a:t>12.	 Ted was born	</a:t>
            </a:r>
            <a:r>
              <a:rPr lang="en-US" sz="2400" dirty="0" smtClean="0"/>
              <a:t>______ </a:t>
            </a:r>
            <a:r>
              <a:rPr lang="en-US" sz="2400" dirty="0"/>
              <a:t>the fifth	</a:t>
            </a:r>
            <a:r>
              <a:rPr lang="en-US" sz="2400" dirty="0" smtClean="0"/>
              <a:t>September___</a:t>
            </a:r>
            <a:endParaRPr lang="en-US" sz="2400" dirty="0"/>
          </a:p>
          <a:p>
            <a:r>
              <a:rPr lang="en-US" sz="2400" dirty="0"/>
              <a:t>2004.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9977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20.What </a:t>
            </a:r>
            <a:r>
              <a:rPr lang="en-US" sz="2400" dirty="0">
                <a:solidFill>
                  <a:srgbClr val="FF0000"/>
                </a:solidFill>
              </a:rPr>
              <a:t>are the capitals of the following countries?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665715"/>
              </p:ext>
            </p:extLst>
          </p:nvPr>
        </p:nvGraphicFramePr>
        <p:xfrm>
          <a:off x="1524000" y="1397000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Helsinki, Kiev, Moscow, Rome, Madrid, London, Paris,</a:t>
                      </a:r>
                    </a:p>
                    <a:p>
                      <a:r>
                        <a:rPr lang="en-US" dirty="0" smtClean="0"/>
                        <a:t>Washington, D.C., Ottawa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115616" y="2690336"/>
            <a:ext cx="7272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1.	Rome	is the capital of Italy.</a:t>
            </a:r>
          </a:p>
          <a:p>
            <a:r>
              <a:rPr lang="en-US" sz="3600" dirty="0"/>
              <a:t>2.	</a:t>
            </a:r>
            <a:r>
              <a:rPr lang="en-US" sz="3600" dirty="0" smtClean="0"/>
              <a:t>_______</a:t>
            </a:r>
            <a:r>
              <a:rPr lang="en-US" sz="3600" dirty="0"/>
              <a:t>	 is the capital of Great Britain.</a:t>
            </a:r>
          </a:p>
          <a:p>
            <a:r>
              <a:rPr lang="en-US" sz="3600" dirty="0"/>
              <a:t>3</a:t>
            </a:r>
            <a:r>
              <a:rPr lang="en-US" sz="3600" dirty="0" smtClean="0"/>
              <a:t>.__________ </a:t>
            </a:r>
            <a:r>
              <a:rPr lang="en-US" sz="3600" dirty="0"/>
              <a:t>is the capital of Finland.</a:t>
            </a:r>
          </a:p>
          <a:p>
            <a:r>
              <a:rPr lang="en-US" sz="3600" dirty="0"/>
              <a:t>4</a:t>
            </a:r>
            <a:r>
              <a:rPr lang="en-US" sz="3600" dirty="0" smtClean="0"/>
              <a:t>.________</a:t>
            </a:r>
            <a:r>
              <a:rPr lang="en-US" sz="3600" dirty="0"/>
              <a:t>	 is the capital of Spain.</a:t>
            </a:r>
          </a:p>
        </p:txBody>
      </p:sp>
    </p:spTree>
    <p:extLst>
      <p:ext uri="{BB962C8B-B14F-4D97-AF65-F5344CB8AC3E}">
        <p14:creationId xmlns:p14="http://schemas.microsoft.com/office/powerpoint/2010/main" val="126763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6724664"/>
              </p:ext>
            </p:extLst>
          </p:nvPr>
        </p:nvGraphicFramePr>
        <p:xfrm>
          <a:off x="457200" y="188640"/>
          <a:ext cx="8229600" cy="662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662364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c) to know </a:t>
                      </a:r>
                    </a:p>
                    <a:p>
                      <a:pPr algn="ctr"/>
                      <a:r>
                        <a:rPr lang="en-US" sz="4800" dirty="0" smtClean="0"/>
                        <a:t>   to feed 	</a:t>
                      </a:r>
                    </a:p>
                    <a:p>
                      <a:pPr algn="ctr"/>
                      <a:r>
                        <a:rPr lang="en-US" sz="4800" dirty="0" smtClean="0"/>
                        <a:t>to say 	</a:t>
                      </a:r>
                    </a:p>
                    <a:p>
                      <a:pPr algn="ctr"/>
                      <a:r>
                        <a:rPr lang="en-US" sz="4800" dirty="0" smtClean="0"/>
                        <a:t>  to leave  </a:t>
                      </a:r>
                    </a:p>
                    <a:p>
                      <a:pPr algn="ctr"/>
                      <a:r>
                        <a:rPr lang="en-US" sz="4800" dirty="0" smtClean="0"/>
                        <a:t>to get  </a:t>
                      </a:r>
                    </a:p>
                    <a:p>
                      <a:pPr algn="ctr"/>
                      <a:r>
                        <a:rPr lang="en-US" sz="4800" dirty="0" smtClean="0"/>
                        <a:t>to hear  </a:t>
                      </a:r>
                    </a:p>
                    <a:p>
                      <a:pPr algn="ctr"/>
                      <a:r>
                        <a:rPr lang="en-US" sz="4800" dirty="0" smtClean="0"/>
                        <a:t>to steal </a:t>
                      </a:r>
                      <a:endParaRPr lang="ru-RU" sz="4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94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US" sz="1800" b="1" dirty="0">
                <a:solidFill>
                  <a:prstClr val="white"/>
                </a:solidFill>
                <a:ea typeface="+mn-ea"/>
                <a:cs typeface="+mn-cs"/>
              </a:rPr>
              <a:t>Helsinki, Kiev, Moscow, Rome, Madrid, London, Paris,</a:t>
            </a:r>
            <a:br>
              <a:rPr lang="en-US" sz="1800" b="1" dirty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en-US" sz="1800" b="1" dirty="0">
                <a:solidFill>
                  <a:prstClr val="white"/>
                </a:solidFill>
                <a:ea typeface="+mn-ea"/>
                <a:cs typeface="+mn-cs"/>
              </a:rPr>
              <a:t>Washington, D.C., Ottawa</a:t>
            </a:r>
            <a:br>
              <a:rPr lang="en-US" sz="1800" b="1" dirty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en-US" sz="1800" b="1" dirty="0">
                <a:solidFill>
                  <a:prstClr val="white"/>
                </a:solidFill>
                <a:ea typeface="+mn-ea"/>
                <a:cs typeface="+mn-cs"/>
              </a:rPr>
              <a:t>Helsinki, Kiev, Moscow, Rome, Madrid, London, Paris,</a:t>
            </a:r>
            <a:br>
              <a:rPr lang="en-US" sz="1800" b="1" dirty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en-US" sz="1800" b="1" dirty="0">
                <a:solidFill>
                  <a:prstClr val="white"/>
                </a:solidFill>
                <a:ea typeface="+mn-ea"/>
                <a:cs typeface="+mn-cs"/>
              </a:rPr>
              <a:t>Washington, D.C., Ottawa</a:t>
            </a:r>
            <a:br>
              <a:rPr lang="en-US" sz="1800" b="1" dirty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en-US" sz="1800" b="1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en-US" sz="1800" b="1" dirty="0">
                <a:solidFill>
                  <a:prstClr val="white"/>
                </a:solidFill>
                <a:ea typeface="+mn-ea"/>
                <a:cs typeface="+mn-cs"/>
              </a:rPr>
            </a:br>
            <a:r>
              <a:rPr lang="ru-RU" sz="1800" b="1" dirty="0">
                <a:solidFill>
                  <a:prstClr val="white"/>
                </a:solidFill>
                <a:ea typeface="+mn-ea"/>
                <a:cs typeface="+mn-cs"/>
              </a:rPr>
              <a:t/>
            </a:r>
            <a:br>
              <a:rPr lang="ru-RU" sz="1800" b="1" dirty="0">
                <a:solidFill>
                  <a:prstClr val="white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764704"/>
            <a:ext cx="73448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5.	____	 is the capital of Russia.</a:t>
            </a:r>
          </a:p>
          <a:p>
            <a:pPr marL="742950" indent="-742950">
              <a:buAutoNum type="arabicPeriod" startAt="6"/>
            </a:pPr>
            <a:r>
              <a:rPr lang="en-US" sz="4000" dirty="0" smtClean="0"/>
              <a:t>____ is the capital of France.</a:t>
            </a:r>
          </a:p>
          <a:p>
            <a:r>
              <a:rPr lang="en-US" sz="4000" dirty="0" smtClean="0"/>
              <a:t>7.______ is the capital of Ukraine.</a:t>
            </a:r>
          </a:p>
          <a:p>
            <a:pPr marL="342900" indent="-342900">
              <a:buAutoNum type="arabicPeriod" startAt="8"/>
            </a:pPr>
            <a:r>
              <a:rPr lang="en-US" sz="4000" dirty="0" smtClean="0"/>
              <a:t> _____is the capital of the USA.</a:t>
            </a:r>
          </a:p>
          <a:p>
            <a:pPr marL="342900" indent="-342900">
              <a:buAutoNum type="arabicPeriod" startAt="8"/>
            </a:pPr>
            <a:r>
              <a:rPr lang="en-US" sz="4000" dirty="0" smtClean="0"/>
              <a:t>______is the capital of Canada.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5902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21.</a:t>
            </a:r>
            <a:r>
              <a:rPr lang="en-US" sz="2400" dirty="0">
                <a:solidFill>
                  <a:srgbClr val="FF0000"/>
                </a:solidFill>
              </a:rPr>
              <a:t>	Write who these people are.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556793"/>
            <a:ext cx="756084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1. Your </a:t>
            </a:r>
            <a:r>
              <a:rPr lang="en-US" sz="3600" dirty="0"/>
              <a:t>father’s daughter is your sister.</a:t>
            </a:r>
          </a:p>
          <a:p>
            <a:pPr marL="342900" indent="-342900">
              <a:buAutoNum type="arabicPeriod" startAt="2"/>
            </a:pPr>
            <a:r>
              <a:rPr lang="en-US" sz="3600" dirty="0" smtClean="0"/>
              <a:t>Your </a:t>
            </a:r>
            <a:r>
              <a:rPr lang="en-US" sz="3600" dirty="0"/>
              <a:t>father’s sister is your 	</a:t>
            </a:r>
            <a:r>
              <a:rPr lang="en-US" sz="3600" dirty="0" smtClean="0"/>
              <a:t>_______.</a:t>
            </a:r>
          </a:p>
          <a:p>
            <a:pPr marL="342900" indent="-342900">
              <a:buAutoNum type="arabicPeriod" startAt="2"/>
            </a:pPr>
            <a:r>
              <a:rPr lang="en-US" sz="3600" dirty="0" smtClean="0"/>
              <a:t>Your </a:t>
            </a:r>
            <a:r>
              <a:rPr lang="en-US" sz="3600" dirty="0"/>
              <a:t>father’s father is your 	</a:t>
            </a:r>
            <a:r>
              <a:rPr lang="en-US" sz="3600" dirty="0" smtClean="0"/>
              <a:t>_________.</a:t>
            </a:r>
            <a:endParaRPr lang="en-US" sz="3600" dirty="0"/>
          </a:p>
          <a:p>
            <a:pPr marL="342900" indent="-342900">
              <a:buAutoNum type="arabicPeriod" startAt="2"/>
            </a:pPr>
            <a:r>
              <a:rPr lang="en-US" sz="3600" dirty="0" smtClean="0"/>
              <a:t>Your </a:t>
            </a:r>
            <a:r>
              <a:rPr lang="en-US" sz="3600" dirty="0"/>
              <a:t>mother’s mother and father are </a:t>
            </a:r>
            <a:r>
              <a:rPr lang="en-US" sz="3600" dirty="0" smtClean="0"/>
              <a:t>your________.</a:t>
            </a:r>
            <a:endParaRPr lang="en-US" sz="3600" dirty="0"/>
          </a:p>
          <a:p>
            <a:pPr marL="342900" indent="-342900">
              <a:buAutoNum type="arabicPeriod" startAt="2"/>
            </a:pPr>
            <a:r>
              <a:rPr lang="en-US" sz="3600" dirty="0" smtClean="0"/>
              <a:t>Your </a:t>
            </a:r>
            <a:r>
              <a:rPr lang="en-US" sz="3600" dirty="0"/>
              <a:t>mother’s son is your </a:t>
            </a:r>
            <a:r>
              <a:rPr lang="en-US" sz="3600" dirty="0" smtClean="0"/>
              <a:t>_________.</a:t>
            </a:r>
            <a:r>
              <a:rPr lang="en-US" sz="3600" dirty="0"/>
              <a:t>	</a:t>
            </a:r>
          </a:p>
          <a:p>
            <a:pPr marL="342900" indent="-342900"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80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997838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6. Your </a:t>
            </a:r>
            <a:r>
              <a:rPr lang="en-US" sz="3600" dirty="0"/>
              <a:t>mother and father are your </a:t>
            </a:r>
            <a:r>
              <a:rPr lang="en-US" sz="3600" dirty="0" smtClean="0"/>
              <a:t>___.</a:t>
            </a:r>
            <a:r>
              <a:rPr lang="en-US" sz="3600" dirty="0"/>
              <a:t>	</a:t>
            </a:r>
          </a:p>
          <a:p>
            <a:r>
              <a:rPr lang="en-US" sz="3600" dirty="0" smtClean="0"/>
              <a:t>7. Your </a:t>
            </a:r>
            <a:r>
              <a:rPr lang="en-US" sz="3600" dirty="0"/>
              <a:t>aunt’s daughter is </a:t>
            </a:r>
            <a:r>
              <a:rPr lang="en-US" sz="3600" dirty="0" smtClean="0"/>
              <a:t>your___.</a:t>
            </a:r>
            <a:r>
              <a:rPr lang="en-US" sz="3600" dirty="0"/>
              <a:t>	</a:t>
            </a:r>
          </a:p>
          <a:p>
            <a:r>
              <a:rPr lang="en-US" sz="3600" dirty="0" smtClean="0"/>
              <a:t>8. Your </a:t>
            </a:r>
            <a:r>
              <a:rPr lang="en-US" sz="3600" dirty="0"/>
              <a:t>father’s mother is your </a:t>
            </a:r>
            <a:r>
              <a:rPr lang="en-US" sz="3600" dirty="0" smtClean="0"/>
              <a:t>____.</a:t>
            </a:r>
            <a:r>
              <a:rPr lang="en-US" sz="3600" dirty="0"/>
              <a:t>	</a:t>
            </a:r>
          </a:p>
          <a:p>
            <a:r>
              <a:rPr lang="en-US" sz="3600" dirty="0" smtClean="0"/>
              <a:t>9. Your </a:t>
            </a:r>
            <a:r>
              <a:rPr lang="en-US" sz="3600" dirty="0"/>
              <a:t>uncle’s son is </a:t>
            </a:r>
            <a:r>
              <a:rPr lang="en-US" sz="3600" dirty="0" smtClean="0"/>
              <a:t>your____.</a:t>
            </a:r>
            <a:r>
              <a:rPr lang="en-US" sz="3600" dirty="0"/>
              <a:t>		</a:t>
            </a:r>
          </a:p>
          <a:p>
            <a:r>
              <a:rPr lang="en-US" sz="3600" dirty="0" smtClean="0"/>
              <a:t>10. Your </a:t>
            </a:r>
            <a:r>
              <a:rPr lang="en-US" sz="3600" dirty="0"/>
              <a:t>mother’s brother is your </a:t>
            </a:r>
            <a:r>
              <a:rPr lang="en-US" sz="3600" dirty="0" smtClean="0"/>
              <a:t>____.</a:t>
            </a:r>
            <a:r>
              <a:rPr lang="en-US" sz="3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0415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22.Write </a:t>
            </a:r>
            <a:r>
              <a:rPr lang="en-US" sz="2400" dirty="0">
                <a:solidFill>
                  <a:srgbClr val="FF0000"/>
                </a:solidFill>
              </a:rPr>
              <a:t>when and where these people were born.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484784"/>
            <a:ext cx="79928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1.Sally/Paris/August</a:t>
            </a:r>
            <a:endParaRPr lang="en-US" sz="4000" dirty="0"/>
          </a:p>
          <a:p>
            <a:r>
              <a:rPr lang="en-US" sz="4000" b="1" dirty="0"/>
              <a:t>Sally was born in Paris in August. </a:t>
            </a:r>
            <a:r>
              <a:rPr lang="en-US" sz="4000" dirty="0"/>
              <a:t>			</a:t>
            </a:r>
          </a:p>
          <a:p>
            <a:r>
              <a:rPr lang="en-US" sz="4000" dirty="0" smtClean="0"/>
              <a:t>2.Wendy </a:t>
            </a:r>
            <a:r>
              <a:rPr lang="en-US" sz="4000" dirty="0"/>
              <a:t>and Peter/Glasgow/March</a:t>
            </a:r>
          </a:p>
          <a:p>
            <a:r>
              <a:rPr lang="en-US" sz="4000" dirty="0" smtClean="0"/>
              <a:t>3.Ira/Kiev/July</a:t>
            </a:r>
            <a:endParaRPr lang="en-US" sz="4000" dirty="0"/>
          </a:p>
          <a:p>
            <a:r>
              <a:rPr lang="en-US" sz="4000" dirty="0" smtClean="0"/>
              <a:t>4.Pedro/Madrid/November</a:t>
            </a:r>
            <a:endParaRPr lang="en-US" sz="4000" dirty="0"/>
          </a:p>
          <a:p>
            <a:r>
              <a:rPr lang="en-US" sz="4000" dirty="0" smtClean="0"/>
              <a:t>5.Olga and Natasha/Novgorod/February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894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548680"/>
            <a:ext cx="8064896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6. Kate and Ann/</a:t>
            </a:r>
            <a:r>
              <a:rPr lang="en-US" sz="4400" dirty="0" err="1" smtClean="0"/>
              <a:t>St.Petersburg</a:t>
            </a:r>
            <a:r>
              <a:rPr lang="en-US" sz="4400" dirty="0" smtClean="0"/>
              <a:t>/January</a:t>
            </a:r>
            <a:endParaRPr lang="en-US" sz="4400" dirty="0"/>
          </a:p>
          <a:p>
            <a:r>
              <a:rPr lang="en-US" sz="4400" dirty="0" smtClean="0"/>
              <a:t>7. Steven/Washington</a:t>
            </a:r>
            <a:r>
              <a:rPr lang="en-US" sz="4400" dirty="0"/>
              <a:t>, D.C./October</a:t>
            </a:r>
          </a:p>
          <a:p>
            <a:r>
              <a:rPr lang="en-US" sz="4400" dirty="0" smtClean="0"/>
              <a:t>8. Rob/Helsinki/May</a:t>
            </a:r>
            <a:endParaRPr lang="en-US" sz="4400" dirty="0"/>
          </a:p>
          <a:p>
            <a:pPr marL="342900" indent="-342900">
              <a:buAutoNum type="arabicPeriod" startAt="9"/>
            </a:pPr>
            <a:r>
              <a:rPr lang="en-US" sz="4400" dirty="0" smtClean="0"/>
              <a:t>Nick/Rome/April</a:t>
            </a:r>
          </a:p>
          <a:p>
            <a:pPr marL="342900" indent="-342900">
              <a:buAutoNum type="arabicPeriod" startAt="9"/>
            </a:pPr>
            <a:r>
              <a:rPr lang="en-US" sz="4400" dirty="0" smtClean="0"/>
              <a:t>Tom </a:t>
            </a:r>
            <a:r>
              <a:rPr lang="en-US" sz="4400" dirty="0"/>
              <a:t>and John/Leeds/September</a:t>
            </a:r>
          </a:p>
          <a:p>
            <a:pPr marL="342900" indent="-342900">
              <a:buAutoNum type="arabicPeriod" startAt="9"/>
            </a:pPr>
            <a:r>
              <a:rPr lang="en-US" sz="4400" dirty="0" smtClean="0"/>
              <a:t>Mike/Ottawa/June</a:t>
            </a:r>
            <a:endParaRPr lang="en-US" sz="4400" dirty="0"/>
          </a:p>
          <a:p>
            <a:pPr marL="342900" indent="-342900">
              <a:buAutoNum type="arabicPeriod" startAt="9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6405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 smtClean="0">
                <a:solidFill>
                  <a:srgbClr val="FF0000"/>
                </a:solidFill>
              </a:rPr>
              <a:t>23.Write </a:t>
            </a:r>
            <a:r>
              <a:rPr lang="en-US" sz="2700" dirty="0">
                <a:solidFill>
                  <a:srgbClr val="FF0000"/>
                </a:solidFill>
              </a:rPr>
              <a:t>the numbers in words and do the sums</a:t>
            </a:r>
            <a:r>
              <a:rPr lang="en-US" dirty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268238"/>
              </p:ext>
            </p:extLst>
          </p:nvPr>
        </p:nvGraphicFramePr>
        <p:xfrm>
          <a:off x="683568" y="1340768"/>
          <a:ext cx="7776864" cy="455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3888432"/>
              </a:tblGrid>
              <a:tr h="4552568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3600" dirty="0" smtClean="0"/>
                        <a:t>50+22= Fifty and twenty two is seventy two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3600" dirty="0" smtClean="0"/>
                        <a:t> </a:t>
                      </a:r>
                      <a:r>
                        <a:rPr lang="en-US" sz="3600" dirty="0" smtClean="0"/>
                        <a:t>28+7=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3600" dirty="0" smtClean="0"/>
                        <a:t> </a:t>
                      </a:r>
                      <a:r>
                        <a:rPr lang="en-US" sz="3600" dirty="0" smtClean="0"/>
                        <a:t>33+34=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3600" dirty="0" smtClean="0"/>
                        <a:t> </a:t>
                      </a:r>
                      <a:r>
                        <a:rPr lang="en-US" sz="3600" dirty="0" smtClean="0"/>
                        <a:t>77+13=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3600" dirty="0" smtClean="0"/>
                        <a:t> </a:t>
                      </a:r>
                      <a:r>
                        <a:rPr lang="en-US" sz="3600" dirty="0" smtClean="0"/>
                        <a:t>45+6=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 startAt="6"/>
                      </a:pPr>
                      <a:r>
                        <a:rPr lang="ru-RU" sz="4000" baseline="0" dirty="0" smtClean="0"/>
                        <a:t> </a:t>
                      </a:r>
                      <a:r>
                        <a:rPr lang="en-US" sz="4000" baseline="0" dirty="0" smtClean="0"/>
                        <a:t>11+18=</a:t>
                      </a:r>
                    </a:p>
                    <a:p>
                      <a:pPr marL="342900" indent="-342900">
                        <a:buAutoNum type="arabicPeriod" startAt="6"/>
                      </a:pPr>
                      <a:r>
                        <a:rPr lang="ru-RU" sz="4000" baseline="0" dirty="0" smtClean="0"/>
                        <a:t> </a:t>
                      </a:r>
                      <a:r>
                        <a:rPr lang="en-US" sz="4000" baseline="0" dirty="0" smtClean="0"/>
                        <a:t>92+8=</a:t>
                      </a:r>
                    </a:p>
                    <a:p>
                      <a:pPr marL="342900" indent="-342900">
                        <a:buAutoNum type="arabicPeriod" startAt="6"/>
                      </a:pPr>
                      <a:r>
                        <a:rPr lang="ru-RU" sz="4000" baseline="0" dirty="0" smtClean="0"/>
                        <a:t> </a:t>
                      </a:r>
                      <a:r>
                        <a:rPr lang="en-US" sz="4000" baseline="0" dirty="0" smtClean="0"/>
                        <a:t>14+52=</a:t>
                      </a:r>
                    </a:p>
                    <a:p>
                      <a:pPr marL="342900" indent="-342900">
                        <a:buAutoNum type="arabicPeriod" startAt="6"/>
                      </a:pPr>
                      <a:r>
                        <a:rPr lang="ru-RU" sz="4000" baseline="0" dirty="0" smtClean="0"/>
                        <a:t> </a:t>
                      </a:r>
                      <a:r>
                        <a:rPr lang="en-US" sz="4000" baseline="0" dirty="0" smtClean="0"/>
                        <a:t>30+50=</a:t>
                      </a:r>
                    </a:p>
                    <a:p>
                      <a:pPr marL="342900" indent="-342900">
                        <a:buAutoNum type="arabicPeriod" startAt="6"/>
                      </a:pPr>
                      <a:r>
                        <a:rPr lang="ru-RU" sz="4000" baseline="0" dirty="0" smtClean="0"/>
                        <a:t> </a:t>
                      </a:r>
                      <a:r>
                        <a:rPr lang="en-US" sz="4000" baseline="0" dirty="0" smtClean="0"/>
                        <a:t>66+9=</a:t>
                      </a:r>
                    </a:p>
                    <a:p>
                      <a:pPr marL="342900" indent="-342900">
                        <a:buAutoNum type="arabicPeriod" startAt="6"/>
                      </a:pPr>
                      <a:r>
                        <a:rPr lang="ru-RU" sz="4000" baseline="0" dirty="0" smtClean="0"/>
                        <a:t> </a:t>
                      </a:r>
                      <a:r>
                        <a:rPr lang="en-US" sz="4000" baseline="0" dirty="0" smtClean="0"/>
                        <a:t>73+7=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38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77809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24.Write </a:t>
            </a:r>
            <a:r>
              <a:rPr lang="en-US" sz="2400" dirty="0">
                <a:solidFill>
                  <a:srgbClr val="FF0000"/>
                </a:solidFill>
              </a:rPr>
              <a:t>the years in words.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693038"/>
              </p:ext>
            </p:extLst>
          </p:nvPr>
        </p:nvGraphicFramePr>
        <p:xfrm>
          <a:off x="1259632" y="1556792"/>
          <a:ext cx="7032104" cy="4662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6052"/>
                <a:gridCol w="3516052"/>
              </a:tblGrid>
              <a:tr h="4662264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1.	1945       Nineteen forty-five</a:t>
                      </a:r>
                    </a:p>
                    <a:p>
                      <a:pPr marL="514350" indent="-514350">
                        <a:buAutoNum type="arabicPeriod" startAt="2"/>
                      </a:pPr>
                      <a:r>
                        <a:rPr lang="ru-RU" sz="4000" dirty="0" smtClean="0"/>
                        <a:t>    </a:t>
                      </a:r>
                      <a:r>
                        <a:rPr lang="en-US" sz="4000" dirty="0" smtClean="0"/>
                        <a:t>1903</a:t>
                      </a:r>
                    </a:p>
                    <a:p>
                      <a:r>
                        <a:rPr lang="en-US" sz="4000" dirty="0" smtClean="0"/>
                        <a:t>3.	</a:t>
                      </a:r>
                      <a:r>
                        <a:rPr lang="ru-RU" sz="4000" dirty="0" smtClean="0"/>
                        <a:t> </a:t>
                      </a:r>
                      <a:r>
                        <a:rPr lang="en-US" sz="4000" dirty="0" smtClean="0"/>
                        <a:t>1812 	</a:t>
                      </a:r>
                    </a:p>
                    <a:p>
                      <a:r>
                        <a:rPr lang="en-US" sz="4000" dirty="0" smtClean="0"/>
                        <a:t>4.       2013	</a:t>
                      </a:r>
                    </a:p>
                    <a:p>
                      <a:r>
                        <a:rPr lang="en-US" sz="4000" dirty="0" smtClean="0"/>
                        <a:t>5.	</a:t>
                      </a:r>
                      <a:r>
                        <a:rPr lang="ru-RU" sz="4000" dirty="0" smtClean="0"/>
                        <a:t>  </a:t>
                      </a:r>
                      <a:r>
                        <a:rPr lang="en-US" sz="4000" dirty="0" smtClean="0"/>
                        <a:t>1147 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ru-RU" sz="4000" dirty="0" smtClean="0"/>
                        <a:t>6.      2002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4000" dirty="0" smtClean="0"/>
                        <a:t>7.       2000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4000" dirty="0" smtClean="0"/>
                        <a:t>8.       1948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4000" dirty="0" smtClean="0"/>
                        <a:t>9.       1492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4000" dirty="0" smtClean="0"/>
                        <a:t>10.     1973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ru-RU" sz="4000" dirty="0" smtClean="0"/>
                        <a:t>11.      1961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37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57606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25.Write </a:t>
            </a:r>
            <a:r>
              <a:rPr lang="en-US" sz="2400" dirty="0">
                <a:solidFill>
                  <a:srgbClr val="FF0000"/>
                </a:solidFill>
              </a:rPr>
              <a:t>5—7 true sentences about your family.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741657"/>
              </p:ext>
            </p:extLst>
          </p:nvPr>
        </p:nvGraphicFramePr>
        <p:xfrm>
          <a:off x="755576" y="1412779"/>
          <a:ext cx="7848873" cy="4825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91"/>
                <a:gridCol w="2616291"/>
                <a:gridCol w="2616291"/>
              </a:tblGrid>
              <a:tr h="776592">
                <a:tc>
                  <a:txBody>
                    <a:bodyPr/>
                    <a:lstStyle/>
                    <a:p>
                      <a:pPr marL="254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spc="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Bookman Old Style"/>
                          <a:cs typeface="Bookman Old Style"/>
                        </a:rPr>
                        <a:t>My father</a:t>
                      </a:r>
                      <a:endParaRPr lang="ru-RU" sz="180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is  interested  in</a:t>
                      </a:r>
                    </a:p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spc="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Bookman Old Style"/>
                          <a:cs typeface="Bookman Old Style"/>
                        </a:rPr>
                        <a:t>music</a:t>
                      </a:r>
                      <a:endParaRPr lang="ru-RU" sz="180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350" marR="6350" marT="0" marB="0"/>
                </a:tc>
              </a:tr>
              <a:tr h="449929">
                <a:tc>
                  <a:txBody>
                    <a:bodyPr/>
                    <a:lstStyle/>
                    <a:p>
                      <a:pPr marL="254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are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spc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Bookman Old Style"/>
                          <a:cs typeface="Bookman Old Style"/>
                        </a:rPr>
                        <a:t>computer games</a:t>
                      </a:r>
                      <a:endParaRPr lang="ru-RU" sz="180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350" marR="6350" marT="0" marB="0"/>
                </a:tc>
              </a:tr>
              <a:tr h="449929">
                <a:tc>
                  <a:txBody>
                    <a:bodyPr/>
                    <a:lstStyle/>
                    <a:p>
                      <a:pPr marL="254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spc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Bookman Old Style"/>
                          <a:cs typeface="Bookman Old Style"/>
                        </a:rPr>
                        <a:t>sport</a:t>
                      </a:r>
                      <a:endParaRPr lang="ru-RU" sz="180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350" marR="6350" marT="0" marB="0"/>
                </a:tc>
              </a:tr>
              <a:tr h="449929">
                <a:tc>
                  <a:txBody>
                    <a:bodyPr/>
                    <a:lstStyle/>
                    <a:p>
                      <a:pPr marL="254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spc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Bookman Old Style"/>
                          <a:cs typeface="Bookman Old Style"/>
                        </a:rPr>
                        <a:t>My mother</a:t>
                      </a:r>
                      <a:endParaRPr lang="ru-RU" sz="180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spc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Bookman Old Style"/>
                          <a:cs typeface="Bookman Old Style"/>
                        </a:rPr>
                        <a:t>dances</a:t>
                      </a:r>
                      <a:endParaRPr lang="ru-RU" sz="180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350" marR="6350" marT="0" marB="0"/>
                </a:tc>
              </a:tr>
              <a:tr h="449929">
                <a:tc>
                  <a:txBody>
                    <a:bodyPr/>
                    <a:lstStyle/>
                    <a:p>
                      <a:pPr marL="254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spc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Bookman Old Style"/>
                          <a:cs typeface="Bookman Old Style"/>
                        </a:rPr>
                        <a:t>My cousin(s)</a:t>
                      </a:r>
                      <a:endParaRPr lang="ru-RU" sz="180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spc="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Bookman Old Style"/>
                          <a:cs typeface="Bookman Old Style"/>
                        </a:rPr>
                        <a:t>old films</a:t>
                      </a:r>
                      <a:endParaRPr lang="ru-RU" sz="180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350" marR="6350" marT="0" marB="0"/>
                </a:tc>
              </a:tr>
              <a:tr h="449929">
                <a:tc>
                  <a:txBody>
                    <a:bodyPr/>
                    <a:lstStyle/>
                    <a:p>
                      <a:pPr marL="254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spc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Bookman Old Style"/>
                          <a:cs typeface="Bookman Old Style"/>
                        </a:rPr>
                        <a:t>My grandmother</a:t>
                      </a:r>
                      <a:endParaRPr lang="ru-RU" sz="180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spc="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Bookman Old Style"/>
                          <a:cs typeface="Bookman Old Style"/>
                        </a:rPr>
                        <a:t>books</a:t>
                      </a:r>
                      <a:endParaRPr lang="ru-RU" sz="180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350" marR="6350" marT="0" marB="0"/>
                </a:tc>
              </a:tr>
              <a:tr h="449929">
                <a:tc>
                  <a:txBody>
                    <a:bodyPr/>
                    <a:lstStyle/>
                    <a:p>
                      <a:pPr marL="254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spc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Bookman Old Style"/>
                          <a:cs typeface="Bookman Old Style"/>
                        </a:rPr>
                        <a:t>My grandfather</a:t>
                      </a:r>
                      <a:endParaRPr lang="ru-RU" sz="180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spc="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Bookman Old Style"/>
                          <a:cs typeface="Bookman Old Style"/>
                        </a:rPr>
                        <a:t>photography</a:t>
                      </a:r>
                      <a:endParaRPr lang="ru-RU" sz="180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350" marR="6350" marT="0" marB="0"/>
                </a:tc>
              </a:tr>
              <a:tr h="449929">
                <a:tc>
                  <a:txBody>
                    <a:bodyPr/>
                    <a:lstStyle/>
                    <a:p>
                      <a:pPr marL="254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spc="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Bookman Old Style"/>
                          <a:cs typeface="Bookman Old Style"/>
                        </a:rPr>
                        <a:t>My grandparents</a:t>
                      </a:r>
                      <a:endParaRPr lang="ru-RU" sz="180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spc="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Bookman Old Style"/>
                          <a:cs typeface="Bookman Old Style"/>
                        </a:rPr>
                        <a:t>animals</a:t>
                      </a:r>
                      <a:endParaRPr lang="ru-RU" sz="180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350" marR="6350" marT="0" marB="0"/>
                </a:tc>
              </a:tr>
              <a:tr h="449929">
                <a:tc>
                  <a:txBody>
                    <a:bodyPr/>
                    <a:lstStyle/>
                    <a:p>
                      <a:pPr marL="254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spc="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Bookman Old Style"/>
                          <a:cs typeface="Bookman Old Style"/>
                        </a:rPr>
                        <a:t>My uncle(s)</a:t>
                      </a:r>
                      <a:endParaRPr lang="ru-RU" sz="180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spc="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Bookman Old Style"/>
                          <a:cs typeface="Bookman Old Style"/>
                        </a:rPr>
                        <a:t>travelling</a:t>
                      </a:r>
                      <a:endParaRPr lang="ru-RU" sz="180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350" marR="6350" marT="0" marB="0"/>
                </a:tc>
              </a:tr>
              <a:tr h="449929">
                <a:tc>
                  <a:txBody>
                    <a:bodyPr/>
                    <a:lstStyle/>
                    <a:p>
                      <a:pPr marL="254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spc="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Bookman Old Style"/>
                          <a:cs typeface="Bookman Old Style"/>
                        </a:rPr>
                        <a:t>My aunt(s)</a:t>
                      </a:r>
                      <a:endParaRPr lang="ru-RU" sz="180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spc="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Bookman Old Style"/>
                          <a:cs typeface="Bookman Old Style"/>
                        </a:rPr>
                        <a:t>going abroad</a:t>
                      </a:r>
                      <a:endParaRPr lang="ru-RU" sz="180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452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		</a:t>
            </a:r>
            <a:br>
              <a:rPr lang="en-US" dirty="0"/>
            </a:br>
            <a:r>
              <a:rPr lang="en-US" sz="2700" dirty="0" smtClean="0">
                <a:solidFill>
                  <a:srgbClr val="FF0000"/>
                </a:solidFill>
              </a:rPr>
              <a:t>26. Write </a:t>
            </a:r>
            <a:r>
              <a:rPr lang="en-US" sz="2700" dirty="0">
                <a:solidFill>
                  <a:srgbClr val="FF0000"/>
                </a:solidFill>
              </a:rPr>
              <a:t>what their jobs are.</a:t>
            </a:r>
            <a:br>
              <a:rPr lang="en-US" sz="2700" dirty="0">
                <a:solidFill>
                  <a:srgbClr val="FF0000"/>
                </a:solidFill>
              </a:rPr>
            </a:br>
            <a:endParaRPr lang="ru-RU" sz="27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56895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1.Sue </a:t>
            </a:r>
            <a:r>
              <a:rPr lang="en-US" sz="4400" dirty="0"/>
              <a:t>and Bob work on the farm.</a:t>
            </a:r>
          </a:p>
          <a:p>
            <a:r>
              <a:rPr lang="en-US" sz="4400" b="1" dirty="0"/>
              <a:t>They are farmers. 	</a:t>
            </a:r>
          </a:p>
          <a:p>
            <a:pPr marL="342900" indent="-342900">
              <a:buAutoNum type="arabicPeriod" startAt="2"/>
            </a:pPr>
            <a:r>
              <a:rPr lang="en-US" sz="4400" dirty="0" smtClean="0"/>
              <a:t>Mary </a:t>
            </a:r>
            <a:r>
              <a:rPr lang="en-US" sz="4400" dirty="0"/>
              <a:t>teaches music at school</a:t>
            </a:r>
            <a:r>
              <a:rPr lang="en-US" sz="4400" dirty="0" smtClean="0"/>
              <a:t>.</a:t>
            </a:r>
          </a:p>
          <a:p>
            <a:r>
              <a:rPr lang="en-US" sz="4400" dirty="0" smtClean="0"/>
              <a:t>3.Denis </a:t>
            </a:r>
            <a:r>
              <a:rPr lang="en-US" sz="4400" dirty="0"/>
              <a:t>cooks food.</a:t>
            </a:r>
          </a:p>
          <a:p>
            <a:r>
              <a:rPr lang="en-US" sz="4400" dirty="0" smtClean="0"/>
              <a:t>4.Margaret </a:t>
            </a:r>
            <a:r>
              <a:rPr lang="en-US" sz="4400" dirty="0"/>
              <a:t>makes dresses,</a:t>
            </a:r>
          </a:p>
          <a:p>
            <a:r>
              <a:rPr lang="en-US" sz="4400" dirty="0" smtClean="0"/>
              <a:t>5.Tom </a:t>
            </a:r>
            <a:r>
              <a:rPr lang="en-US" sz="4400" dirty="0"/>
              <a:t>works in a shop.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90159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1268760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/>
              <a:t>6.	David flies planes.</a:t>
            </a:r>
          </a:p>
          <a:p>
            <a:r>
              <a:rPr lang="en-US" sz="4800" dirty="0"/>
              <a:t>7.	Bess and Kate write books.</a:t>
            </a:r>
          </a:p>
          <a:p>
            <a:r>
              <a:rPr lang="en-US" sz="4800" dirty="0"/>
              <a:t>8.	Liz sings songs.</a:t>
            </a:r>
          </a:p>
          <a:p>
            <a:r>
              <a:rPr lang="en-US" sz="4800" dirty="0"/>
              <a:t>9.	Boris and Alex work in a hospital</a:t>
            </a:r>
          </a:p>
          <a:p>
            <a:r>
              <a:rPr lang="en-US" sz="4800" dirty="0"/>
              <a:t>10.	Dan works in a bank.</a:t>
            </a:r>
          </a:p>
          <a:p>
            <a:r>
              <a:rPr lang="en-US" sz="4800" dirty="0"/>
              <a:t>11.	Susan makes bread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0934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2.Write general questions to the following sentences.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	They made a wonderful cake yesterday.</a:t>
            </a:r>
          </a:p>
          <a:p>
            <a:pPr marL="0" indent="0">
              <a:buNone/>
            </a:pPr>
            <a:r>
              <a:rPr lang="en-US" b="1" i="1" dirty="0" smtClean="0"/>
              <a:t>Did they make a wonderful cake yesterday?</a:t>
            </a:r>
          </a:p>
          <a:p>
            <a:pPr marL="0" indent="0">
              <a:buNone/>
            </a:pPr>
            <a:r>
              <a:rPr lang="en-US" dirty="0" smtClean="0"/>
              <a:t>2.	Billy came home early in the evening.</a:t>
            </a:r>
          </a:p>
          <a:p>
            <a:pPr marL="0" indent="0">
              <a:buNone/>
            </a:pPr>
            <a:r>
              <a:rPr lang="en-US" dirty="0" smtClean="0"/>
              <a:t>3.	My parents flew to Canada last summer.</a:t>
            </a:r>
          </a:p>
          <a:p>
            <a:pPr marL="0" indent="0">
              <a:buNone/>
            </a:pPr>
            <a:r>
              <a:rPr lang="en-US" dirty="0" smtClean="0"/>
              <a:t>4.	Her friend wrote for the school newspaper last year.</a:t>
            </a:r>
          </a:p>
          <a:p>
            <a:pPr marL="0" indent="0">
              <a:buNone/>
            </a:pPr>
            <a:r>
              <a:rPr lang="en-US" dirty="0" smtClean="0"/>
              <a:t>5.	Len learnt Italian at the university 2 years ago.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796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27.Match </a:t>
            </a:r>
            <a:r>
              <a:rPr lang="en-US" sz="2400" dirty="0">
                <a:solidFill>
                  <a:srgbClr val="FF0000"/>
                </a:solidFill>
              </a:rPr>
              <a:t>the words to make the names of some jobs and write them down.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718226"/>
              </p:ext>
            </p:extLst>
          </p:nvPr>
        </p:nvGraphicFramePr>
        <p:xfrm>
          <a:off x="827584" y="1340768"/>
          <a:ext cx="7848871" cy="5112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7060"/>
                <a:gridCol w="3961811"/>
              </a:tblGrid>
              <a:tr h="852095">
                <a:tc>
                  <a:txBody>
                    <a:bodyPr/>
                    <a:lstStyle/>
                    <a:p>
                      <a:pPr marL="254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3600" spc="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Bookman Old Style"/>
                          <a:cs typeface="Bookman Old Style"/>
                        </a:rPr>
                        <a:t>1. dress</a:t>
                      </a:r>
                      <a:endParaRPr lang="ru-RU" sz="360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4000" b="0" spc="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Bookman Old Style"/>
                          <a:cs typeface="Bookman Old Style"/>
                        </a:rPr>
                        <a:t>a) man</a:t>
                      </a:r>
                      <a:endParaRPr lang="ru-RU" sz="4000" b="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350" marR="6350" marT="0" marB="0"/>
                </a:tc>
              </a:tr>
              <a:tr h="852095">
                <a:tc>
                  <a:txBody>
                    <a:bodyPr/>
                    <a:lstStyle/>
                    <a:p>
                      <a:pPr marL="254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3600" spc="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Bookman Old Style"/>
                          <a:cs typeface="Bookman Old Style"/>
                        </a:rPr>
                        <a:t>2. shop</a:t>
                      </a:r>
                      <a:endParaRPr lang="ru-RU" sz="360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4000" spc="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Bookman Old Style"/>
                          <a:cs typeface="Bookman Old Style"/>
                        </a:rPr>
                        <a:t>b) man</a:t>
                      </a:r>
                      <a:endParaRPr lang="ru-RU" sz="400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350" marR="6350" marT="0" marB="0"/>
                </a:tc>
              </a:tr>
              <a:tr h="852095">
                <a:tc>
                  <a:txBody>
                    <a:bodyPr/>
                    <a:lstStyle/>
                    <a:p>
                      <a:pPr marL="254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3600" spc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Bookman Old Style"/>
                          <a:cs typeface="Bookman Old Style"/>
                        </a:rPr>
                        <a:t>3. business</a:t>
                      </a:r>
                      <a:endParaRPr lang="ru-RU" sz="360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4000" spc="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Bookman Old Style"/>
                          <a:cs typeface="Bookman Old Style"/>
                        </a:rPr>
                        <a:t>c)teacher</a:t>
                      </a:r>
                      <a:endParaRPr lang="ru-RU" sz="400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350" marR="6350" marT="0" marB="0"/>
                </a:tc>
              </a:tr>
              <a:tr h="852095">
                <a:tc>
                  <a:txBody>
                    <a:bodyPr/>
                    <a:lstStyle/>
                    <a:p>
                      <a:pPr marL="254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3600" spc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Bookman Old Style"/>
                          <a:cs typeface="Bookman Old Style"/>
                        </a:rPr>
                        <a:t>4. sports</a:t>
                      </a:r>
                      <a:endParaRPr lang="ru-RU" sz="360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4000" b="1" spc="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Bookman Old Style"/>
                          <a:cs typeface="Bookman Old Style"/>
                        </a:rPr>
                        <a:t>d) maker</a:t>
                      </a:r>
                      <a:endParaRPr lang="ru-RU" sz="4000" b="1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350" marR="6350" marT="0" marB="0"/>
                </a:tc>
              </a:tr>
              <a:tr h="852095">
                <a:tc>
                  <a:txBody>
                    <a:bodyPr/>
                    <a:lstStyle/>
                    <a:p>
                      <a:pPr marL="254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3600" spc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Bookman Old Style"/>
                          <a:cs typeface="Bookman Old Style"/>
                        </a:rPr>
                        <a:t>5. fisher</a:t>
                      </a:r>
                      <a:endParaRPr lang="ru-RU" sz="360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4000" spc="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Bookman Old Style"/>
                          <a:cs typeface="Bookman Old Style"/>
                        </a:rPr>
                        <a:t>e) woman</a:t>
                      </a:r>
                      <a:endParaRPr lang="ru-RU" sz="400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350" marR="6350" marT="0" marB="0"/>
                </a:tc>
              </a:tr>
              <a:tr h="852095">
                <a:tc>
                  <a:txBody>
                    <a:bodyPr/>
                    <a:lstStyle/>
                    <a:p>
                      <a:pPr marL="254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3600" spc="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Bookman Old Style"/>
                          <a:cs typeface="Bookman Old Style"/>
                        </a:rPr>
                        <a:t>6. music</a:t>
                      </a:r>
                      <a:endParaRPr lang="ru-RU" sz="360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4000" spc="0" dirty="0">
                          <a:solidFill>
                            <a:srgbClr val="000000"/>
                          </a:solidFill>
                          <a:effectLst/>
                          <a:latin typeface="Bookman Old Style"/>
                          <a:ea typeface="Bookman Old Style"/>
                          <a:cs typeface="Bookman Old Style"/>
                        </a:rPr>
                        <a:t>f) assistant</a:t>
                      </a:r>
                      <a:endParaRPr lang="ru-RU" sz="4000" dirty="0">
                        <a:effectLst/>
                        <a:latin typeface="Bookman Old Style"/>
                        <a:ea typeface="Bookman Old Style"/>
                        <a:cs typeface="Bookman Old Style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5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28.Match </a:t>
            </a:r>
            <a:r>
              <a:rPr lang="en-US" sz="2000" dirty="0">
                <a:solidFill>
                  <a:srgbClr val="FF0000"/>
                </a:solidFill>
              </a:rPr>
              <a:t>the pictures of the people to the addresses where they live.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71600"/>
            <a:ext cx="8291264" cy="47545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live at 22 </a:t>
            </a:r>
            <a:r>
              <a:rPr lang="en-US" dirty="0" err="1" smtClean="0"/>
              <a:t>Tverskaya</a:t>
            </a:r>
            <a:r>
              <a:rPr lang="en-US" dirty="0" smtClean="0"/>
              <a:t> Street, Moscow.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 live at </a:t>
            </a:r>
            <a:r>
              <a:rPr lang="en-US" dirty="0" smtClean="0"/>
              <a:t>10 High </a:t>
            </a:r>
            <a:r>
              <a:rPr lang="en-US" dirty="0"/>
              <a:t>Street, </a:t>
            </a:r>
            <a:r>
              <a:rPr lang="en-US" dirty="0" smtClean="0"/>
              <a:t>London.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 live at </a:t>
            </a:r>
            <a:r>
              <a:rPr lang="en-US" dirty="0" smtClean="0"/>
              <a:t>15 Apple Street</a:t>
            </a:r>
            <a:r>
              <a:rPr lang="en-US" dirty="0"/>
              <a:t>, </a:t>
            </a:r>
            <a:r>
              <a:rPr lang="en-US" dirty="0" smtClean="0"/>
              <a:t>Leeds.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 live at 22 </a:t>
            </a:r>
            <a:r>
              <a:rPr lang="en-US" dirty="0" smtClean="0"/>
              <a:t>Green Street</a:t>
            </a:r>
            <a:r>
              <a:rPr lang="en-US" dirty="0"/>
              <a:t>, </a:t>
            </a:r>
            <a:r>
              <a:rPr lang="en-US" dirty="0" smtClean="0"/>
              <a:t>Glasgow.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 live at </a:t>
            </a:r>
            <a:r>
              <a:rPr lang="en-US" dirty="0" smtClean="0"/>
              <a:t>1 Central Park, Sochi.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 live at </a:t>
            </a:r>
            <a:r>
              <a:rPr lang="en-US" dirty="0" smtClean="0"/>
              <a:t>14Nevsky Prospect, St. Petersburg.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7943"/>
            <a:ext cx="11334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267943"/>
            <a:ext cx="1209675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355" y="1325093"/>
            <a:ext cx="1362075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354400"/>
            <a:ext cx="113347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371600"/>
            <a:ext cx="124777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274" y="1449735"/>
            <a:ext cx="1476375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964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333375"/>
            <a:ext cx="7834064" cy="57599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6.	You swam in the sea when you were in Spain.</a:t>
            </a:r>
          </a:p>
          <a:p>
            <a:pPr marL="0" indent="0">
              <a:buNone/>
            </a:pPr>
            <a:r>
              <a:rPr lang="en-US" sz="3600" dirty="0" smtClean="0"/>
              <a:t>7.	Tim spoke on the phone in the morning.</a:t>
            </a:r>
          </a:p>
          <a:p>
            <a:pPr marL="0" indent="0">
              <a:buNone/>
            </a:pPr>
            <a:r>
              <a:rPr lang="en-US" sz="3600" dirty="0" smtClean="0"/>
              <a:t>8.	Ann sat on the sofa and read a book in the afternoon.</a:t>
            </a:r>
          </a:p>
          <a:p>
            <a:pPr marL="0" indent="0">
              <a:buNone/>
            </a:pPr>
            <a:r>
              <a:rPr lang="en-US" sz="3600" dirty="0" smtClean="0"/>
              <a:t>9.	Dick spent his holidays in France last year.</a:t>
            </a:r>
          </a:p>
          <a:p>
            <a:pPr marL="0" indent="0">
              <a:buNone/>
            </a:pPr>
            <a:r>
              <a:rPr lang="en-US" sz="3600" dirty="0" smtClean="0"/>
              <a:t>10.	My granny grew roses in the garden last spring.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1373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3.Mary does these things every day. Write what she did yesterday.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1.	Mary gets up at 8 in the morning.</a:t>
            </a:r>
          </a:p>
          <a:p>
            <a:pPr marL="0" indent="0">
              <a:buNone/>
            </a:pPr>
            <a:r>
              <a:rPr lang="en-US" b="1" i="1" dirty="0" smtClean="0"/>
              <a:t>Mary got up at 8 in the morning yesterday.	</a:t>
            </a:r>
          </a:p>
          <a:p>
            <a:pPr marL="0" indent="0">
              <a:buNone/>
            </a:pPr>
            <a:r>
              <a:rPr lang="en-US" dirty="0" smtClean="0"/>
              <a:t>2.	Mary leaves for her work at about 9.</a:t>
            </a:r>
          </a:p>
          <a:p>
            <a:pPr marL="0" indent="0">
              <a:buNone/>
            </a:pPr>
            <a:r>
              <a:rPr lang="en-US" dirty="0" smtClean="0"/>
              <a:t>3.	Mary drives to her work.</a:t>
            </a:r>
          </a:p>
          <a:p>
            <a:pPr marL="0" indent="0">
              <a:buNone/>
            </a:pPr>
            <a:r>
              <a:rPr lang="en-US" dirty="0" smtClean="0"/>
              <a:t>4.	Mary writes letters in the morning</a:t>
            </a:r>
          </a:p>
          <a:p>
            <a:pPr marL="0" indent="0">
              <a:buNone/>
            </a:pPr>
            <a:r>
              <a:rPr lang="en-US" dirty="0" smtClean="0"/>
              <a:t>5.   Mary has lunch in a café.</a:t>
            </a:r>
          </a:p>
          <a:p>
            <a:pPr marL="0" indent="0">
              <a:buNone/>
            </a:pPr>
            <a:r>
              <a:rPr lang="en-US" dirty="0" smtClean="0"/>
              <a:t>6.	Mary speaks on the phone in the afternoon.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53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827584" y="332656"/>
            <a:ext cx="7704856" cy="56166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7.	Mary goes to the bank at 5 o’clock.</a:t>
            </a:r>
          </a:p>
          <a:p>
            <a:pPr marL="0" indent="0">
              <a:buNone/>
            </a:pPr>
            <a:r>
              <a:rPr lang="en-US" sz="3600" dirty="0" smtClean="0"/>
              <a:t>8.	Mary comes home at 7 o’clock.</a:t>
            </a:r>
          </a:p>
          <a:p>
            <a:pPr marL="0" indent="0">
              <a:buNone/>
            </a:pPr>
            <a:r>
              <a:rPr lang="en-US" sz="3600" dirty="0" smtClean="0"/>
              <a:t>9.	Mary eats dinner with her daughter.</a:t>
            </a:r>
          </a:p>
          <a:p>
            <a:pPr marL="0" indent="0">
              <a:buNone/>
            </a:pPr>
            <a:r>
              <a:rPr lang="en-US" sz="3600" dirty="0" smtClean="0"/>
              <a:t>10.	Mary feeds her cat in the evening.</a:t>
            </a:r>
          </a:p>
          <a:p>
            <a:pPr marL="0" indent="0">
              <a:buNone/>
            </a:pPr>
            <a:r>
              <a:rPr lang="en-US" sz="3600" dirty="0" smtClean="0"/>
              <a:t>11.	Mary listens to the news on TV at 10 o’clock.</a:t>
            </a:r>
          </a:p>
          <a:p>
            <a:pPr marL="0" indent="0">
              <a:buNone/>
            </a:pPr>
            <a:r>
              <a:rPr lang="en-US" sz="3600" dirty="0" smtClean="0"/>
              <a:t>12.	Mary usually spends her evenings at home</a:t>
            </a:r>
            <a:r>
              <a:rPr lang="ru-RU" sz="3600" dirty="0" smtClean="0"/>
              <a:t>.</a:t>
            </a:r>
            <a:endParaRPr lang="en-US" sz="3600" dirty="0" smtClean="0"/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99960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4.Make the sentences negative and write them down.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sz="3600" dirty="0" smtClean="0"/>
              <a:t>.	Tom drove to the sea yesterday.</a:t>
            </a:r>
          </a:p>
          <a:p>
            <a:pPr marL="0" indent="0">
              <a:buNone/>
            </a:pPr>
            <a:r>
              <a:rPr lang="en-US" sz="3600" b="1" i="1" dirty="0" smtClean="0"/>
              <a:t>Tom didn't drive to the sea yesterday.</a:t>
            </a:r>
          </a:p>
          <a:p>
            <a:pPr marL="0" indent="0">
              <a:buNone/>
            </a:pPr>
            <a:r>
              <a:rPr lang="en-US" sz="3600" dirty="0" smtClean="0"/>
              <a:t>2.	Sarah flew to Glasgow 2 days ago.</a:t>
            </a:r>
          </a:p>
          <a:p>
            <a:pPr marL="0" indent="0">
              <a:buNone/>
            </a:pPr>
            <a:r>
              <a:rPr lang="en-US" sz="3600" dirty="0" smtClean="0"/>
              <a:t>3.	Mary grew vegetables in her garden last summer.</a:t>
            </a:r>
          </a:p>
          <a:p>
            <a:pPr marL="0" indent="0">
              <a:buNone/>
            </a:pPr>
            <a:r>
              <a:rPr lang="en-US" sz="3600" dirty="0" smtClean="0"/>
              <a:t>4.	They learnt to play the piano 3 years ago.</a:t>
            </a:r>
          </a:p>
          <a:p>
            <a:pPr marL="0" indent="0">
              <a:buNone/>
            </a:pPr>
            <a:r>
              <a:rPr lang="en-US" sz="3600" dirty="0" smtClean="0"/>
              <a:t>5.	We stayed with my uncle yesterday.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34266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</TotalTime>
  <Words>1053</Words>
  <Application>Microsoft Office PowerPoint</Application>
  <PresentationFormat>Экран (4:3)</PresentationFormat>
  <Paragraphs>403</Paragraphs>
  <Slides>51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2" baseType="lpstr">
      <vt:lpstr>Тема Office</vt:lpstr>
      <vt:lpstr>ЛЕКСИКО-ГРАММАТИЧЕСКИЙ ПРАКТИКУМ к учебнику О. Н. Афанасьевой, И.В.Михеевой АНГЛИЙСКИЙ ЯЗЫК 5 класс </vt:lpstr>
      <vt:lpstr>1.Write the verbs in the past forms.</vt:lpstr>
      <vt:lpstr>Презентация PowerPoint</vt:lpstr>
      <vt:lpstr>Презентация PowerPoint</vt:lpstr>
      <vt:lpstr>2.Write general questions to the following sentences.</vt:lpstr>
      <vt:lpstr>Презентация PowerPoint</vt:lpstr>
      <vt:lpstr>3.Mary does these things every day. Write what she did yesterday.</vt:lpstr>
      <vt:lpstr>Презентация PowerPoint</vt:lpstr>
      <vt:lpstr>4.Make the sentences negative and write them down.</vt:lpstr>
      <vt:lpstr>Презентация PowerPoint</vt:lpstr>
      <vt:lpstr>5.Use the necessary forms of the verbs in the brackets.</vt:lpstr>
      <vt:lpstr>Презентация PowerPoint</vt:lpstr>
      <vt:lpstr>6.Use the necessary forms of the verbs in the brackets to complete the story. </vt:lpstr>
      <vt:lpstr>Презентация PowerPoint</vt:lpstr>
      <vt:lpstr>7.Use the necessary forms of the verbs in the brackets to complete the story.</vt:lpstr>
      <vt:lpstr>Презентация PowerPoint</vt:lpstr>
      <vt:lpstr>8.Write who-questions to the following sentences.</vt:lpstr>
      <vt:lpstr>Презентация PowerPoint</vt:lpstr>
      <vt:lpstr>9. Write who-questions to the following sentences.</vt:lpstr>
      <vt:lpstr>Презентация PowerPoint</vt:lpstr>
      <vt:lpstr>10A. Write true answers to the questions about your family.</vt:lpstr>
      <vt:lpstr>10 B. Look at the pictures and write the answers to the following questions.</vt:lpstr>
      <vt:lpstr>11. Write 10 things you could/couldn't do when you were 7 years old. </vt:lpstr>
      <vt:lpstr>12 A. Write who-questions to the following sentences.</vt:lpstr>
      <vt:lpstr>В. Answer the following questions.</vt:lpstr>
      <vt:lpstr>13.Make the sentences negative and write them down.</vt:lpstr>
      <vt:lpstr>Презентация PowerPoint</vt:lpstr>
      <vt:lpstr>14. Write the ordinal numerals.</vt:lpstr>
      <vt:lpstr>15. Write when the people were born using ordinal numerals.</vt:lpstr>
      <vt:lpstr>Презентация PowerPoint</vt:lpstr>
      <vt:lpstr>16. Use the where necessary.</vt:lpstr>
      <vt:lpstr>Презентация PowerPoint</vt:lpstr>
      <vt:lpstr>16.Use a, an or the where necessary.</vt:lpstr>
      <vt:lpstr>Презентация PowerPoint</vt:lpstr>
      <vt:lpstr>17.Match the pictures to their names</vt:lpstr>
      <vt:lpstr>18.Complete the sentences using the new words from the box.</vt:lpstr>
      <vt:lpstr>19.Use the prepositions from the box where necessary to complete the sentences.  about, at, by, for, in, of, on, to, up, with </vt:lpstr>
      <vt:lpstr>19.Use the prepositions from the box where necessary to complete the sentences.  about, at, by, for, in, of, on, to, up, with</vt:lpstr>
      <vt:lpstr>20.What are the capitals of the following countries?</vt:lpstr>
      <vt:lpstr>Helsinki, Kiev, Moscow, Rome, Madrid, London, Paris, Washington, D.C., Ottawa Helsinki, Kiev, Moscow, Rome, Madrid, London, Paris, Washington, D.C., Ottawa   </vt:lpstr>
      <vt:lpstr>21. Write who these people are.</vt:lpstr>
      <vt:lpstr>Презентация PowerPoint</vt:lpstr>
      <vt:lpstr>22.Write when and where these people were born.</vt:lpstr>
      <vt:lpstr>Презентация PowerPoint</vt:lpstr>
      <vt:lpstr>23.Write the numbers in words and do the sums.</vt:lpstr>
      <vt:lpstr>24.Write the years in words.</vt:lpstr>
      <vt:lpstr>25.Write 5—7 true sentences about your family.</vt:lpstr>
      <vt:lpstr>   26. Write what their jobs are. </vt:lpstr>
      <vt:lpstr>Презентация PowerPoint</vt:lpstr>
      <vt:lpstr>27.Match the words to make the names of some jobs and write them down.</vt:lpstr>
      <vt:lpstr>28.Match the pictures of the people to the addresses where they live.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ЛЕКСИКО-ГРАММАТИЧЕСКИЙ ПРАКТИКУМ к учебнику О. Н. Афанасьевой, И.В.Михеевой АНГЛИЙСКИЙ ЯЗЫК 5 класс</dc:title>
  <dc:creator>Марина</dc:creator>
  <cp:lastModifiedBy>Марина</cp:lastModifiedBy>
  <cp:revision>50</cp:revision>
  <dcterms:created xsi:type="dcterms:W3CDTF">2016-07-07T08:29:18Z</dcterms:created>
  <dcterms:modified xsi:type="dcterms:W3CDTF">2016-11-29T10:17:20Z</dcterms:modified>
</cp:coreProperties>
</file>