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60" r:id="rId3"/>
    <p:sldId id="273" r:id="rId4"/>
    <p:sldId id="272" r:id="rId5"/>
    <p:sldId id="261" r:id="rId6"/>
    <p:sldId id="262" r:id="rId7"/>
    <p:sldId id="257" r:id="rId8"/>
    <p:sldId id="271" r:id="rId9"/>
    <p:sldId id="274" r:id="rId10"/>
    <p:sldId id="258" r:id="rId11"/>
    <p:sldId id="267" r:id="rId12"/>
    <p:sldId id="294" r:id="rId13"/>
    <p:sldId id="268" r:id="rId14"/>
    <p:sldId id="269" r:id="rId15"/>
    <p:sldId id="264" r:id="rId16"/>
    <p:sldId id="266" r:id="rId17"/>
    <p:sldId id="270" r:id="rId18"/>
    <p:sldId id="283" r:id="rId19"/>
    <p:sldId id="276" r:id="rId20"/>
    <p:sldId id="282" r:id="rId21"/>
    <p:sldId id="293" r:id="rId22"/>
    <p:sldId id="275" r:id="rId23"/>
    <p:sldId id="284" r:id="rId24"/>
    <p:sldId id="278" r:id="rId25"/>
    <p:sldId id="279" r:id="rId26"/>
    <p:sldId id="280" r:id="rId27"/>
    <p:sldId id="281" r:id="rId28"/>
    <p:sldId id="285" r:id="rId29"/>
    <p:sldId id="286" r:id="rId30"/>
    <p:sldId id="263" r:id="rId31"/>
    <p:sldId id="287" r:id="rId32"/>
    <p:sldId id="288" r:id="rId33"/>
    <p:sldId id="289" r:id="rId34"/>
    <p:sldId id="290" r:id="rId35"/>
    <p:sldId id="291" r:id="rId36"/>
    <p:sldId id="295" r:id="rId37"/>
    <p:sldId id="29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  <a:srgbClr val="BC92E6"/>
    <a:srgbClr val="291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40" autoAdjust="0"/>
  </p:normalViewPr>
  <p:slideViewPr>
    <p:cSldViewPr>
      <p:cViewPr varScale="1">
        <p:scale>
          <a:sx n="62" d="100"/>
          <a:sy n="62" d="100"/>
        </p:scale>
        <p:origin x="-15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Старшая школа (9а, 9б, 10 кл - 24 чел.)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invertIfNegative val="0"/>
          <c:cat>
            <c:strRef>
              <c:f>Лист1!$A$2:$A$8</c:f>
              <c:strCache>
                <c:ptCount val="7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  <c:pt idx="5">
                  <c:v>Вопрос 6</c:v>
                </c:pt>
                <c:pt idx="6">
                  <c:v>Вопрос 7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1</c:v>
                </c:pt>
                <c:pt idx="1">
                  <c:v>0.92</c:v>
                </c:pt>
                <c:pt idx="2">
                  <c:v>0.92</c:v>
                </c:pt>
                <c:pt idx="3">
                  <c:v>1</c:v>
                </c:pt>
                <c:pt idx="4">
                  <c:v>1</c:v>
                </c:pt>
                <c:pt idx="5">
                  <c:v>0.97</c:v>
                </c:pt>
                <c:pt idx="6">
                  <c:v>0.92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Средняя школа (6а, 6б, 7кл - 32 чел.)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  <c:pt idx="5">
                  <c:v>Вопрос 6</c:v>
                </c:pt>
                <c:pt idx="6">
                  <c:v>Вопрос 7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0.87000000000000199</c:v>
                </c:pt>
                <c:pt idx="1">
                  <c:v>0.78</c:v>
                </c:pt>
                <c:pt idx="2">
                  <c:v>0.48000000000000032</c:v>
                </c:pt>
                <c:pt idx="3">
                  <c:v>0.39000000000000112</c:v>
                </c:pt>
                <c:pt idx="4">
                  <c:v>0.27</c:v>
                </c:pt>
                <c:pt idx="5">
                  <c:v>0.18000000000000024</c:v>
                </c:pt>
                <c:pt idx="6">
                  <c:v>0.81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0620928"/>
        <c:axId val="100643200"/>
        <c:axId val="0"/>
      </c:bar3DChart>
      <c:catAx>
        <c:axId val="100620928"/>
        <c:scaling>
          <c:orientation val="minMax"/>
        </c:scaling>
        <c:delete val="0"/>
        <c:axPos val="b"/>
        <c:majorTickMark val="out"/>
        <c:minorTickMark val="none"/>
        <c:tickLblPos val="nextTo"/>
        <c:crossAx val="100643200"/>
        <c:crosses val="autoZero"/>
        <c:auto val="1"/>
        <c:lblAlgn val="ctr"/>
        <c:lblOffset val="100"/>
        <c:noMultiLvlLbl val="0"/>
      </c:catAx>
      <c:valAx>
        <c:axId val="100643200"/>
        <c:scaling>
          <c:orientation val="minMax"/>
        </c:scaling>
        <c:delete val="0"/>
        <c:axPos val="l"/>
        <c:majorGridlines>
          <c:spPr>
            <a:ln w="6350"/>
          </c:spPr>
        </c:majorGridlines>
        <c:numFmt formatCode="0%" sourceLinked="1"/>
        <c:majorTickMark val="out"/>
        <c:minorTickMark val="none"/>
        <c:tickLblPos val="nextTo"/>
        <c:crossAx val="10062092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4372351292143615"/>
          <c:y val="0.24802009981591241"/>
          <c:w val="0.34942715478554964"/>
          <c:h val="0.42545521653543306"/>
        </c:manualLayout>
      </c:layout>
      <c:overlay val="0"/>
    </c:legend>
    <c:plotVisOnly val="1"/>
    <c:dispBlanksAs val="gap"/>
    <c:showDLblsOverMax val="0"/>
  </c:chart>
  <c:spPr>
    <a:gradFill>
      <a:gsLst>
        <a:gs pos="0">
          <a:prstClr val="white"/>
        </a:gs>
        <a:gs pos="0">
          <a:prstClr val="white"/>
        </a:gs>
        <a:gs pos="50000">
          <a:srgbClr val="B83D68">
            <a:tint val="44500"/>
            <a:satMod val="160000"/>
          </a:srgbClr>
        </a:gs>
        <a:gs pos="100000">
          <a:srgbClr val="B83D68">
            <a:tint val="23500"/>
            <a:satMod val="160000"/>
          </a:srgbClr>
        </a:gs>
      </a:gsLst>
      <a:lin ang="5400000" scaled="0"/>
    </a:gradFill>
    <a:ln>
      <a:solidFill>
        <a:schemeClr val="accent1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0.06304</cdr:x>
      <cdr:y>0.82018</cdr:y>
    </cdr:from>
    <cdr:to>
      <cdr:x>0.18633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7544" y="50851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1AB42-4937-4EF2-8C80-45B1362575B0}" type="datetimeFigureOut">
              <a:rPr lang="ru-RU" smtClean="0"/>
              <a:pPr/>
              <a:t>16.07.2022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4C144-CDFA-4CDC-9247-87C015DA0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7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217E42B-D0B1-4DD6-9690-1EF700BC8F4A}" type="datetimeFigureOut">
              <a:rPr lang="ru-RU" smtClean="0"/>
              <a:pPr/>
              <a:t>16.07.2022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BA8F93C-24F0-4522-A12C-83202A5D4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17E42B-D0B1-4DD6-9690-1EF700BC8F4A}" type="datetimeFigureOut">
              <a:rPr lang="ru-RU" smtClean="0"/>
              <a:pPr/>
              <a:t>16.07.2022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A8F93C-24F0-4522-A12C-83202A5D4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217E42B-D0B1-4DD6-9690-1EF700BC8F4A}" type="datetimeFigureOut">
              <a:rPr lang="ru-RU" smtClean="0"/>
              <a:pPr/>
              <a:t>16.07.2022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BA8F93C-24F0-4522-A12C-83202A5D4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17E42B-D0B1-4DD6-9690-1EF700BC8F4A}" type="datetimeFigureOut">
              <a:rPr lang="ru-RU" smtClean="0"/>
              <a:pPr/>
              <a:t>16.07.2022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A8F93C-24F0-4522-A12C-83202A5D4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217E42B-D0B1-4DD6-9690-1EF700BC8F4A}" type="datetimeFigureOut">
              <a:rPr lang="ru-RU" smtClean="0"/>
              <a:pPr/>
              <a:t>16.07.2022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BA8F93C-24F0-4522-A12C-83202A5D4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17E42B-D0B1-4DD6-9690-1EF700BC8F4A}" type="datetimeFigureOut">
              <a:rPr lang="ru-RU" smtClean="0"/>
              <a:pPr/>
              <a:t>16.07.2022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A8F93C-24F0-4522-A12C-83202A5D4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17E42B-D0B1-4DD6-9690-1EF700BC8F4A}" type="datetimeFigureOut">
              <a:rPr lang="ru-RU" smtClean="0"/>
              <a:pPr/>
              <a:t>16.07.2022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A8F93C-24F0-4522-A12C-83202A5D4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17E42B-D0B1-4DD6-9690-1EF700BC8F4A}" type="datetimeFigureOut">
              <a:rPr lang="ru-RU" smtClean="0"/>
              <a:pPr/>
              <a:t>16.07.2022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A8F93C-24F0-4522-A12C-83202A5D4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217E42B-D0B1-4DD6-9690-1EF700BC8F4A}" type="datetimeFigureOut">
              <a:rPr lang="ru-RU" smtClean="0"/>
              <a:pPr/>
              <a:t>16.07.2022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A8F93C-24F0-4522-A12C-83202A5D4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17E42B-D0B1-4DD6-9690-1EF700BC8F4A}" type="datetimeFigureOut">
              <a:rPr lang="ru-RU" smtClean="0"/>
              <a:pPr/>
              <a:t>16.07.2022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A8F93C-24F0-4522-A12C-83202A5D4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17E42B-D0B1-4DD6-9690-1EF700BC8F4A}" type="datetimeFigureOut">
              <a:rPr lang="ru-RU" smtClean="0"/>
              <a:pPr/>
              <a:t>16.07.2022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A8F93C-24F0-4522-A12C-83202A5D4F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217E42B-D0B1-4DD6-9690-1EF700BC8F4A}" type="datetimeFigureOut">
              <a:rPr lang="ru-RU" smtClean="0"/>
              <a:pPr/>
              <a:t>16.07.2022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BA8F93C-24F0-4522-A12C-83202A5D4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44.jpeg"/><Relationship Id="rId18" Type="http://schemas.openxmlformats.org/officeDocument/2006/relationships/image" Target="../media/image67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17" Type="http://schemas.openxmlformats.org/officeDocument/2006/relationships/image" Target="../media/image66.jpeg"/><Relationship Id="rId2" Type="http://schemas.openxmlformats.org/officeDocument/2006/relationships/image" Target="../media/image54.jpeg"/><Relationship Id="rId16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5" Type="http://schemas.openxmlformats.org/officeDocument/2006/relationships/image" Target="../media/image25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Relationship Id="rId14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11960" y="332656"/>
            <a:ext cx="3385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Кротовская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средняя школа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3808" y="1556792"/>
            <a:ext cx="6300192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threePt" dir="t"/>
            </a:scene3d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    «КУЛЬТУРА</a:t>
            </a:r>
          </a:p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ВЕЛИКОБРИТАНИИ.ТЕАТР»</a:t>
            </a:r>
            <a:endParaRPr lang="ru-RU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29222" y="4437112"/>
            <a:ext cx="5114778" cy="1101248"/>
          </a:xfrm>
        </p:spPr>
        <p:txBody>
          <a:bodyPr>
            <a:normAutofit/>
          </a:bodyPr>
          <a:lstStyle/>
          <a:p>
            <a:r>
              <a:rPr lang="ru-RU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Мельникова </a:t>
            </a:r>
            <a:r>
              <a:rPr lang="ru-RU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Н.В</a:t>
            </a:r>
            <a:r>
              <a:rPr lang="ru-RU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</a:p>
          <a:p>
            <a:r>
              <a:rPr lang="ru-RU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Учитель иностранных языков</a:t>
            </a:r>
          </a:p>
          <a:p>
            <a:r>
              <a:rPr lang="ru-RU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Высшая категория </a:t>
            </a:r>
            <a:endParaRPr lang="ru-RU" sz="1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372200" y="6309320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2021 г.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42" name="Picture 2" descr="https://sun9-34.userapi.com/impf/jg-T1DEKuznc-055_crjoNet1O2X4m7iBTqIYA/sDfoGHAphkk.jpg?size=564x705&amp;quality=96&amp;sign=ce08c99fd406c93bb89f2d9edf30849d&amp;type=album"/>
          <p:cNvPicPr>
            <a:picLocks noChangeAspect="1" noChangeArrowheads="1"/>
          </p:cNvPicPr>
          <p:nvPr/>
        </p:nvPicPr>
        <p:blipFill>
          <a:blip r:embed="rId2" cstate="print"/>
          <a:srcRect r="19130" b="9524"/>
          <a:stretch>
            <a:fillRect/>
          </a:stretch>
        </p:blipFill>
        <p:spPr bwMode="auto">
          <a:xfrm>
            <a:off x="107504" y="0"/>
            <a:ext cx="2627784" cy="3674892"/>
          </a:xfrm>
          <a:prstGeom prst="rect">
            <a:avLst/>
          </a:prstGeom>
          <a:noFill/>
        </p:spPr>
      </p:pic>
      <p:pic>
        <p:nvPicPr>
          <p:cNvPr id="12290" name="Picture 2" descr="Пустые театры Великобритании - невероятная картина! | Афиша Лондон"/>
          <p:cNvPicPr>
            <a:picLocks noChangeAspect="1" noChangeArrowheads="1"/>
          </p:cNvPicPr>
          <p:nvPr/>
        </p:nvPicPr>
        <p:blipFill>
          <a:blip r:embed="rId3" cstate="print"/>
          <a:srcRect l="3392"/>
          <a:stretch>
            <a:fillRect/>
          </a:stretch>
        </p:blipFill>
        <p:spPr bwMode="auto">
          <a:xfrm>
            <a:off x="0" y="4005064"/>
            <a:ext cx="5112568" cy="261675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 descr="Фон Занавес (49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Фон Занавес (49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Фон Занавес (49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Англия. Путешествие в век Шекспи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4" name="AutoShape 14" descr="Англия. Путешествие в век Шекспи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6" name="Picture 16" descr="Факты о Шекспи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92696"/>
            <a:ext cx="5472608" cy="307834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9552" y="3789040"/>
            <a:ext cx="7272808" cy="646331"/>
          </a:xfrm>
          <a:prstGeom prst="rect">
            <a:avLst/>
          </a:prstGeom>
          <a:gradFill flip="none" rotWithShape="1">
            <a:gsLst>
              <a:gs pos="100000">
                <a:srgbClr val="BC92E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Andalus" pitchFamily="18" charset="-78"/>
                <a:cs typeface="Andalus" pitchFamily="18" charset="-78"/>
              </a:rPr>
              <a:t>     </a:t>
            </a:r>
            <a:r>
              <a:rPr lang="en-US" b="1" i="1" dirty="0" smtClean="0">
                <a:latin typeface="Andalus" pitchFamily="18" charset="-78"/>
                <a:cs typeface="Andalus" pitchFamily="18" charset="-78"/>
              </a:rPr>
              <a:t>All the world’s a stage, and all the men and women merely players.</a:t>
            </a:r>
            <a:r>
              <a:rPr lang="en-US" i="1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i="1" dirty="0" smtClean="0">
                <a:latin typeface="Andalus" pitchFamily="18" charset="-78"/>
                <a:cs typeface="Andalus" pitchFamily="18" charset="-78"/>
              </a:rPr>
            </a:br>
            <a:r>
              <a:rPr lang="ru-RU" i="1" dirty="0" smtClean="0">
                <a:latin typeface="Andalus" pitchFamily="18" charset="-78"/>
                <a:cs typeface="Andalus" pitchFamily="18" charset="-78"/>
              </a:rPr>
              <a:t>                      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Весь мир – театр, а люди в нем актеры.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8172400" cy="707886"/>
          </a:xfrm>
          <a:prstGeom prst="rect">
            <a:avLst/>
          </a:prstGeom>
          <a:gradFill flip="none" rotWithShape="1">
            <a:gsLst>
              <a:gs pos="300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УИЛЬЯМ ШЕКСПИР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4549676"/>
            <a:ext cx="8172400" cy="230832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i="1" dirty="0" smtClean="0">
                <a:solidFill>
                  <a:srgbClr val="333333"/>
                </a:solidFill>
                <a:latin typeface="Helvetica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Уильям Шекспир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знаменитый английский поэт и величайший из драматургов. Шекспир родился в апреле 1564 г. в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Стратфорде-на-Эйвоне</a:t>
            </a:r>
            <a:r>
              <a:rPr lang="ru-RU" sz="1600" i="1" dirty="0" smtClean="0">
                <a:solidFill>
                  <a:srgbClr val="333333"/>
                </a:solidFill>
                <a:latin typeface="Helvetica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Сведения о его жизни весьма скудны. Известно, что предки Шекспира были мелкими поземельными собственниками, а отец его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Джон Шекспир, считался одним из значительнейших местных землевладельцев и почтеннейших городских жителей. Знаменитый поэт был третьим из восьмерых детей.</a:t>
            </a:r>
            <a:r>
              <a:rPr lang="ru-RU" sz="1600" i="1" dirty="0" smtClean="0">
                <a:solidFill>
                  <a:srgbClr val="333333"/>
                </a:solidFill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Учился ли он в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стратфордской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классической школе или нет, достоверно неизвестно.</a:t>
            </a:r>
            <a:r>
              <a:rPr kumimoji="0" lang="ru-RU" sz="1600" b="0" i="1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Друг Шекспира, Бен Джонсон говорил, что Шекспир мало знал по-латыни и еще меньше по-гречески.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2901717"/>
            <a:ext cx="8172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i="1" dirty="0" smtClean="0">
                <a:solidFill>
                  <a:srgbClr val="333333"/>
                </a:solidFill>
                <a:latin typeface="Helvetica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"/>
            <a:ext cx="9144000" cy="70173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Шекспир написал 37 пьес, которые можно разделить на несколько жанров: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трагедии – «Ромео и Джульетта», «Гамлет», «Король Лир», «Отелло»…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комедии – «Сон в летнюю ночь», «Двенадцатая ночь»…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исторические хроники – «Генрих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«Генрих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«Ричард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»…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философские рассказы – «Зимняя сказка», «Буря»…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Произведения Уильяма Шекспира ставятся на театральных сценах чаще, чем произведения любых других драматургов мира. Всего за свою жизнь он создал более 150 сонет, 37 пьес, написал 4 поэмы и 3 эпитафии. За невероятный талант Шекспира часто называют не только величайшим писателем из числа творивших на английском языке, но и самым талантливым драматургом мира.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Одним из самых знаменитых произведений Уильяма Шекспира является пьеса “Король Лир”. Но заканчивается она очень печально. Настолько печально, что более 150 лет после премьеры её ни разу не ставили с оригинальной концовкой, заменяя её на более позитивную и не такую “слезоточивую”. В современных театрах “Король Лир” обычно идёт так, как было задумано великим драматургом.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Строки из произведений Шекспира цитируются по всему миру, причём настолько часто, что по частоте цитирования их опережает одна-единственная книга — Библия. Оно и неудивительно, ведь его творчество было переведено на все основные языки мира. А многие спутники планеты Уран были названы в честь персонажей шекспировских пьес.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9" name="AutoShape 7" descr="30 интересных фактов о фильме Ромео и Джульетта (1968) — smartfac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Гранж старые старинные ретро текстуру бумаги фон | Премиум Фото"/>
          <p:cNvPicPr>
            <a:picLocks noChangeAspect="1" noChangeArrowheads="1"/>
          </p:cNvPicPr>
          <p:nvPr/>
        </p:nvPicPr>
        <p:blipFill>
          <a:blip r:embed="rId2" cstate="print"/>
          <a:srcRect r="20572"/>
          <a:stretch>
            <a:fillRect/>
          </a:stretch>
        </p:blipFill>
        <p:spPr bwMode="auto">
          <a:xfrm>
            <a:off x="0" y="0"/>
            <a:ext cx="8172400" cy="685386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8347157" cy="81253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r>
              <a:rPr lang="en-US" i="1" dirty="0"/>
              <a:t>To be, or not to be, that is the question.</a:t>
            </a:r>
            <a:br>
              <a:rPr lang="en-US" i="1" dirty="0"/>
            </a:br>
            <a:r>
              <a:rPr lang="ru-RU" i="1" dirty="0"/>
              <a:t>Быть или не быть – вот в чем вопрос.</a:t>
            </a:r>
            <a:endParaRPr lang="ru-RU" dirty="0"/>
          </a:p>
          <a:p>
            <a:r>
              <a:rPr lang="ru-RU" dirty="0" smtClean="0"/>
              <a:t>__________________________________________________________________</a:t>
            </a:r>
          </a:p>
          <a:p>
            <a:endParaRPr lang="ru-RU" dirty="0"/>
          </a:p>
          <a:p>
            <a:r>
              <a:rPr lang="en-US" i="1" dirty="0"/>
              <a:t>Listen to many, speak to a few.</a:t>
            </a:r>
            <a:br>
              <a:rPr lang="en-US" i="1" dirty="0"/>
            </a:br>
            <a:r>
              <a:rPr lang="ru-RU" i="1" dirty="0"/>
              <a:t>Слушайте много, говорите мало</a:t>
            </a:r>
            <a:r>
              <a:rPr lang="ru-RU" i="1" dirty="0" smtClean="0"/>
              <a:t>.</a:t>
            </a:r>
            <a:endParaRPr lang="ru-RU" dirty="0"/>
          </a:p>
          <a:p>
            <a:r>
              <a:rPr lang="ru-RU" dirty="0" smtClean="0"/>
              <a:t>__________________________________________________________________</a:t>
            </a:r>
          </a:p>
          <a:p>
            <a:endParaRPr lang="ru-RU" dirty="0"/>
          </a:p>
          <a:p>
            <a:r>
              <a:rPr lang="en-US" i="1" dirty="0"/>
              <a:t>God has given you one face, and you make yourself another.</a:t>
            </a:r>
            <a:br>
              <a:rPr lang="en-US" i="1" dirty="0"/>
            </a:br>
            <a:r>
              <a:rPr lang="ru-RU" i="1" dirty="0"/>
              <a:t>Бог дал вам одно лицо, а вы рисуете себе другое</a:t>
            </a:r>
            <a:r>
              <a:rPr lang="ru-RU" i="1" dirty="0" smtClean="0"/>
              <a:t>.</a:t>
            </a:r>
          </a:p>
          <a:p>
            <a:r>
              <a:rPr lang="ru-RU" i="1" dirty="0" smtClean="0"/>
              <a:t>__________________________________________________________________</a:t>
            </a:r>
          </a:p>
          <a:p>
            <a:endParaRPr lang="ru-RU" dirty="0"/>
          </a:p>
          <a:p>
            <a:r>
              <a:rPr lang="en-US" i="1" dirty="0"/>
              <a:t>Be great in act, as you have been in thought</a:t>
            </a:r>
            <a:r>
              <a:rPr lang="en-US" i="1" dirty="0" smtClean="0"/>
              <a:t>.</a:t>
            </a:r>
            <a:r>
              <a:rPr lang="en-US" i="1" dirty="0"/>
              <a:t/>
            </a:r>
            <a:br>
              <a:rPr lang="en-US" i="1" dirty="0"/>
            </a:br>
            <a:r>
              <a:rPr lang="ru-RU" i="1" dirty="0"/>
              <a:t>Будь таким же великим в действиях, каким ты был в мыслях</a:t>
            </a:r>
            <a:r>
              <a:rPr lang="ru-RU" i="1" dirty="0" smtClean="0"/>
              <a:t>.</a:t>
            </a:r>
          </a:p>
          <a:p>
            <a:r>
              <a:rPr lang="ru-RU" dirty="0" smtClean="0"/>
              <a:t>__________________________________________________________________</a:t>
            </a:r>
            <a:endParaRPr lang="ru-RU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There is nothing either good or bad but thinking makes it so</a:t>
            </a:r>
            <a:r>
              <a:rPr lang="en-US" i="1" dirty="0" smtClean="0"/>
              <a:t>.</a:t>
            </a:r>
            <a:r>
              <a:rPr lang="en-US" i="1" dirty="0"/>
              <a:t/>
            </a:r>
            <a:br>
              <a:rPr lang="en-US" i="1" dirty="0"/>
            </a:br>
            <a:r>
              <a:rPr lang="ru-RU" i="1" dirty="0"/>
              <a:t>Нет ничего ни хорошего, ни плохого, но своими мыслями мы делаем </a:t>
            </a:r>
            <a:endParaRPr lang="ru-RU" i="1" dirty="0" smtClean="0"/>
          </a:p>
          <a:p>
            <a:r>
              <a:rPr lang="ru-RU" i="1" dirty="0" smtClean="0"/>
              <a:t>это </a:t>
            </a:r>
            <a:r>
              <a:rPr lang="ru-RU" i="1" dirty="0"/>
              <a:t>таковым.</a:t>
            </a:r>
            <a:endParaRPr lang="ru-RU" dirty="0"/>
          </a:p>
          <a:p>
            <a:r>
              <a:rPr lang="ru-RU" dirty="0" smtClean="0"/>
              <a:t>__________________________________________________________________</a:t>
            </a:r>
          </a:p>
          <a:p>
            <a:endParaRPr lang="ru-RU" dirty="0"/>
          </a:p>
          <a:p>
            <a:r>
              <a:rPr lang="en-US" i="1" dirty="0"/>
              <a:t>It is not in the stars to hold our destiny but in ourselves.</a:t>
            </a:r>
            <a:br>
              <a:rPr lang="en-US" i="1" dirty="0"/>
            </a:br>
            <a:r>
              <a:rPr lang="ru-RU" i="1" dirty="0"/>
              <a:t>Наша судьба не в звездах, а в нас самих.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en-US" dirty="0"/>
              <a:t> </a:t>
            </a:r>
            <a:endParaRPr lang="ru-RU" dirty="0"/>
          </a:p>
          <a:p>
            <a:r>
              <a:rPr lang="en-US" dirty="0"/>
              <a:t> 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48064" y="4026456"/>
            <a:ext cx="3995936" cy="2831544"/>
          </a:xfrm>
          <a:prstGeom prst="rect">
            <a:avLst/>
          </a:prstGeom>
          <a:gradFill flip="none" rotWithShape="1">
            <a:gsLst>
              <a:gs pos="0">
                <a:srgbClr val="BC92E6">
                  <a:tint val="66000"/>
                  <a:satMod val="160000"/>
                </a:srgbClr>
              </a:gs>
              <a:gs pos="50000">
                <a:srgbClr val="BC92E6">
                  <a:tint val="44500"/>
                  <a:satMod val="160000"/>
                </a:srgbClr>
              </a:gs>
              <a:gs pos="100000">
                <a:srgbClr val="BC92E6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шекспировском «</a:t>
            </a:r>
            <a:r>
              <a:rPr lang="ru-RU" sz="1600" b="1" dirty="0" smtClean="0">
                <a:solidFill>
                  <a:srgbClr val="00A2E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Короле Лире</a:t>
            </a:r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великая несправедливость и надменность искупаются великими страданиями, и в ту страшную ночь, когда старец-король бродит под дождем и вихрем, не имея кровли для своей седой головы, в эту ночь совершается таинственное обновление человеческой души, которая наконец-таки научилась любить и сострадать.</a:t>
            </a: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4580" name="AutoShape 4" descr="Globe: Отелло | Театр в кино в Москве | Theatre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М. М. Морозов. Трагедия Шекспира &quot;Король Ли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6" name="AutoShape 10" descr="М. М. Морозов. Трагедия Шекспира &quot;Король Ли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gradFill flip="none" rotWithShape="1">
            <a:gsLst>
              <a:gs pos="0">
                <a:srgbClr val="BC92E6">
                  <a:tint val="66000"/>
                  <a:satMod val="160000"/>
                </a:srgbClr>
              </a:gs>
              <a:gs pos="50000">
                <a:srgbClr val="BC92E6">
                  <a:tint val="44500"/>
                  <a:satMod val="160000"/>
                </a:srgbClr>
              </a:gs>
              <a:gs pos="100000">
                <a:srgbClr val="BC92E6">
                  <a:tint val="23500"/>
                  <a:satMod val="160000"/>
                </a:srgbClr>
              </a:gs>
            </a:gsLst>
            <a:lin ang="8100000" scaled="1"/>
            <a:tileRect/>
          </a:gradFill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«</a:t>
            </a:r>
            <a:r>
              <a:rPr lang="ru-RU" b="1" dirty="0" smtClean="0">
                <a:solidFill>
                  <a:srgbClr val="00A2E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Отелло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и «</a:t>
            </a:r>
            <a:r>
              <a:rPr lang="ru-RU" b="1" dirty="0" smtClean="0">
                <a:solidFill>
                  <a:srgbClr val="00A2E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Макбете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страсти своим разрушительным ураганом опрокидывают то, над чем прежде лежала печать благоденствия и довольства.</a:t>
            </a:r>
          </a:p>
          <a:p>
            <a:endParaRPr lang="ru-RU" dirty="0"/>
          </a:p>
        </p:txBody>
      </p:sp>
      <p:pic>
        <p:nvPicPr>
          <p:cNvPr id="24582" name="Picture 6" descr="Globe: Отелло | Театр в кино в Москве | TheatreHD"/>
          <p:cNvPicPr>
            <a:picLocks noChangeAspect="1" noChangeArrowheads="1"/>
          </p:cNvPicPr>
          <p:nvPr/>
        </p:nvPicPr>
        <p:blipFill>
          <a:blip r:embed="rId2" cstate="print"/>
          <a:srcRect t="9546"/>
          <a:stretch>
            <a:fillRect/>
          </a:stretch>
        </p:blipFill>
        <p:spPr bwMode="auto">
          <a:xfrm>
            <a:off x="0" y="692696"/>
            <a:ext cx="5364088" cy="2808312"/>
          </a:xfrm>
          <a:prstGeom prst="rect">
            <a:avLst/>
          </a:prstGeom>
          <a:noFill/>
        </p:spPr>
      </p:pic>
      <p:pic>
        <p:nvPicPr>
          <p:cNvPr id="24590" name="Picture 14" descr="Опера «Макбет»: содержание, видео, интересные факты, история"/>
          <p:cNvPicPr>
            <a:picLocks noChangeAspect="1" noChangeArrowheads="1"/>
          </p:cNvPicPr>
          <p:nvPr/>
        </p:nvPicPr>
        <p:blipFill>
          <a:blip r:embed="rId3" cstate="print"/>
          <a:srcRect l="15693" t="-2145" r="16108" b="-816"/>
          <a:stretch>
            <a:fillRect/>
          </a:stretch>
        </p:blipFill>
        <p:spPr bwMode="auto">
          <a:xfrm>
            <a:off x="5076056" y="620688"/>
            <a:ext cx="4067944" cy="3456384"/>
          </a:xfrm>
          <a:prstGeom prst="rect">
            <a:avLst/>
          </a:prstGeom>
          <a:noFill/>
        </p:spPr>
      </p:pic>
      <p:pic>
        <p:nvPicPr>
          <p:cNvPr id="24588" name="Picture 12" descr="М. М. Морозов. Трагедия Шекспира &quot;Король Лир&quot;"/>
          <p:cNvPicPr>
            <a:picLocks noChangeAspect="1" noChangeArrowheads="1"/>
          </p:cNvPicPr>
          <p:nvPr/>
        </p:nvPicPr>
        <p:blipFill>
          <a:blip r:embed="rId4" cstate="print"/>
          <a:srcRect t="3795" b="5133"/>
          <a:stretch>
            <a:fillRect/>
          </a:stretch>
        </p:blipFill>
        <p:spPr bwMode="auto">
          <a:xfrm>
            <a:off x="0" y="3310227"/>
            <a:ext cx="5220072" cy="354777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Б.Бриттен. Опера «Сон в летнюю ночь» - musicseas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Б.Бриттен. Опера «Сон в летнюю ночь» - musicseas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9" descr="Новая киноверсия &quot;Ромео и Джульетты&quot;: комиксы, киберпанк и хип-хоп —  Российская газ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889935" cy="32849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9993" y="0"/>
            <a:ext cx="4644007" cy="1938992"/>
          </a:xfrm>
          <a:prstGeom prst="rect">
            <a:avLst/>
          </a:prstGeom>
          <a:gradFill flip="none" rotWithShape="1">
            <a:gsLst>
              <a:gs pos="0">
                <a:srgbClr val="BC92E6">
                  <a:tint val="66000"/>
                  <a:satMod val="160000"/>
                </a:srgbClr>
              </a:gs>
              <a:gs pos="50000">
                <a:srgbClr val="BC92E6">
                  <a:tint val="44500"/>
                  <a:satMod val="160000"/>
                </a:srgbClr>
              </a:gs>
              <a:gs pos="100000">
                <a:srgbClr val="BC92E6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трагедии «Ромео и Джульетта» он сочетал восторженный гимн любви с похоронною песнью молодого чувства изобразил любовь во всей её глубине и трагизме, как могучую и роковую силу.</a:t>
            </a:r>
          </a:p>
          <a:p>
            <a:endParaRPr lang="ru-RU" sz="2000" dirty="0"/>
          </a:p>
        </p:txBody>
      </p:sp>
      <p:pic>
        <p:nvPicPr>
          <p:cNvPr id="25606" name="Picture 6" descr="Б.Бриттен. Опера «Сон в летнюю ночь» - musicseasons"/>
          <p:cNvPicPr>
            <a:picLocks noChangeAspect="1" noChangeArrowheads="1"/>
          </p:cNvPicPr>
          <p:nvPr/>
        </p:nvPicPr>
        <p:blipFill>
          <a:blip r:embed="rId3" cstate="print"/>
          <a:srcRect r="5527"/>
          <a:stretch>
            <a:fillRect/>
          </a:stretch>
        </p:blipFill>
        <p:spPr bwMode="auto">
          <a:xfrm>
            <a:off x="3613916" y="1628800"/>
            <a:ext cx="5530084" cy="37444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103674"/>
            <a:ext cx="9144000" cy="1754326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lvl="0"/>
            <a:endParaRPr lang="ru-RU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«Гамлет» Шекспира – это вопль души, предъявлявшей высокие требования к жизни и разочарованной в своих ожиданиях, это гениальное предвидение того типичного человека нашего времени, который наследовал от датского принца его расстроенный внутренний мир, его страдания за человечество, его тревожную мысль и самоанализ.                                </a:t>
            </a:r>
            <a:endParaRPr lang="en-US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3284984"/>
            <a:ext cx="4572000" cy="2031325"/>
          </a:xfrm>
          <a:prstGeom prst="rect">
            <a:avLst/>
          </a:prstGeom>
          <a:gradFill flip="none" rotWithShape="1">
            <a:gsLst>
              <a:gs pos="0">
                <a:srgbClr val="BC92E6">
                  <a:tint val="66000"/>
                  <a:satMod val="160000"/>
                </a:srgbClr>
              </a:gs>
              <a:gs pos="50000">
                <a:srgbClr val="BC92E6">
                  <a:tint val="44500"/>
                  <a:satMod val="160000"/>
                </a:srgbClr>
              </a:gs>
              <a:gs pos="100000">
                <a:srgbClr val="BC92E6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комедии «Сон в летнюю ночь» эта самая любовь, вставленная в рамку душистой ночи, во мраке которой резвятся шаловливые эльфы и своевольно соединяют человеческие сердца, трактуется как лучезарное сновидение и облекается в грациозную дымку фантастических красок. 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amlet's Soliloquy, by William Shakespeare - I memorized this for my dad in  sixth grade. | Literature quotes, Literary quotes, Shakespeare quotes"/>
          <p:cNvPicPr>
            <a:picLocks noChangeAspect="1" noChangeArrowheads="1"/>
          </p:cNvPicPr>
          <p:nvPr/>
        </p:nvPicPr>
        <p:blipFill>
          <a:blip r:embed="rId2" cstate="print"/>
          <a:srcRect l="5874"/>
          <a:stretch>
            <a:fillRect/>
          </a:stretch>
        </p:blipFill>
        <p:spPr bwMode="auto">
          <a:xfrm>
            <a:off x="0" y="0"/>
            <a:ext cx="5184576" cy="6885130"/>
          </a:xfrm>
          <a:prstGeom prst="rect">
            <a:avLst/>
          </a:prstGeom>
          <a:noFill/>
        </p:spPr>
      </p:pic>
      <p:pic>
        <p:nvPicPr>
          <p:cNvPr id="32772" name="Picture 4" descr="Статуя Гамлет, Стратфорд-на-Эвон Редакционное Стоковое Фото - изображение  насчитывающей : 412390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0"/>
            <a:ext cx="4572000" cy="688093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292080" y="0"/>
            <a:ext cx="3312368" cy="773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«Глобус», построенный в 1598 году Ричардом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Бербеджем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«Глобус» был шестиугольным снаружи, круглым внутри, крыша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простиралась только над сценой. Публика стояла во дворе, или в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яме, или сидела в ящиках, построенных вокруг стен.  Первый Глобус был сожжен в 1613 году и восстановлен королем Джеймсом и некоторыми из его дворян.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Основной репертуар театра – пьесы Шекспира. Рядом с театром есть небольшой музей, в котором собраны сведения о жизни и работе писателя, его труды, личные предметы. Нужно сказать, что лучшие драматические пьесы Шекспира дописывались и совершенствовались прямо в стенах «Глобуса» во время репетиций.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rgbClr val="202124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rgbClr val="202124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Театр “Глобус” (Лондон, Англия) | Деловой квартал | Деловой квартал"/>
          <p:cNvPicPr>
            <a:picLocks noChangeAspect="1" noChangeArrowheads="1"/>
          </p:cNvPicPr>
          <p:nvPr/>
        </p:nvPicPr>
        <p:blipFill>
          <a:blip r:embed="rId3" cstate="print"/>
          <a:srcRect t="5610" b="-1169"/>
          <a:stretch>
            <a:fillRect/>
          </a:stretch>
        </p:blipFill>
        <p:spPr bwMode="auto">
          <a:xfrm>
            <a:off x="0" y="0"/>
            <a:ext cx="5292080" cy="3245684"/>
          </a:xfrm>
          <a:prstGeom prst="rect">
            <a:avLst/>
          </a:prstGeom>
          <a:noFill/>
        </p:spPr>
      </p:pic>
      <p:pic>
        <p:nvPicPr>
          <p:cNvPr id="35842" name="Picture 2" descr="ЛОНДОНСКИЙ ТЕАТР &quot;ГЛОБУС&quot; | ARTотека еды"/>
          <p:cNvPicPr>
            <a:picLocks noChangeAspect="1" noChangeArrowheads="1"/>
          </p:cNvPicPr>
          <p:nvPr/>
        </p:nvPicPr>
        <p:blipFill>
          <a:blip r:embed="rId4" cstate="print"/>
          <a:srcRect l="2649" r="1978"/>
          <a:stretch>
            <a:fillRect/>
          </a:stretch>
        </p:blipFill>
        <p:spPr bwMode="auto">
          <a:xfrm>
            <a:off x="0" y="3212976"/>
            <a:ext cx="5281612" cy="364502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Глобус&quot;. О театре Шекспира 16 - 21 веков.. Обсуждение на LiveInternet -  Российский Сервис Онлайн-Днев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Глобус&quot;. О театре Шекспира 16 - 21 веков.. Обсуждение на LiveInternet -  Российский Сервис Онлайн-Днев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Театр Глобус в Лондоне - история, фото, описание, как добраться, цены 2021,  карта"/>
          <p:cNvPicPr>
            <a:picLocks noChangeAspect="1" noChangeArrowheads="1"/>
          </p:cNvPicPr>
          <p:nvPr/>
        </p:nvPicPr>
        <p:blipFill>
          <a:blip r:embed="rId2" cstate="print"/>
          <a:srcRect l="23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80" name="AutoShape 8" descr="Глобус&quot;. О театре Шекспира 16 - 21 веков.. Обсуждение на LiveInternet -  Российский Сервис Онлайн-Днев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Глобус&quot;. О театре Шекспира 16 - 21 веков.. Обсуждение на LiveInternet -  Российский Сервис Онлайн-Днев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Глобус&quot;. О театре Шекспира 16 - 21 веков.. Обсуждение на LiveInternet -  Российский Сервис Онлайн-Днев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172400" cy="707886"/>
          </a:xfrm>
          <a:prstGeom prst="rect">
            <a:avLst/>
          </a:prstGeom>
          <a:gradFill flip="none" rotWithShape="1">
            <a:gsLst>
              <a:gs pos="300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40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ПРОСВЕЩЕНИЕ</a:t>
            </a:r>
            <a:endParaRPr lang="ru-RU" sz="40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Фон для презентации под старину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0" y="764704"/>
            <a:ext cx="8172400" cy="60932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764704"/>
            <a:ext cx="69847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 smtClean="0"/>
          </a:p>
          <a:p>
            <a:r>
              <a:rPr lang="ru-RU" i="1" dirty="0" smtClean="0"/>
              <a:t>Переход от театра Возрождения к театру Просвещения был долгим, бурным и довольно болезненным. Театр Возрождения постепенно угасал. Последний удар по нему был нанесен свершившейся пуританской революцией. Англия, совсем недавно бывшая яркой, красочной и полной жизни, сделалась благочестивой, богомольной и одетой в униформу темного цвета. В такой жизни театру просто не нашлось места. Все театры были закрыты, а немного позднее сожжены.</a:t>
            </a:r>
          </a:p>
          <a:p>
            <a:r>
              <a:rPr lang="ru-RU" i="1" dirty="0" smtClean="0"/>
              <a:t>В 1688—1689 годах в Англии произошла так называемая славная революция. После этого совершился переход в развитии театра от Возрождения к Просвещению. Стюарты, вернувшись к власти, восстановили театр, который имел значительные отличия от театра предшествующей эпохи. К началу 1730-х годов возник жанр, названный мещанской драмой.</a:t>
            </a:r>
          </a:p>
          <a:p>
            <a:r>
              <a:rPr lang="ru-RU" i="1" dirty="0" smtClean="0"/>
              <a:t>Английский театр 18 века больше волновали доходы, чем философские проблемы. С 1737 года парламент полностью берет на себя контроль над театральной жизнью, все пьесы проходили цензуру.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ультура эпохи Просвещения XVIII в."/>
          <p:cNvPicPr>
            <a:picLocks noChangeAspect="1" noChangeArrowheads="1"/>
          </p:cNvPicPr>
          <p:nvPr/>
        </p:nvPicPr>
        <p:blipFill>
          <a:blip r:embed="rId2" cstate="print"/>
          <a:srcRect t="5679"/>
          <a:stretch>
            <a:fillRect/>
          </a:stretch>
        </p:blipFill>
        <p:spPr bwMode="auto">
          <a:xfrm>
            <a:off x="0" y="980728"/>
            <a:ext cx="8189676" cy="53285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16632"/>
            <a:ext cx="8172400" cy="707886"/>
          </a:xfrm>
          <a:prstGeom prst="rect">
            <a:avLst/>
          </a:prstGeom>
          <a:gradFill flip="none" rotWithShape="1">
            <a:gsLst>
              <a:gs pos="300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40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ПРОСВЕЩЕНИЕ</a:t>
            </a:r>
            <a:endParaRPr lang="ru-RU" sz="4000" b="1" dirty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0"/>
            <a:ext cx="3105337" cy="584775"/>
          </a:xfrm>
          <a:prstGeom prst="rect">
            <a:avLst/>
          </a:prstGeom>
          <a:solidFill>
            <a:schemeClr val="bg1"/>
          </a:solidFill>
          <a:effectLst/>
          <a:scene3d>
            <a:camera prst="orthographicFront"/>
            <a:lightRig rig="soft" dir="tl">
              <a:rot lat="0" lon="0" rev="0"/>
            </a:lightRig>
          </a:scene3d>
          <a:sp3d/>
        </p:spPr>
        <p:txBody>
          <a:bodyPr wrap="non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u="sng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rgbClr val="7030A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СОДЕРЖАНИЕ: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620689"/>
            <a:ext cx="792088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Введение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-  исследование обучающихся;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Британского театра и развитие литературы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- Ранние Британские театры в Средневековье;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- Английский ренессанс (Елизаветинский театр);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Уильям Шекспир;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- Просвещение;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Даниель Дефо;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- Британский театр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веков (Романтизм);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Оскар Уайльд;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Джордж Гордон Байрон;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- Современный Британский театр;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Выдающиеся писатели и поэты конца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XIX – XXI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Детективы: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Артур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Дойл;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Агата Кристи;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Романы: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Эмили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Бронте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Джейн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Остин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- Поэзия: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Роберт Бёрнс;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Детская литература: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Редьярд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Киплинг;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Фэнтези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Джоан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Роулинг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Сочинения об авторе дефо - Сборник Биограф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5904656" cy="39364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8172400" cy="707886"/>
          </a:xfrm>
          <a:prstGeom prst="rect">
            <a:avLst/>
          </a:prstGeom>
          <a:gradFill flip="none" rotWithShape="1">
            <a:gsLst>
              <a:gs pos="300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ДАНИЭЛЬ ДЕФО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437112"/>
            <a:ext cx="8172400" cy="34163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Даниель </a:t>
            </a:r>
            <a:r>
              <a:rPr lang="ru-RU" dirty="0" err="1" smtClean="0"/>
              <a:t>Дэфо</a:t>
            </a:r>
            <a:r>
              <a:rPr lang="ru-RU" dirty="0" smtClean="0"/>
              <a:t> родился в 1660 году в Лондоне в семье зажиточного торговца мясом Джеймса </a:t>
            </a:r>
            <a:r>
              <a:rPr lang="ru-RU" dirty="0" err="1" smtClean="0"/>
              <a:t>Фо</a:t>
            </a:r>
            <a:r>
              <a:rPr lang="ru-RU" dirty="0" smtClean="0"/>
              <a:t>. Считается одним из основателей английского романа. Знаменит по приключенческому роману «Робинзон Крузо». Интересовался классической литературой, изучал несколько иностранных языков, был искателем приключений и много путешествовал. Родственники видели для мальчика карьеру пастора. Поэтому, достигнув 14 лет, Даниэль начал обучение в духовной семинарии, но в последствии он понял, что его привлекает коммерция и торговля.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3995936" cy="3212976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«</a:t>
            </a:r>
            <a:r>
              <a:rPr lang="ru-RU" b="1" dirty="0" err="1" smtClean="0"/>
              <a:t>Ко́вент-Га́рден</a:t>
            </a:r>
            <a:r>
              <a:rPr lang="ru-RU" b="1" dirty="0" smtClean="0"/>
              <a:t>»</a:t>
            </a:r>
            <a:r>
              <a:rPr lang="ru-RU" dirty="0" smtClean="0"/>
              <a:t> — театр в Лондоне, служащий местом проведения оперных и балетных спектаклей. Первый театр был построен на рубеже 1720—1730-х годов. В 1808 году театр «Ковент-Гарден» был уничтожен пожаром. Новое здание было возведено в 1809 году и открылось постановкой «Макбета».</a:t>
            </a:r>
          </a:p>
          <a:p>
            <a:endParaRPr lang="ru-RU" dirty="0"/>
          </a:p>
        </p:txBody>
      </p:sp>
      <p:pic>
        <p:nvPicPr>
          <p:cNvPr id="1028" name="Picture 4" descr="Королевский театр Ковент-Гарден / Royal Opera House (Covent Garden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0"/>
            <a:ext cx="5148064" cy="3855062"/>
          </a:xfrm>
          <a:prstGeom prst="rect">
            <a:avLst/>
          </a:prstGeom>
          <a:noFill/>
        </p:spPr>
      </p:pic>
      <p:pic>
        <p:nvPicPr>
          <p:cNvPr id="1026" name="Picture 2" descr="Королевский театр Ковент-Гарден / Royal Opera House (Covent Garden) / David Leven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4576" y="3507874"/>
            <a:ext cx="4249424" cy="3350126"/>
          </a:xfrm>
          <a:prstGeom prst="rect">
            <a:avLst/>
          </a:prstGeom>
          <a:noFill/>
        </p:spPr>
      </p:pic>
      <p:pic>
        <p:nvPicPr>
          <p:cNvPr id="1030" name="Picture 6" descr="Королевский театр Ковент-Гарден, Лондон, Англия."/>
          <p:cNvPicPr>
            <a:picLocks noChangeAspect="1" noChangeArrowheads="1"/>
          </p:cNvPicPr>
          <p:nvPr/>
        </p:nvPicPr>
        <p:blipFill>
          <a:blip r:embed="rId4" cstate="print"/>
          <a:srcRect l="7274"/>
          <a:stretch>
            <a:fillRect/>
          </a:stretch>
        </p:blipFill>
        <p:spPr bwMode="auto">
          <a:xfrm>
            <a:off x="0" y="3240601"/>
            <a:ext cx="5004047" cy="361739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918592"/>
            <a:ext cx="9144000" cy="466795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rgbClr val="F8F9FA">
                  <a:shade val="67500"/>
                  <a:satMod val="115000"/>
                </a:srgbClr>
              </a:gs>
              <a:gs pos="100000">
                <a:srgbClr val="F8F9FA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В XVIII веке интеллектуальная и провокационная комедия потеряла популярность, и ей на смену пришли сентиментальные комедии,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домашние трагедии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и непреодолимый интерес к итальянской опере. Популярные развлечения в этот период стали более доминирующими, чем когда-либо прежде. Ярмарочный бурлеск и музыкальные развлечения, предки английского мюзик-холла, процветали за счет законной английской </a:t>
            </a:r>
            <a:r>
              <a:rPr lang="ru-RU" sz="2000" dirty="0" smtClean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рамы. В конце </a:t>
            </a:r>
            <a:r>
              <a:rPr lang="en-US" sz="2000" dirty="0" smtClean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XVIII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 и начале </a:t>
            </a:r>
            <a:r>
              <a:rPr lang="en-US" sz="2000" dirty="0" smtClean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 веков выдающимся движением в драматической сфере было движение романтизма в противовес классицизму наиболее ранней европейской драматургии. Гилберт и Оскар Уайльд были ведущими поэтами и драматургами позднего викторианского периода. В частности, пьесы Уайльда стоят особняком от многих ныне забытых пьес викторианской эпохи и имеют гораздо более тесное родство с пьесами эдвардианских драматургов, таких как ирландец Джордж Бернард Шоу и норвежец Хенрик Ибсен.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5036981"/>
            <a:ext cx="9144000" cy="1821019"/>
          </a:xfrm>
          <a:prstGeom prst="rect">
            <a:avLst/>
          </a:prstGeom>
          <a:gradFill flip="none" rotWithShape="1">
            <a:gsLst>
              <a:gs pos="0">
                <a:srgbClr val="F8F9FA">
                  <a:shade val="30000"/>
                  <a:satMod val="115000"/>
                </a:srgbClr>
              </a:gs>
              <a:gs pos="50000">
                <a:srgbClr val="F8F9FA">
                  <a:shade val="67500"/>
                  <a:satMod val="115000"/>
                </a:srgbClr>
              </a:gs>
              <a:gs pos="100000">
                <a:srgbClr val="F8F9FA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Эдвардианская музыкальная комедия началась в последнее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десятилетие викторианской эпохи и захватила оптимизм, энергию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и хорошее настроение нового века и эдвардианской эпохи, а также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обеспечила комфорт во время Первой мировой войны. Эти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два жанра доминировали на музыкальной сцене с 1870-х годов.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88640"/>
            <a:ext cx="9144000" cy="523220"/>
          </a:xfrm>
          <a:prstGeom prst="rect">
            <a:avLst/>
          </a:prstGeom>
          <a:gradFill flip="none" rotWithShape="1">
            <a:gsLst>
              <a:gs pos="300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БРИТАНСКИЙ ТЕАТР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XIX-XX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ВВ. (РОМАНТИЗМ)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Английский театр — Юнцикло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90496" cy="3250132"/>
          </a:xfrm>
          <a:prstGeom prst="rect">
            <a:avLst/>
          </a:prstGeom>
          <a:noFill/>
        </p:spPr>
      </p:pic>
      <p:sp>
        <p:nvSpPr>
          <p:cNvPr id="40964" name="AutoShape 4" descr="Английский театр в эпоху Романтизма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6" name="AutoShape 6" descr="Английский театр в эпоху Романтизма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8" name="AutoShape 8" descr="Английский театр в эпоху Романтизма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70" name="AutoShape 10" descr="Английский театр в эпоху Романтизма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74" name="AutoShape 14" descr="Английский театр в эпоху Романтизма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76" name="AutoShape 16" descr="Английский театр в эпоху Романтизма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78" name="AutoShape 18" descr="Английский театр в эпоху Романтизма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0" name="AutoShape 20" descr="Английский театр в эпоху Романтизма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2" name="AutoShape 22" descr="Английский театр в эпоху Романтизма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4" name="AutoShape 24" descr="Английский театр в эпоху Романтизма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6" name="AutoShape 26" descr="Английский театр в эпоху Романтизма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8" name="AutoShape 28" descr="Английский театр в эпоху Романтизма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90" name="AutoShape 30" descr="Английский театр в эпоху Романтизма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92" name="AutoShape 32" descr="D:\bd9be6ed-6e55-4637-92d1-417f6e8a81dc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94" name="AutoShape 34" descr="Английский театр в эпоху Романтизма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0" name="AutoShape 2" descr="Английский театр в эпоху Романтизма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Английский театр в эпоху Романтизма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4" name="AutoShape 2" descr="Английский театр в эпоху Романтизма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Английский театр в эпоху Романтизма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Английский театр в эпоху Романтизма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0" name="AutoShape 2" descr="Английский театр в эпоху Романтизма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Английский театр в эпоху Романтизма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0" y="548680"/>
            <a:ext cx="9144000" cy="523220"/>
          </a:xfrm>
          <a:prstGeom prst="rect">
            <a:avLst/>
          </a:prstGeom>
          <a:gradFill flip="none" rotWithShape="1">
            <a:gsLst>
              <a:gs pos="300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БРИТАНСКИЙ ТЕАТР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XIX-XX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ВВ. (РОМАНТИЗМ)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160 лет назад родился Оскар Уайльд | Библиотека города N"/>
          <p:cNvPicPr>
            <a:picLocks noChangeAspect="1" noChangeArrowheads="1"/>
          </p:cNvPicPr>
          <p:nvPr/>
        </p:nvPicPr>
        <p:blipFill>
          <a:blip r:embed="rId2" cstate="print"/>
          <a:srcRect b="7735"/>
          <a:stretch>
            <a:fillRect/>
          </a:stretch>
        </p:blipFill>
        <p:spPr bwMode="auto">
          <a:xfrm>
            <a:off x="1475656" y="620688"/>
            <a:ext cx="5168547" cy="478462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8172400" cy="707886"/>
          </a:xfrm>
          <a:prstGeom prst="rect">
            <a:avLst/>
          </a:prstGeom>
          <a:gradFill flip="none" rotWithShape="1">
            <a:gsLst>
              <a:gs pos="300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ОСКАР УАЙЛЬД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085184"/>
            <a:ext cx="7272808" cy="646331"/>
          </a:xfrm>
          <a:prstGeom prst="rect">
            <a:avLst/>
          </a:prstGeom>
          <a:gradFill flip="none" rotWithShape="1">
            <a:gsLst>
              <a:gs pos="100000">
                <a:srgbClr val="BC92E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Andalus" pitchFamily="18" charset="-78"/>
                <a:cs typeface="Andalus" pitchFamily="18" charset="-78"/>
              </a:rPr>
              <a:t>     </a:t>
            </a:r>
            <a:r>
              <a:rPr lang="en-US" b="1" i="1" dirty="0" smtClean="0">
                <a:latin typeface="Andalus" pitchFamily="18" charset="-78"/>
                <a:cs typeface="Andalus" pitchFamily="18" charset="-78"/>
              </a:rPr>
              <a:t>                        I love acting. It is so much real than life.</a:t>
            </a:r>
            <a:r>
              <a:rPr lang="en-US" i="1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i="1" dirty="0" smtClean="0">
                <a:latin typeface="Andalus" pitchFamily="18" charset="-78"/>
                <a:cs typeface="Andalus" pitchFamily="18" charset="-78"/>
              </a:rPr>
            </a:br>
            <a:r>
              <a:rPr lang="ru-RU" i="1" dirty="0" smtClean="0">
                <a:latin typeface="Andalus" pitchFamily="18" charset="-78"/>
                <a:cs typeface="Andalus" pitchFamily="18" charset="-78"/>
              </a:rPr>
              <a:t>         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Я люблю сцену, на ней все гораздо правдивее, чем в жизни.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780782"/>
            <a:ext cx="8460432" cy="107721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Оскар родился 16 октября 1854 года в </a:t>
            </a:r>
            <a:r>
              <a:rPr lang="ru-RU" sz="1600" dirty="0" err="1" smtClean="0"/>
              <a:t>Дублине,его</a:t>
            </a:r>
            <a:r>
              <a:rPr lang="ru-RU" sz="1600" dirty="0" smtClean="0"/>
              <a:t> отец был врачом-офтальмологом, а мать писательницей и журналисткой. Первое образование Оскар Уайльд получил дома, второе - в Оксфорде. Родители, великолепно образованные, привили ему с детства любовь к книгам и языкам.</a:t>
            </a:r>
            <a:endParaRPr lang="ru-RU" sz="1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869160"/>
            <a:ext cx="9144000" cy="2308324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endParaRPr lang="ru-RU" dirty="0" smtClean="0">
              <a:cs typeface="Andalus" pitchFamily="18" charset="-78"/>
            </a:endParaRPr>
          </a:p>
          <a:p>
            <a:r>
              <a:rPr lang="ru-RU" dirty="0" smtClean="0">
                <a:cs typeface="Andalus" pitchFamily="18" charset="-78"/>
              </a:rPr>
              <a:t>«Портрет Дориана Грея» - восхитительная и ужасающая история </a:t>
            </a:r>
            <a:r>
              <a:rPr lang="ru-RU" dirty="0" err="1" smtClean="0">
                <a:cs typeface="Andalus" pitchFamily="18" charset="-78"/>
              </a:rPr>
              <a:t>гламурного</a:t>
            </a:r>
            <a:r>
              <a:rPr lang="ru-RU" dirty="0" smtClean="0">
                <a:cs typeface="Andalus" pitchFamily="18" charset="-78"/>
              </a:rPr>
              <a:t> молодого человека, который продает свою душу за вечную молодость и красоту.</a:t>
            </a:r>
            <a:r>
              <a:rPr lang="ru-RU" dirty="0" smtClean="0"/>
              <a:t> Любуясь своим изображением, юноша выражает желание, чтобы портрет старел, а он всегда оставался молодым.</a:t>
            </a:r>
            <a:r>
              <a:rPr lang="ru-RU" dirty="0" smtClean="0">
                <a:cs typeface="Andalus" pitchFamily="18" charset="-78"/>
              </a:rPr>
              <a:t> </a:t>
            </a:r>
          </a:p>
          <a:p>
            <a:r>
              <a:rPr lang="ru-RU" dirty="0" smtClean="0">
                <a:cs typeface="Andalus" pitchFamily="18" charset="-78"/>
              </a:rPr>
              <a:t>Роман стал самым читаемым манифестом эстетических воззрений самого Оскара Уайльда и принес ему скандальную славу.</a:t>
            </a:r>
          </a:p>
          <a:p>
            <a:endParaRPr lang="ru-RU" dirty="0">
              <a:cs typeface="Andalus" pitchFamily="18" charset="-78"/>
            </a:endParaRPr>
          </a:p>
        </p:txBody>
      </p:sp>
      <p:pic>
        <p:nvPicPr>
          <p:cNvPr id="36866" name="Picture 2" descr="Портрет Дориана Грея» за 7 минут. Краткое содержание романа Уайльда"/>
          <p:cNvPicPr>
            <a:picLocks noChangeAspect="1" noChangeArrowheads="1"/>
          </p:cNvPicPr>
          <p:nvPr/>
        </p:nvPicPr>
        <p:blipFill>
          <a:blip r:embed="rId2" cstate="print"/>
          <a:srcRect l="4470"/>
          <a:stretch>
            <a:fillRect/>
          </a:stretch>
        </p:blipFill>
        <p:spPr bwMode="auto">
          <a:xfrm>
            <a:off x="0" y="0"/>
            <a:ext cx="9144000" cy="510497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Мальчик Звезда (Оскар Уайльд) краткое содержание для читательского днев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2" name="Picture 4" descr="Мальчик-звезда&quot; Оскара Уайльда, скрытый смысл произвед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87824" cy="394866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87824" y="0"/>
            <a:ext cx="5184576" cy="258532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Красота и уродство – центральные темы творчества Оскара Уайльда. В сказке «Мальчик-звезда» красота Звёздного мальчика становится его культом, мерилом жизненного успеха, залогом счастья и отпущением грехов.</a:t>
            </a:r>
            <a:r>
              <a:rPr lang="ru-RU" b="1" dirty="0" smtClean="0"/>
              <a:t> </a:t>
            </a:r>
            <a:r>
              <a:rPr lang="ru-RU" dirty="0" smtClean="0"/>
              <a:t>Он уверен, что происходит от прекрасной Звезды, но в один момент его истинное лицо, лицо его души проступает наружу.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149080"/>
            <a:ext cx="4932040" cy="203132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Когда </a:t>
            </a:r>
            <a:r>
              <a:rPr lang="ru-RU" dirty="0" err="1" smtClean="0"/>
              <a:t>Гирам</a:t>
            </a:r>
            <a:r>
              <a:rPr lang="ru-RU" dirty="0" smtClean="0"/>
              <a:t> </a:t>
            </a:r>
            <a:r>
              <a:rPr lang="ru-RU" dirty="0" err="1" smtClean="0"/>
              <a:t>Отис</a:t>
            </a:r>
            <a:r>
              <a:rPr lang="ru-RU" dirty="0" smtClean="0"/>
              <a:t> приобретает старинный замок </a:t>
            </a:r>
            <a:r>
              <a:rPr lang="ru-RU" dirty="0" err="1" smtClean="0"/>
              <a:t>Кентервиль</a:t>
            </a:r>
            <a:r>
              <a:rPr lang="ru-RU" dirty="0" smtClean="0"/>
              <a:t>, он не торопится что-то в нем менять. Единственная проблема, с которой сталкивается семейство, это наличие привидения сэра </a:t>
            </a:r>
            <a:r>
              <a:rPr lang="ru-RU" dirty="0" err="1" smtClean="0"/>
              <a:t>Саймона</a:t>
            </a:r>
            <a:r>
              <a:rPr lang="ru-RU" dirty="0" smtClean="0"/>
              <a:t> де </a:t>
            </a:r>
            <a:r>
              <a:rPr lang="ru-RU" dirty="0" err="1" smtClean="0"/>
              <a:t>Кентервиля</a:t>
            </a:r>
            <a:r>
              <a:rPr lang="ru-RU" dirty="0" smtClean="0"/>
              <a:t>, обитающее в приобретенном замке.</a:t>
            </a:r>
            <a:endParaRPr lang="ru-RU" dirty="0"/>
          </a:p>
        </p:txBody>
      </p:sp>
      <p:pic>
        <p:nvPicPr>
          <p:cNvPr id="37894" name="Picture 6" descr="Книга: &quot;Кентервильское привидение&quot; - Оскар Уайльд. Купить книгу, читать  рецензии | ISBN 9786176901549 | Лабири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557158"/>
            <a:ext cx="3240360" cy="430084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172400" cy="707886"/>
          </a:xfrm>
          <a:prstGeom prst="rect">
            <a:avLst/>
          </a:prstGeom>
          <a:gradFill flip="none" rotWithShape="1">
            <a:gsLst>
              <a:gs pos="300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ДЖОРДЖ ГОРДОН БАЙРОН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Байрон, Джордж Гордон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Байрон, Джордж Гордон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4" name="AutoShape 2" descr="Байрон, Джордж Гордон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Джордж Гордон Байрон: биография и творчество - Nacion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3898558" cy="4752528"/>
          </a:xfrm>
          <a:prstGeom prst="rect">
            <a:avLst/>
          </a:prstGeom>
          <a:noFill/>
        </p:spPr>
      </p:pic>
      <p:pic>
        <p:nvPicPr>
          <p:cNvPr id="3078" name="Picture 6" descr="Billedresultat for lord byron my soul is dark | Lord byron, Byron, Poetry"/>
          <p:cNvPicPr>
            <a:picLocks noChangeAspect="1" noChangeArrowheads="1"/>
          </p:cNvPicPr>
          <p:nvPr/>
        </p:nvPicPr>
        <p:blipFill>
          <a:blip r:embed="rId3" cstate="print"/>
          <a:srcRect l="27135" t="23674" r="25468" b="13195"/>
          <a:stretch>
            <a:fillRect/>
          </a:stretch>
        </p:blipFill>
        <p:spPr bwMode="auto">
          <a:xfrm>
            <a:off x="3923928" y="1700808"/>
            <a:ext cx="4248472" cy="42484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44008" y="1124744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My soul is dark</a:t>
            </a:r>
            <a:endParaRPr lang="ru-RU" sz="2400" b="1" i="1" dirty="0">
              <a:solidFill>
                <a:srgbClr val="002060"/>
              </a:solidFill>
              <a:cs typeface="Andalus" pitchFamily="18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71691"/>
            <a:ext cx="8172400" cy="618630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ХХ век стал свидетелем двух величайших войн в истории и социальных потрясений. В театре проявились такие движения, как реализм, натурализм, символизм, импрессионизм и</a:t>
            </a:r>
            <a:r>
              <a:rPr lang="en-US" dirty="0" smtClean="0"/>
              <a:t> </a:t>
            </a:r>
            <a:r>
              <a:rPr lang="ru-RU" dirty="0" smtClean="0"/>
              <a:t>сильно стилизованный </a:t>
            </a:r>
            <a:r>
              <a:rPr lang="ru-RU" dirty="0" err="1" smtClean="0"/>
              <a:t>антиреализм</a:t>
            </a:r>
            <a:r>
              <a:rPr lang="en-US" dirty="0" smtClean="0"/>
              <a:t>.</a:t>
            </a:r>
            <a:r>
              <a:rPr lang="ru-RU" dirty="0" smtClean="0"/>
              <a:t> В то же время коммерческий театр развивался в полную силу, проявляясь в развитии чрезвычайно популярных форм драмы, таких как крупные мюзиклы</a:t>
            </a:r>
            <a:r>
              <a:rPr lang="en-US" dirty="0" smtClean="0"/>
              <a:t> </a:t>
            </a:r>
            <a:r>
              <a:rPr lang="ru-RU" dirty="0" smtClean="0"/>
              <a:t>и перерастающие в полноценные музыкальные пьесы, такие как «Оклахома!», «</a:t>
            </a:r>
            <a:r>
              <a:rPr lang="ru-RU" dirty="0" err="1" smtClean="0"/>
              <a:t>Порги</a:t>
            </a:r>
            <a:r>
              <a:rPr lang="ru-RU" dirty="0" smtClean="0"/>
              <a:t> и </a:t>
            </a:r>
            <a:r>
              <a:rPr lang="ru-RU" dirty="0" err="1" smtClean="0"/>
              <a:t>Бесс</a:t>
            </a:r>
            <a:r>
              <a:rPr lang="ru-RU" dirty="0" smtClean="0"/>
              <a:t>». Непрерывный технологический прогресс позволил зрелищным шоу, таким как «Призрак оперы» и «Мисс Сайгон», стать конкурентом еще одной новой инновации: кино. Серьезную драматургию продвинули также творчество Юджина </a:t>
            </a:r>
            <a:r>
              <a:rPr lang="ru-RU" dirty="0" err="1" smtClean="0"/>
              <a:t>О'Нила</a:t>
            </a:r>
            <a:r>
              <a:rPr lang="ru-RU" dirty="0" smtClean="0"/>
              <a:t>, Артура Миллера и </a:t>
            </a:r>
            <a:r>
              <a:rPr lang="ru-RU" dirty="0" err="1" smtClean="0"/>
              <a:t>Теннесси</a:t>
            </a:r>
            <a:r>
              <a:rPr lang="ru-RU" dirty="0" smtClean="0"/>
              <a:t> Уильямса. В 1947 году основана Актерская студия. Искусство писать комедии было доведено до уровня почти совершенства Нилом </a:t>
            </a:r>
            <a:r>
              <a:rPr lang="ru-RU" dirty="0" err="1" smtClean="0"/>
              <a:t>Саймоном</a:t>
            </a:r>
            <a:r>
              <a:rPr lang="ru-RU" dirty="0" smtClean="0"/>
              <a:t>, чьи пьесы, такие как «Слухи», «Странная парочка» и «Узник со Второй авеню», входят в число фаворитов для постановки общественных театров. Театральная мощь Великобритании продолжалась во второй половине двадцатого века благодаря талантам многих важных драматургов. Джон Осборн, Питер </a:t>
            </a:r>
            <a:r>
              <a:rPr lang="ru-RU" dirty="0" err="1" smtClean="0"/>
              <a:t>Шаффер</a:t>
            </a:r>
            <a:r>
              <a:rPr lang="ru-RU" dirty="0" smtClean="0"/>
              <a:t>, Эдвард Бонд, Гарольд </a:t>
            </a:r>
            <a:r>
              <a:rPr lang="ru-RU" dirty="0" err="1" smtClean="0"/>
              <a:t>Пинтер</a:t>
            </a:r>
            <a:r>
              <a:rPr lang="ru-RU" dirty="0" smtClean="0"/>
              <a:t>, Том </a:t>
            </a:r>
            <a:r>
              <a:rPr lang="ru-RU" dirty="0" err="1" smtClean="0"/>
              <a:t>Стоппард</a:t>
            </a:r>
            <a:r>
              <a:rPr lang="ru-RU" dirty="0" smtClean="0"/>
              <a:t>, Дэвид </a:t>
            </a:r>
            <a:r>
              <a:rPr lang="ru-RU" dirty="0" err="1" smtClean="0"/>
              <a:t>Стори</a:t>
            </a:r>
            <a:r>
              <a:rPr lang="ru-RU" dirty="0" smtClean="0"/>
              <a:t> и Дэвид </a:t>
            </a:r>
            <a:r>
              <a:rPr lang="ru-RU" dirty="0" err="1" smtClean="0"/>
              <a:t>Хэйр</a:t>
            </a:r>
            <a:r>
              <a:rPr lang="ru-RU" dirty="0" smtClean="0"/>
              <a:t> - вот некоторые из писателей, которые помогли сделать Британию центром театрального творчества.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8172400" cy="584775"/>
          </a:xfrm>
          <a:prstGeom prst="rect">
            <a:avLst/>
          </a:prstGeom>
          <a:gradFill flip="none" rotWithShape="1">
            <a:gsLst>
              <a:gs pos="300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СОВРЕМЕННЫЙ БРИТАНСКИЙ ТЕАТР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Королевский национальный театр | EverTravel.me – органайзер ваших  путешеств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3323492"/>
            <a:ext cx="6192688" cy="3534506"/>
          </a:xfrm>
          <a:prstGeom prst="rect">
            <a:avLst/>
          </a:prstGeom>
          <a:noFill/>
        </p:spPr>
      </p:pic>
      <p:pic>
        <p:nvPicPr>
          <p:cNvPr id="41988" name="Picture 4" descr="Где в Москве смотреть театральные постановки на английском языке. Статьи.  Онлайн-гид по Москве."/>
          <p:cNvPicPr>
            <a:picLocks noChangeAspect="1" noChangeArrowheads="1"/>
          </p:cNvPicPr>
          <p:nvPr/>
        </p:nvPicPr>
        <p:blipFill>
          <a:blip r:embed="rId3" cstate="print"/>
          <a:srcRect l="15532" r="16168"/>
          <a:stretch>
            <a:fillRect/>
          </a:stretch>
        </p:blipFill>
        <p:spPr bwMode="auto">
          <a:xfrm>
            <a:off x="4932040" y="0"/>
            <a:ext cx="4211960" cy="3356992"/>
          </a:xfrm>
          <a:prstGeom prst="rect">
            <a:avLst/>
          </a:prstGeom>
          <a:noFill/>
        </p:spPr>
      </p:pic>
      <p:pic>
        <p:nvPicPr>
          <p:cNvPr id="41990" name="Picture 6" descr="Театральные выходные в Лондоне: что посмотреть | Marie Claire"/>
          <p:cNvPicPr>
            <a:picLocks noChangeAspect="1" noChangeArrowheads="1"/>
          </p:cNvPicPr>
          <p:nvPr/>
        </p:nvPicPr>
        <p:blipFill>
          <a:blip r:embed="rId4" cstate="print"/>
          <a:srcRect b="6036"/>
          <a:stretch>
            <a:fillRect/>
          </a:stretch>
        </p:blipFill>
        <p:spPr bwMode="auto">
          <a:xfrm>
            <a:off x="-180527" y="0"/>
            <a:ext cx="5184576" cy="3630146"/>
          </a:xfrm>
          <a:prstGeom prst="rect">
            <a:avLst/>
          </a:prstGeom>
          <a:noFill/>
        </p:spPr>
      </p:pic>
      <p:pic>
        <p:nvPicPr>
          <p:cNvPr id="41996" name="Picture 12" descr="Британские актеры Кино ТВ (БКФиС) — ❧ Британские актеры театра и кино |  OK.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294111"/>
            <a:ext cx="3563888" cy="356388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8172400" cy="701730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/>
              <a:t>                            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Назовите самых известных писателей и поэтов Соединенного</a:t>
            </a:r>
          </a:p>
          <a:p>
            <a:pPr marL="342900" indent="-342900"/>
            <a:r>
              <a:rPr lang="ru-RU" dirty="0" smtClean="0"/>
              <a:t>     Королевства Великобритании и Северной Ирландии.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2. Кто автор рассказов о Гарри </a:t>
            </a:r>
            <a:r>
              <a:rPr lang="ru-RU" dirty="0" err="1" smtClean="0"/>
              <a:t>Поттере</a:t>
            </a:r>
            <a:r>
              <a:rPr lang="ru-RU" dirty="0" smtClean="0"/>
              <a:t>?</a:t>
            </a:r>
          </a:p>
          <a:p>
            <a:pPr marL="342900" indent="-342900"/>
            <a:r>
              <a:rPr lang="ru-RU" dirty="0" smtClean="0"/>
              <a:t>     А) Д.Дефо                   В) Д.Свифт                    </a:t>
            </a:r>
            <a:r>
              <a:rPr lang="ru-RU" dirty="0" smtClean="0">
                <a:solidFill>
                  <a:srgbClr val="00B050"/>
                </a:solidFill>
              </a:rPr>
              <a:t>С) </a:t>
            </a:r>
            <a:r>
              <a:rPr lang="ru-RU" dirty="0" err="1" smtClean="0">
                <a:solidFill>
                  <a:srgbClr val="00B050"/>
                </a:solidFill>
              </a:rPr>
              <a:t>Д.Роулинг</a:t>
            </a:r>
            <a:endParaRPr lang="ru-RU" dirty="0" smtClean="0">
              <a:solidFill>
                <a:srgbClr val="00B050"/>
              </a:solidFill>
            </a:endParaRP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3. Автор книги «Приключения Шерлока Холмса»…</a:t>
            </a:r>
          </a:p>
          <a:p>
            <a:pPr marL="342900" indent="-342900"/>
            <a:r>
              <a:rPr lang="ru-RU" dirty="0" smtClean="0"/>
              <a:t>     </a:t>
            </a:r>
            <a:r>
              <a:rPr lang="ru-RU" dirty="0" smtClean="0">
                <a:solidFill>
                  <a:srgbClr val="00B050"/>
                </a:solidFill>
              </a:rPr>
              <a:t>А) </a:t>
            </a:r>
            <a:r>
              <a:rPr lang="ru-RU" dirty="0" err="1" smtClean="0">
                <a:solidFill>
                  <a:srgbClr val="00B050"/>
                </a:solidFill>
              </a:rPr>
              <a:t>А.Конан</a:t>
            </a:r>
            <a:r>
              <a:rPr lang="ru-RU" dirty="0" smtClean="0">
                <a:solidFill>
                  <a:srgbClr val="00B050"/>
                </a:solidFill>
              </a:rPr>
              <a:t> Дойл        </a:t>
            </a:r>
            <a:r>
              <a:rPr lang="ru-RU" dirty="0" smtClean="0"/>
              <a:t>В) А.Кристи                   С) О.Уайльд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4. Кто автор рассказов для детей «</a:t>
            </a:r>
            <a:r>
              <a:rPr lang="ru-RU" dirty="0" err="1" smtClean="0"/>
              <a:t>Маугли</a:t>
            </a:r>
            <a:r>
              <a:rPr lang="ru-RU" dirty="0" smtClean="0"/>
              <a:t>», «</a:t>
            </a:r>
            <a:r>
              <a:rPr lang="ru-RU" dirty="0" err="1" smtClean="0"/>
              <a:t>Рикки-Тикки-Тави</a:t>
            </a:r>
            <a:r>
              <a:rPr lang="ru-RU" dirty="0" smtClean="0"/>
              <a:t>», «Книга Джунглей»?</a:t>
            </a:r>
          </a:p>
          <a:p>
            <a:pPr marL="342900" indent="-342900"/>
            <a:r>
              <a:rPr lang="ru-RU" dirty="0" smtClean="0"/>
              <a:t>     </a:t>
            </a:r>
            <a:r>
              <a:rPr lang="ru-RU" dirty="0" smtClean="0">
                <a:solidFill>
                  <a:srgbClr val="00B050"/>
                </a:solidFill>
              </a:rPr>
              <a:t>А) Р.Киплинг </a:t>
            </a:r>
            <a:r>
              <a:rPr lang="ru-RU" dirty="0" smtClean="0"/>
              <a:t>             В) А.Кристи                    С) Д.Свифт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5. «</a:t>
            </a:r>
            <a:r>
              <a:rPr lang="ru-RU" dirty="0" err="1" smtClean="0"/>
              <a:t>Кентервильское</a:t>
            </a:r>
            <a:r>
              <a:rPr lang="ru-RU" dirty="0" smtClean="0"/>
              <a:t> приведение» – произведение…  </a:t>
            </a:r>
          </a:p>
          <a:p>
            <a:pPr marL="342900" indent="-342900"/>
            <a:r>
              <a:rPr lang="ru-RU" dirty="0" smtClean="0"/>
              <a:t>    А) В.Шекспир              </a:t>
            </a:r>
            <a:r>
              <a:rPr lang="ru-RU" dirty="0" smtClean="0">
                <a:solidFill>
                  <a:srgbClr val="00B050"/>
                </a:solidFill>
              </a:rPr>
              <a:t>В) О.Уайльд                     </a:t>
            </a:r>
            <a:r>
              <a:rPr lang="ru-RU" dirty="0" smtClean="0"/>
              <a:t>С) Р. Киплинг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6. О приключениях сыщиков Мисс </a:t>
            </a:r>
            <a:r>
              <a:rPr lang="ru-RU" dirty="0" err="1" smtClean="0"/>
              <a:t>Марпл</a:t>
            </a:r>
            <a:r>
              <a:rPr lang="ru-RU" dirty="0" smtClean="0"/>
              <a:t> и </a:t>
            </a:r>
            <a:r>
              <a:rPr lang="ru-RU" dirty="0" err="1" smtClean="0"/>
              <a:t>Эркюля</a:t>
            </a:r>
            <a:r>
              <a:rPr lang="ru-RU" dirty="0" smtClean="0"/>
              <a:t> </a:t>
            </a:r>
            <a:r>
              <a:rPr lang="ru-RU" dirty="0" err="1" smtClean="0"/>
              <a:t>Пуаро</a:t>
            </a:r>
            <a:r>
              <a:rPr lang="ru-RU" dirty="0" smtClean="0"/>
              <a:t> мы узнали из рассказов…</a:t>
            </a:r>
          </a:p>
          <a:p>
            <a:pPr marL="342900" indent="-342900"/>
            <a:r>
              <a:rPr lang="ru-RU" dirty="0" smtClean="0">
                <a:solidFill>
                  <a:srgbClr val="00B050"/>
                </a:solidFill>
              </a:rPr>
              <a:t>    А) А.Кристи                 </a:t>
            </a:r>
            <a:r>
              <a:rPr lang="ru-RU" dirty="0" smtClean="0"/>
              <a:t>В) Б.Шоу                          С) Д.Дефо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7. Сонеты какого известного писателя известны во всем мире?</a:t>
            </a:r>
          </a:p>
          <a:p>
            <a:pPr marL="342900" indent="-342900"/>
            <a:r>
              <a:rPr lang="ru-RU" dirty="0" smtClean="0"/>
              <a:t>    </a:t>
            </a:r>
            <a:r>
              <a:rPr lang="ru-RU" dirty="0" smtClean="0">
                <a:solidFill>
                  <a:srgbClr val="00B050"/>
                </a:solidFill>
              </a:rPr>
              <a:t>А) В.Шекспир              </a:t>
            </a:r>
            <a:r>
              <a:rPr lang="ru-RU" dirty="0" smtClean="0"/>
              <a:t>В) А.Кристи                      С) Б.Шоу                                        </a:t>
            </a:r>
          </a:p>
          <a:p>
            <a:pPr marL="342900" indent="-342900"/>
            <a:r>
              <a:rPr lang="ru-RU" dirty="0" smtClean="0"/>
              <a:t>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"/>
            <a:ext cx="8172400" cy="523220"/>
          </a:xfrm>
          <a:prstGeom prst="rect">
            <a:avLst/>
          </a:prstGeom>
          <a:gradFill flip="none" rotWithShape="1">
            <a:gsLst>
              <a:gs pos="300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n w="11430">
                  <a:solidFill>
                    <a:schemeClr val="bg1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rgbClr val="7030A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ИССЛЕДОВАНИЕ ОБУЧАЮЩИХСЯ</a:t>
            </a:r>
            <a:endParaRPr lang="ru-RU" sz="2800" b="1" u="sng" spc="50" dirty="0">
              <a:ln w="11430">
                <a:solidFill>
                  <a:schemeClr val="bg1"/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rgbClr val="7030A0">
                    <a:alpha val="4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24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Выдающиеся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писатели и поэты конца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XIX – XXI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вв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Артур Конан Дойл (Arthur Conan Doyle) - биография, информация, личная  жизнь,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1"/>
            <a:ext cx="3779912" cy="5002084"/>
          </a:xfrm>
          <a:prstGeom prst="rect">
            <a:avLst/>
          </a:prstGeom>
          <a:noFill/>
        </p:spPr>
      </p:pic>
      <p:pic>
        <p:nvPicPr>
          <p:cNvPr id="1028" name="Picture 4" descr="Новый сериал о Шерлоке Холмс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3" y="476671"/>
            <a:ext cx="5004048" cy="3871327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2771800" y="620688"/>
            <a:ext cx="2736304" cy="64807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692696"/>
            <a:ext cx="1955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cs typeface="Andalus" pitchFamily="18" charset="-78"/>
              </a:rPr>
              <a:t>Детективы</a:t>
            </a:r>
            <a:endParaRPr lang="ru-RU" sz="2400" i="1" dirty="0">
              <a:solidFill>
                <a:schemeClr val="tx2">
                  <a:lumMod val="75000"/>
                </a:schemeClr>
              </a:solidFill>
              <a:cs typeface="Andalus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4221088"/>
            <a:ext cx="5004048" cy="26369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В «Записках о Шерлоке Холмсе» Артур </a:t>
            </a:r>
            <a:r>
              <a:rPr lang="ru-RU" dirty="0" err="1" smtClean="0"/>
              <a:t>Конан</a:t>
            </a:r>
            <a:r>
              <a:rPr lang="ru-RU" dirty="0" smtClean="0"/>
              <a:t> Дойл описал такие криминалистические методы, которых тогда ещё не было, в частности, изучение окурков и пепла, и поиск улик с помощью лупы. Полиция взяла их на вооружение только после выхода книги.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795897"/>
            <a:ext cx="3779912" cy="2062103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Сэр Артур </a:t>
            </a:r>
            <a:r>
              <a:rPr lang="ru-RU" sz="1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Конан</a:t>
            </a:r>
            <a:r>
              <a: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Дойль</a:t>
            </a:r>
            <a:r>
              <a: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/>
              <a:t>(1859–1930 гг.) – выдающийся английский писатель, врач, создатель одного из популярнейших персонажей – сыщика Шерлока Холмса. За вклад в развитие литературы Артуру </a:t>
            </a:r>
            <a:r>
              <a:rPr lang="ru-RU" sz="1600" dirty="0" err="1" smtClean="0"/>
              <a:t>Конан</a:t>
            </a:r>
            <a:r>
              <a:rPr lang="ru-RU" sz="1600" dirty="0" smtClean="0"/>
              <a:t> Дойлу были пожалованы дворянство и звание рыцаря. </a:t>
            </a:r>
            <a:endParaRPr lang="ru-RU" sz="1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 descr="Кристи, Агат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Агата Кристи - писатель,автор, фото, факты из биографии, события на  listim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AutoShape 2" descr="Агата Кристи - писатель,автор, фото, факты из биографии, события на  listim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Минутка ретро: как знаменитая писательница Агата Кристи пропала на 10 дней  | СПЛЕТН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Агата Кристи – биография, фото, личная жизнь, книги, причина смерти |  Биограф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4" name="AutoShape 2" descr="Агата Кристи – биография, фото, личная жизнь, книги, причина смерти |  Биограф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Минутка ретро: как знаменитая писательница Агата Кристи пропала на 10 дней  | СПЛЕТН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2" name="Picture 10" descr="Мисс Марпл, которую выбрала сама Агата Кристи. Джоан Хиксон | Таисия Кольт.  Автор детективов | Яндекс Дзен"/>
          <p:cNvPicPr>
            <a:picLocks noChangeAspect="1" noChangeArrowheads="1"/>
          </p:cNvPicPr>
          <p:nvPr/>
        </p:nvPicPr>
        <p:blipFill>
          <a:blip r:embed="rId2" cstate="print"/>
          <a:srcRect r="12540"/>
          <a:stretch>
            <a:fillRect/>
          </a:stretch>
        </p:blipFill>
        <p:spPr bwMode="auto">
          <a:xfrm>
            <a:off x="6675805" y="0"/>
            <a:ext cx="2468195" cy="335699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771800" y="1"/>
            <a:ext cx="4464496" cy="353943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 токсичных веществах она разбиралась лучше многих специалистов. Увлечение появилось у писательницы в период Первой мировой войны, куда та отправилась медсестрой-добровольцем. «Дайте мне вместо игрушки симпатичный смертельно опасный пузырек, и я буду счастлива», — говорила Кристи. Подтверждением тому служит настоящее изобилие способов избавиться от неугодного человека в романах: в общей сложности ее персонажи были отравлены 83 раза, и всякий случай был не похож на предыдущий!</a:t>
            </a:r>
            <a:endParaRPr lang="ru-RU" sz="1600" dirty="0"/>
          </a:p>
        </p:txBody>
      </p:sp>
      <p:pic>
        <p:nvPicPr>
          <p:cNvPr id="13320" name="Picture 8" descr="У нового фильма об Эркюле Пуаро «Смерть на Ниле» появилась дата релиза"/>
          <p:cNvPicPr>
            <a:picLocks noChangeAspect="1" noChangeArrowheads="1"/>
          </p:cNvPicPr>
          <p:nvPr/>
        </p:nvPicPr>
        <p:blipFill>
          <a:blip r:embed="rId3" cstate="print"/>
          <a:srcRect l="19272" r="17225"/>
          <a:stretch>
            <a:fillRect/>
          </a:stretch>
        </p:blipFill>
        <p:spPr bwMode="auto">
          <a:xfrm>
            <a:off x="2555776" y="3522549"/>
            <a:ext cx="3816424" cy="333545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084168" y="2924944"/>
            <a:ext cx="3059832" cy="403187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Эркюль</a:t>
            </a:r>
            <a:r>
              <a:rPr lang="ru-RU" sz="1600" dirty="0" smtClean="0"/>
              <a:t> </a:t>
            </a:r>
            <a:r>
              <a:rPr lang="ru-RU" sz="1600" dirty="0" err="1" smtClean="0"/>
              <a:t>Пуаро</a:t>
            </a:r>
            <a:r>
              <a:rPr lang="ru-RU" sz="1600" dirty="0" smtClean="0"/>
              <a:t>, имел реальный прототип. В 1910-х годах Кристи увидела на автобусной станции бельгийца, чье лицо украшали роскошные усы. Мужчина, был странноват — жесты, мимика и редкие реплики выдавали в нем человека с причудами, но не лишенного  острого ума. Образ случайного прохожего так вдохновил романистку, что она сделала его главным героем целой серии книг.</a:t>
            </a:r>
          </a:p>
        </p:txBody>
      </p:sp>
      <p:pic>
        <p:nvPicPr>
          <p:cNvPr id="13318" name="Picture 6" descr="Агата Кристи — фильмы — КиноПоиск"/>
          <p:cNvPicPr>
            <a:picLocks noChangeAspect="1" noChangeArrowheads="1"/>
          </p:cNvPicPr>
          <p:nvPr/>
        </p:nvPicPr>
        <p:blipFill>
          <a:blip r:embed="rId4" cstate="print"/>
          <a:srcRect t="2716"/>
          <a:stretch>
            <a:fillRect/>
          </a:stretch>
        </p:blipFill>
        <p:spPr bwMode="auto">
          <a:xfrm>
            <a:off x="-1" y="0"/>
            <a:ext cx="2787147" cy="429309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4057233"/>
            <a:ext cx="2699792" cy="2800767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Всю жизнь </a:t>
            </a:r>
            <a:r>
              <a:rPr lang="ru-RU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Агата Кристи </a:t>
            </a:r>
            <a:r>
              <a:rPr lang="ru-RU" sz="1600" dirty="0" smtClean="0"/>
              <a:t>страдала </a:t>
            </a:r>
            <a:r>
              <a:rPr lang="ru-RU" sz="1600" dirty="0" err="1" smtClean="0"/>
              <a:t>дисграфией</a:t>
            </a:r>
            <a:r>
              <a:rPr lang="ru-RU" sz="1600" dirty="0" smtClean="0"/>
              <a:t> — нарушением психических функций, из-за которого ей не удавалось расставлять буквы в словах в правильном порядке. Иногда Агата </a:t>
            </a:r>
            <a:r>
              <a:rPr lang="ru-RU" sz="1600" dirty="0" err="1" smtClean="0"/>
              <a:t>надиктовывала</a:t>
            </a:r>
            <a:r>
              <a:rPr lang="ru-RU" sz="1600" dirty="0" smtClean="0"/>
              <a:t> текст кому-то из своего окружения.</a:t>
            </a:r>
            <a:endParaRPr lang="ru-RU" sz="1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Остин, Джейн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0" name="Picture 4" descr="Эмили Бронте все книги писателя, биография | KNIGOGO"/>
          <p:cNvPicPr>
            <a:picLocks noChangeAspect="1" noChangeArrowheads="1"/>
          </p:cNvPicPr>
          <p:nvPr/>
        </p:nvPicPr>
        <p:blipFill>
          <a:blip r:embed="rId2" cstate="print"/>
          <a:srcRect t="6242"/>
          <a:stretch>
            <a:fillRect/>
          </a:stretch>
        </p:blipFill>
        <p:spPr bwMode="auto">
          <a:xfrm>
            <a:off x="0" y="-1"/>
            <a:ext cx="3851920" cy="4815317"/>
          </a:xfrm>
          <a:prstGeom prst="rect">
            <a:avLst/>
          </a:prstGeom>
          <a:noFill/>
        </p:spPr>
      </p:pic>
      <p:pic>
        <p:nvPicPr>
          <p:cNvPr id="45062" name="Picture 6" descr="Читать книгу «Грозовой перевал» онлайн. booksonline.com.ua"/>
          <p:cNvPicPr>
            <a:picLocks noChangeAspect="1" noChangeArrowheads="1"/>
          </p:cNvPicPr>
          <p:nvPr/>
        </p:nvPicPr>
        <p:blipFill>
          <a:blip r:embed="rId3" cstate="print"/>
          <a:srcRect t="3114" b="3470"/>
          <a:stretch>
            <a:fillRect/>
          </a:stretch>
        </p:blipFill>
        <p:spPr bwMode="auto">
          <a:xfrm>
            <a:off x="0" y="4546848"/>
            <a:ext cx="3851920" cy="2311152"/>
          </a:xfrm>
          <a:prstGeom prst="rect">
            <a:avLst/>
          </a:prstGeom>
          <a:noFill/>
        </p:spPr>
      </p:pic>
      <p:sp>
        <p:nvSpPr>
          <p:cNvPr id="45064" name="AutoShape 8" descr="Остин, Джейн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6" name="Picture 10" descr="Джейн Остин биография, творчество, цитаты | ReadCafe"/>
          <p:cNvPicPr>
            <a:picLocks noChangeAspect="1" noChangeArrowheads="1"/>
          </p:cNvPicPr>
          <p:nvPr/>
        </p:nvPicPr>
        <p:blipFill>
          <a:blip r:embed="rId4" cstate="print"/>
          <a:srcRect t="6508"/>
          <a:stretch>
            <a:fillRect/>
          </a:stretch>
        </p:blipFill>
        <p:spPr bwMode="auto">
          <a:xfrm>
            <a:off x="4706103" y="0"/>
            <a:ext cx="4437897" cy="414908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3275856" y="116632"/>
            <a:ext cx="2160240" cy="5760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35896" y="18864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cs typeface="Andalus" pitchFamily="18" charset="-78"/>
              </a:rPr>
              <a:t> </a:t>
            </a:r>
            <a:r>
              <a:rPr lang="ru-RU" sz="2400" i="1" dirty="0" smtClean="0">
                <a:solidFill>
                  <a:srgbClr val="7030A0"/>
                </a:solidFill>
                <a:cs typeface="Andalus" pitchFamily="18" charset="-78"/>
              </a:rPr>
              <a:t>Романы</a:t>
            </a:r>
            <a:endParaRPr lang="ru-RU" sz="2400" i="1" dirty="0">
              <a:solidFill>
                <a:srgbClr val="7030A0"/>
              </a:solidFill>
              <a:cs typeface="Andalus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01008"/>
            <a:ext cx="3851920" cy="136815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1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Э́мили</a:t>
            </a:r>
            <a:r>
              <a:rPr lang="ru-RU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Джейн </a:t>
            </a:r>
            <a:r>
              <a:rPr lang="ru-RU" sz="1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Бро́нте</a:t>
            </a:r>
            <a:r>
              <a:rPr lang="ru-RU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/>
              <a:t>— английская писательница и поэтесса, средняя из трёх сестёр </a:t>
            </a:r>
            <a:r>
              <a:rPr lang="ru-RU" sz="1600" dirty="0" err="1" smtClean="0"/>
              <a:t>Бронте</a:t>
            </a:r>
            <a:r>
              <a:rPr lang="ru-RU" sz="1600" dirty="0" smtClean="0"/>
              <a:t>, автор бессмертного романа «Грозовой перевал».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067944" y="3811012"/>
            <a:ext cx="5076056" cy="30469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Джейн </a:t>
            </a:r>
            <a:r>
              <a:rPr lang="ru-RU" sz="1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Остин</a:t>
            </a:r>
            <a:r>
              <a:rPr lang="ru-RU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/>
              <a:t>- писательница, классик английской и мировой литературы, основоположник «дамского романа». Ее книги  «Чувства и чувствительность» , «Гордость и предубеждение» и др. считаются шедеврами и покоряют искренностью и простотой сюжета, на фоне глубокого психологического проникновения в души героев и ироничного, мягкого, истинно «английского» юмора. Джейн </a:t>
            </a:r>
            <a:r>
              <a:rPr lang="ru-RU" sz="1600" dirty="0" err="1" smtClean="0"/>
              <a:t>Остин</a:t>
            </a:r>
            <a:r>
              <a:rPr lang="ru-RU" sz="1600" dirty="0" smtClean="0"/>
              <a:t> до сих пор считают «Первой леди» английской литературы. Ее произведения обязательны для изучения во всех колледжах и университетах Великобритании.</a:t>
            </a:r>
            <a:endParaRPr lang="ru-RU" sz="1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517232"/>
            <a:ext cx="4283968" cy="120032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Ро́берт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Бёрнс </a:t>
            </a:r>
            <a:r>
              <a:rPr lang="ru-RU" dirty="0" smtClean="0"/>
              <a:t>— шотландский поэт, фольклорист, автор многочисленных стихотворений и поэм, написанных на шотландском и английском языках.</a:t>
            </a:r>
            <a:endParaRPr lang="ru-RU" dirty="0"/>
          </a:p>
        </p:txBody>
      </p:sp>
      <p:pic>
        <p:nvPicPr>
          <p:cNvPr id="46082" name="Picture 2" descr="Роберт Бернс: «За дружбу старую до дна!» | Просодия"/>
          <p:cNvPicPr>
            <a:picLocks noChangeAspect="1" noChangeArrowheads="1"/>
          </p:cNvPicPr>
          <p:nvPr/>
        </p:nvPicPr>
        <p:blipFill>
          <a:blip r:embed="rId2" cstate="print"/>
          <a:srcRect l="24086" r="25411"/>
          <a:stretch>
            <a:fillRect/>
          </a:stretch>
        </p:blipFill>
        <p:spPr bwMode="auto">
          <a:xfrm>
            <a:off x="0" y="588065"/>
            <a:ext cx="4283968" cy="4829775"/>
          </a:xfrm>
          <a:prstGeom prst="rect">
            <a:avLst/>
          </a:prstGeom>
          <a:noFill/>
        </p:spPr>
      </p:pic>
      <p:sp>
        <p:nvSpPr>
          <p:cNvPr id="46084" name="AutoShape 4" descr="Красная роза - Роберт Бернс - чита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6" name="AutoShape 6" descr="Красная роза - Роберт Бернс - чита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8" name="AutoShape 8" descr="Красная роза - Роберт Бернс - чита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610136"/>
            <a:ext cx="3888432" cy="624786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dirty="0" smtClean="0"/>
              <a:t>       </a:t>
            </a:r>
            <a:r>
              <a:rPr lang="en-US" dirty="0" smtClean="0"/>
              <a:t>      </a:t>
            </a:r>
            <a:r>
              <a:rPr lang="en-US" sz="2000" b="1" i="1" dirty="0" smtClean="0">
                <a:latin typeface="Andalus" pitchFamily="18" charset="-78"/>
                <a:cs typeface="Andalus" pitchFamily="18" charset="-78"/>
              </a:rPr>
              <a:t>A red, red rose</a:t>
            </a:r>
          </a:p>
          <a:p>
            <a:endParaRPr lang="ru-RU" sz="2000" b="1" i="1" dirty="0" smtClean="0"/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My love is like a red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red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rose </a:t>
            </a:r>
            <a:endParaRPr lang="ru-RU" dirty="0" smtClean="0">
              <a:cs typeface="Andalus" pitchFamily="18" charset="-78"/>
            </a:endParaRP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That’s newly sprung in June: </a:t>
            </a:r>
            <a:endParaRPr lang="ru-RU" dirty="0" smtClean="0">
              <a:cs typeface="Andalus" pitchFamily="18" charset="-78"/>
            </a:endParaRP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My love is like the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melodie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endParaRPr lang="ru-RU" dirty="0" smtClean="0">
              <a:cs typeface="Andalus" pitchFamily="18" charset="-78"/>
            </a:endParaRP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That’s sweetly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play’d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in tune. </a:t>
            </a:r>
            <a:endParaRPr lang="ru-RU" dirty="0" smtClean="0">
              <a:cs typeface="Andalus" pitchFamily="18" charset="-78"/>
            </a:endParaRPr>
          </a:p>
          <a:p>
            <a:endParaRPr lang="ru-RU" dirty="0" smtClean="0">
              <a:cs typeface="Andalus" pitchFamily="18" charset="-78"/>
            </a:endParaRP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So fair art thou, my bonnie lass, </a:t>
            </a:r>
            <a:endParaRPr lang="ru-RU" dirty="0" smtClean="0">
              <a:cs typeface="Andalus" pitchFamily="18" charset="-78"/>
            </a:endParaRP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So deep in love am I: </a:t>
            </a:r>
            <a:endParaRPr lang="ru-RU" dirty="0" smtClean="0">
              <a:cs typeface="Andalus" pitchFamily="18" charset="-78"/>
            </a:endParaRP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And I will love thee still, my dear, </a:t>
            </a:r>
            <a:endParaRPr lang="ru-RU" dirty="0" smtClean="0">
              <a:cs typeface="Andalus" pitchFamily="18" charset="-78"/>
            </a:endParaRP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Till a’ the seas gang dry. </a:t>
            </a:r>
            <a:endParaRPr lang="ru-RU" dirty="0" smtClean="0">
              <a:cs typeface="Andalus" pitchFamily="18" charset="-78"/>
            </a:endParaRPr>
          </a:p>
          <a:p>
            <a:endParaRPr lang="ru-RU" dirty="0" smtClean="0">
              <a:cs typeface="Andalus" pitchFamily="18" charset="-78"/>
            </a:endParaRP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Till a the seas gang dry, my dear, </a:t>
            </a:r>
            <a:endParaRPr lang="ru-RU" dirty="0" smtClean="0">
              <a:cs typeface="Andalus" pitchFamily="18" charset="-78"/>
            </a:endParaRP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And the rocks melt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wi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’ the sun: </a:t>
            </a:r>
            <a:endParaRPr lang="ru-RU" dirty="0" smtClean="0">
              <a:cs typeface="Andalus" pitchFamily="18" charset="-78"/>
            </a:endParaRP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And I will love thee still, my dear, </a:t>
            </a:r>
            <a:endParaRPr lang="ru-RU" dirty="0" smtClean="0">
              <a:cs typeface="Andalus" pitchFamily="18" charset="-78"/>
            </a:endParaRP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While the sands o’ life shall run. </a:t>
            </a:r>
            <a:endParaRPr lang="ru-RU" dirty="0" smtClean="0">
              <a:cs typeface="Andalus" pitchFamily="18" charset="-78"/>
            </a:endParaRPr>
          </a:p>
          <a:p>
            <a:endParaRPr lang="ru-RU" dirty="0" smtClean="0">
              <a:cs typeface="Andalus" pitchFamily="18" charset="-78"/>
            </a:endParaRP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And fare thee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weel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, my only love, </a:t>
            </a:r>
            <a:endParaRPr lang="ru-RU" dirty="0" smtClean="0">
              <a:cs typeface="Andalus" pitchFamily="18" charset="-78"/>
            </a:endParaRP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And fare thee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weel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awhile! </a:t>
            </a:r>
            <a:endParaRPr lang="ru-RU" dirty="0" smtClean="0">
              <a:cs typeface="Andalus" pitchFamily="18" charset="-78"/>
            </a:endParaRP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And I will come again, my love,</a:t>
            </a:r>
            <a:endParaRPr lang="ru-RU" dirty="0" smtClean="0">
              <a:cs typeface="Andalus" pitchFamily="18" charset="-78"/>
            </a:endParaRPr>
          </a:p>
          <a:p>
            <a:r>
              <a:rPr lang="en-US" dirty="0" err="1" smtClean="0">
                <a:latin typeface="Andalus" pitchFamily="18" charset="-78"/>
                <a:cs typeface="Andalus" pitchFamily="18" charset="-78"/>
              </a:rPr>
              <a:t>Tho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’ it were ten thousand mile. </a:t>
            </a:r>
            <a:br>
              <a:rPr lang="en-US" dirty="0" smtClean="0">
                <a:latin typeface="Andalus" pitchFamily="18" charset="-78"/>
                <a:cs typeface="Andalus" pitchFamily="18" charset="-78"/>
              </a:rPr>
            </a:br>
            <a:endParaRPr lang="ru-RU" dirty="0">
              <a:cs typeface="Andalus" pitchFamily="18" charset="-7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699792" y="116632"/>
            <a:ext cx="2426568" cy="5760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75856" y="188640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cs typeface="Andalus" pitchFamily="18" charset="-78"/>
              </a:rPr>
              <a:t>Поэзия</a:t>
            </a:r>
            <a:endParaRPr lang="ru-RU" sz="2400" i="1" dirty="0">
              <a:solidFill>
                <a:srgbClr val="7030A0"/>
              </a:solidFill>
              <a:cs typeface="Andalus" pitchFamily="18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92696"/>
            <a:ext cx="5148064" cy="590931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множества новелл, романов и стихотворений </a:t>
            </a:r>
            <a:r>
              <a:rPr lang="ru-RU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Редьярд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Киплинг </a:t>
            </a:r>
            <a:r>
              <a:rPr lang="ru-RU" dirty="0" smtClean="0"/>
              <a:t>- автор </a:t>
            </a:r>
          </a:p>
          <a:p>
            <a:r>
              <a:rPr lang="ru-RU" dirty="0" smtClean="0"/>
              <a:t>всем полюбившимся «</a:t>
            </a:r>
            <a:r>
              <a:rPr lang="ru-RU" dirty="0" err="1" smtClean="0"/>
              <a:t>Маугли</a:t>
            </a:r>
            <a:r>
              <a:rPr lang="ru-RU" dirty="0" smtClean="0"/>
              <a:t>», «</a:t>
            </a:r>
            <a:r>
              <a:rPr lang="ru-RU" dirty="0" err="1" smtClean="0"/>
              <a:t>Рикки-Тикки-Тави</a:t>
            </a:r>
            <a:r>
              <a:rPr lang="ru-RU" dirty="0" smtClean="0"/>
              <a:t>», «Книга Джунглей», «</a:t>
            </a:r>
            <a:r>
              <a:rPr lang="ru-RU" dirty="0" err="1" smtClean="0"/>
              <a:t>Кошка,гулявшая</a:t>
            </a:r>
            <a:r>
              <a:rPr lang="ru-RU" dirty="0" smtClean="0"/>
              <a:t> сама по себе» и др.; первый в мире англичанин, который получил Нобелевскую премию в области литературы в 1907 году. Этой премии писатель удостоился «за наблюдательность, яркую фантазию, зрелость идей и выдающийся талант повествователя».</a:t>
            </a:r>
          </a:p>
          <a:p>
            <a:r>
              <a:rPr lang="ru-RU" dirty="0" smtClean="0"/>
              <a:t>Его серьёзные, глубокие произведения пронизаны многослойным смыслом, и в разном возрасте воспринимаются по-разному, родился в Индии. </a:t>
            </a:r>
          </a:p>
          <a:p>
            <a:r>
              <a:rPr lang="ru-RU" dirty="0" smtClean="0"/>
              <a:t>Все истории</a:t>
            </a:r>
          </a:p>
          <a:p>
            <a:r>
              <a:rPr lang="ru-RU" dirty="0" smtClean="0"/>
              <a:t>были придуманы </a:t>
            </a:r>
          </a:p>
          <a:p>
            <a:r>
              <a:rPr lang="ru-RU" dirty="0" smtClean="0"/>
              <a:t>писателем </a:t>
            </a:r>
          </a:p>
          <a:p>
            <a:r>
              <a:rPr lang="ru-RU" dirty="0" smtClean="0"/>
              <a:t>для его детей </a:t>
            </a:r>
          </a:p>
          <a:p>
            <a:r>
              <a:rPr lang="ru-RU" dirty="0" smtClean="0"/>
              <a:t>и племянницы. </a:t>
            </a:r>
          </a:p>
          <a:p>
            <a:endParaRPr lang="ru-RU" dirty="0"/>
          </a:p>
        </p:txBody>
      </p:sp>
      <p:pic>
        <p:nvPicPr>
          <p:cNvPr id="47106" name="Picture 2" descr="Книги Киплинга: романы, стихи Читать произведения и краткую биография  Киплинга | Лабири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0368" y="0"/>
            <a:ext cx="4233632" cy="4032448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611560" y="0"/>
            <a:ext cx="3456384" cy="6206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99592" y="116632"/>
            <a:ext cx="2858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</a:rPr>
              <a:t>Детская литература</a:t>
            </a:r>
            <a:endParaRPr lang="ru-RU" sz="2000" i="1" dirty="0">
              <a:solidFill>
                <a:srgbClr val="7030A0"/>
              </a:solidFill>
            </a:endParaRPr>
          </a:p>
        </p:txBody>
      </p:sp>
      <p:sp>
        <p:nvSpPr>
          <p:cNvPr id="47108" name="AutoShape 4" descr="Мультфильм &quot;Рикки-Тикки-Тави&quot; (&quot;Rikki-Tikki-Tavi&quot;) - смотреть онлайн  бесплатно и легально на MEGOGO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0" name="AutoShape 6" descr="Рикки-Тикки-Тави (мультфильм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2" name="AutoShape 8" descr="Мультфильм &quot;Рикки-Тикки-Тави&quot; (&quot;Rikki-Tikki-Tavi&quot;) - смотреть онлайн  бесплатно и легально на MEGOGO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AutoShape 2" descr="Мультфильм &quot;Рикки-Тикки-Тави&quot; (&quot;Rikki-Tikki-Tavi&quot;) - смотреть онлайн  бесплатно и легально на MEGOGO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Файл:Рикки-Тикки-Тави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Викторина по мультфильму Рикки-Тикки-Тави - пройти тест онлайн - игра -  вопросы с ответами - скачать бесплатн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726160"/>
            <a:ext cx="3131840" cy="3131840"/>
          </a:xfrm>
          <a:prstGeom prst="rect">
            <a:avLst/>
          </a:prstGeom>
          <a:noFill/>
        </p:spPr>
      </p:pic>
      <p:pic>
        <p:nvPicPr>
          <p:cNvPr id="1032" name="Picture 8" descr="Актеры мультфильма Маугли (СССР, Россия, 1973) – Афиша-Мультфильм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581128"/>
            <a:ext cx="4050616" cy="227687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Убийца в женском платье довел Джоан Роулинг до нового скандала"/>
          <p:cNvPicPr>
            <a:picLocks noChangeAspect="1" noChangeArrowheads="1"/>
          </p:cNvPicPr>
          <p:nvPr/>
        </p:nvPicPr>
        <p:blipFill>
          <a:blip r:embed="rId2" cstate="print"/>
          <a:srcRect l="23910" t="5600" r="21122"/>
          <a:stretch>
            <a:fillRect/>
          </a:stretch>
        </p:blipFill>
        <p:spPr bwMode="auto">
          <a:xfrm>
            <a:off x="0" y="0"/>
            <a:ext cx="4316636" cy="4725144"/>
          </a:xfrm>
          <a:prstGeom prst="rect">
            <a:avLst/>
          </a:prstGeom>
          <a:noFill/>
        </p:spPr>
      </p:pic>
      <p:sp>
        <p:nvSpPr>
          <p:cNvPr id="48132" name="AutoShape 4" descr="Гарри Поттер: книги, которые сделали мир лучше — блог Storyt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4" name="AutoShape 6" descr="Дэниэл Рэдклифф стыдится своей игры в первых частях &quot;Гарри Поттер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6" name="AutoShape 8" descr="Гарри Поттер: книги, которые сделали мир лучше — блог Storyt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8" name="Picture 10" descr="В чем секрет популярности Гарри Поттера 7 августа 2020 года | Нижегородская  правда"/>
          <p:cNvPicPr>
            <a:picLocks noChangeAspect="1" noChangeArrowheads="1"/>
          </p:cNvPicPr>
          <p:nvPr/>
        </p:nvPicPr>
        <p:blipFill>
          <a:blip r:embed="rId3" cstate="print"/>
          <a:srcRect l="21567" r="27749"/>
          <a:stretch>
            <a:fillRect/>
          </a:stretch>
        </p:blipFill>
        <p:spPr bwMode="auto">
          <a:xfrm>
            <a:off x="4932040" y="0"/>
            <a:ext cx="4104456" cy="539880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4725144"/>
            <a:ext cx="4067944" cy="175432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Джоан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Роулинг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— британская писательница, сценаристка и кинопродюсер, наиболее известная как автор серии романов о Гарри </a:t>
            </a:r>
            <a:r>
              <a:rPr lang="ru-RU" dirty="0" err="1" smtClean="0"/>
              <a:t>Поттере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75448" y="3995678"/>
            <a:ext cx="4968552" cy="286232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«Гарри </a:t>
            </a:r>
            <a:r>
              <a:rPr lang="ru-RU" dirty="0" err="1" smtClean="0"/>
              <a:t>Поттер</a:t>
            </a:r>
            <a:r>
              <a:rPr lang="ru-RU" dirty="0" smtClean="0"/>
              <a:t>» «родился» в 1990 году на салфетке, пока тогда еще едва сводившая концы с концами </a:t>
            </a:r>
            <a:r>
              <a:rPr lang="ru-RU" dirty="0" err="1" smtClean="0"/>
              <a:t>Роулинг</a:t>
            </a:r>
            <a:r>
              <a:rPr lang="ru-RU" dirty="0" smtClean="0"/>
              <a:t> ждала поезд. В 1998 году компания </a:t>
            </a:r>
            <a:r>
              <a:rPr lang="ru-RU" dirty="0" err="1" smtClean="0"/>
              <a:t>Warner</a:t>
            </a:r>
            <a:r>
              <a:rPr lang="ru-RU" dirty="0" smtClean="0"/>
              <a:t> </a:t>
            </a:r>
            <a:r>
              <a:rPr lang="ru-RU" dirty="0" err="1" smtClean="0"/>
              <a:t>Brothers</a:t>
            </a:r>
            <a:r>
              <a:rPr lang="ru-RU" dirty="0" smtClean="0"/>
              <a:t> приобрела у </a:t>
            </a:r>
            <a:r>
              <a:rPr lang="ru-RU" dirty="0" err="1" smtClean="0"/>
              <a:t>Джоан</a:t>
            </a:r>
            <a:r>
              <a:rPr lang="ru-RU" dirty="0" smtClean="0"/>
              <a:t> права на экранизацию первых двух книг. Первый фильм увидел свет в ноябре 2001 года. Писательница настояла на том, чтобы фильмы снимались в Британии и только с британскими актерами.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275856" y="116632"/>
            <a:ext cx="2304256" cy="5760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707904" y="188640"/>
            <a:ext cx="1460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err="1" smtClean="0">
                <a:solidFill>
                  <a:srgbClr val="7030A0"/>
                </a:solidFill>
              </a:rPr>
              <a:t>Фэнтези</a:t>
            </a:r>
            <a:endParaRPr lang="ru-RU" sz="24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В Театре Наций представили спектакль &quot;Страсти по Фоме&quot; — Российская газета"/>
          <p:cNvPicPr>
            <a:picLocks noChangeAspect="1" noChangeArrowheads="1"/>
          </p:cNvPicPr>
          <p:nvPr/>
        </p:nvPicPr>
        <p:blipFill>
          <a:blip r:embed="rId2" cstate="print"/>
          <a:srcRect l="9445" t="17001" r="8909"/>
          <a:stretch>
            <a:fillRect/>
          </a:stretch>
        </p:blipFill>
        <p:spPr bwMode="auto">
          <a:xfrm>
            <a:off x="0" y="0"/>
            <a:ext cx="3419872" cy="2318824"/>
          </a:xfrm>
          <a:prstGeom prst="rect">
            <a:avLst/>
          </a:prstGeom>
          <a:noFill/>
        </p:spPr>
      </p:pic>
      <p:pic>
        <p:nvPicPr>
          <p:cNvPr id="2072" name="Picture 24" descr="Театральные выходные в Лондоне: что посмотреть | Marie Clai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565357"/>
            <a:ext cx="3384376" cy="2292643"/>
          </a:xfrm>
          <a:prstGeom prst="rect">
            <a:avLst/>
          </a:prstGeom>
          <a:noFill/>
        </p:spPr>
      </p:pic>
      <p:sp>
        <p:nvSpPr>
          <p:cNvPr id="2050" name="AutoShape 2" descr="В Театре Наций представили спектакль &quot;Страсти по Фоме&quot; — Россий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sun9-20.userapi.com/impg/_Ldd45MQ1GgdlpZZQ-sH5rpo6SowNymZLskQag/9gKqWq2Hz-w.jpg?size=604x604&amp;quality=96&amp;sign=35ad309876e12791a3bbfe6f11e0116b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s://sun9-66.userapi.com/impg/lyMX_Vxr7UA-fMZEgdnGMKuSSz5uIMU0j8zrFg/Vpn7sNY7R7k.jpg?size=1080x1080&amp;quality=96&amp;sign=b20377272646f099e1a31f8a967de299&amp;type=album"/>
          <p:cNvPicPr>
            <a:picLocks noChangeAspect="1" noChangeArrowheads="1"/>
          </p:cNvPicPr>
          <p:nvPr/>
        </p:nvPicPr>
        <p:blipFill>
          <a:blip r:embed="rId4" cstate="print"/>
          <a:srcRect l="9800"/>
          <a:stretch>
            <a:fillRect/>
          </a:stretch>
        </p:blipFill>
        <p:spPr bwMode="auto">
          <a:xfrm>
            <a:off x="6700550" y="0"/>
            <a:ext cx="2443450" cy="2708920"/>
          </a:xfrm>
          <a:prstGeom prst="rect">
            <a:avLst/>
          </a:prstGeom>
          <a:noFill/>
        </p:spPr>
      </p:pic>
      <p:pic>
        <p:nvPicPr>
          <p:cNvPr id="2064" name="Picture 16" descr="Театры Лондона — Все о Великобритани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9285" y="4080090"/>
            <a:ext cx="3074715" cy="2777910"/>
          </a:xfrm>
          <a:prstGeom prst="rect">
            <a:avLst/>
          </a:prstGeom>
          <a:noFill/>
        </p:spPr>
      </p:pic>
      <p:pic>
        <p:nvPicPr>
          <p:cNvPr id="2066" name="Picture 18" descr="5 самых красивых театров мира | BURO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0"/>
            <a:ext cx="3439202" cy="2307755"/>
          </a:xfrm>
          <a:prstGeom prst="rect">
            <a:avLst/>
          </a:prstGeom>
          <a:noFill/>
        </p:spPr>
      </p:pic>
      <p:pic>
        <p:nvPicPr>
          <p:cNvPr id="2068" name="Picture 20" descr="Версия для печати &gt; Британские театры перейдут на гендерно-нейтральные  обращения к зрителям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4819" y="2060848"/>
            <a:ext cx="3219181" cy="2160240"/>
          </a:xfrm>
          <a:prstGeom prst="rect">
            <a:avLst/>
          </a:prstGeom>
          <a:noFill/>
        </p:spPr>
      </p:pic>
      <p:pic>
        <p:nvPicPr>
          <p:cNvPr id="2070" name="Picture 22" descr="Театр Глобус продолжает Год культуры Великобритании в России -  Ореанда-Новост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060848"/>
            <a:ext cx="2843808" cy="2076431"/>
          </a:xfrm>
          <a:prstGeom prst="rect">
            <a:avLst/>
          </a:prstGeom>
          <a:noFill/>
        </p:spPr>
      </p:pic>
      <p:pic>
        <p:nvPicPr>
          <p:cNvPr id="2062" name="Picture 14" descr="Фильм Искупление 200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" y="4729541"/>
            <a:ext cx="2843807" cy="2128458"/>
          </a:xfrm>
          <a:prstGeom prst="rect">
            <a:avLst/>
          </a:prstGeom>
          <a:noFill/>
        </p:spPr>
      </p:pic>
      <p:pic>
        <p:nvPicPr>
          <p:cNvPr id="2058" name="Picture 10" descr="https://sun9-18.userapi.com/impg/EnF66OMw-edkAujbW057jPjpoBd4vc4s63HTuw/atgq3cyBzZY.jpg?size=604x604&amp;quality=96&amp;sign=dc6c66cfdbb9b0c4ef1189b792b92789&amp;type=album"/>
          <p:cNvPicPr>
            <a:picLocks noChangeAspect="1" noChangeArrowheads="1"/>
          </p:cNvPicPr>
          <p:nvPr/>
        </p:nvPicPr>
        <p:blipFill>
          <a:blip r:embed="rId10" cstate="print"/>
          <a:srcRect t="33794" r="52438" b="33663"/>
          <a:stretch>
            <a:fillRect/>
          </a:stretch>
        </p:blipFill>
        <p:spPr bwMode="auto">
          <a:xfrm>
            <a:off x="4499992" y="1844824"/>
            <a:ext cx="1475656" cy="1009660"/>
          </a:xfrm>
          <a:prstGeom prst="rect">
            <a:avLst/>
          </a:prstGeom>
          <a:noFill/>
        </p:spPr>
      </p:pic>
      <p:pic>
        <p:nvPicPr>
          <p:cNvPr id="2056" name="Picture 8" descr="https://sun9-20.userapi.com/impg/_Ldd45MQ1GgdlpZZQ-sH5rpo6SowNymZLskQag/9gKqWq2Hz-w.jpg?size=604x604&amp;quality=96&amp;sign=35ad309876e12791a3bbfe6f11e0116b&amp;type=album"/>
          <p:cNvPicPr>
            <a:picLocks noChangeAspect="1" noChangeArrowheads="1"/>
          </p:cNvPicPr>
          <p:nvPr/>
        </p:nvPicPr>
        <p:blipFill>
          <a:blip r:embed="rId11" cstate="print"/>
          <a:srcRect t="33794" r="51186" b="33663"/>
          <a:stretch>
            <a:fillRect/>
          </a:stretch>
        </p:blipFill>
        <p:spPr bwMode="auto">
          <a:xfrm>
            <a:off x="0" y="4005064"/>
            <a:ext cx="1512168" cy="1008112"/>
          </a:xfrm>
          <a:prstGeom prst="rect">
            <a:avLst/>
          </a:prstGeom>
          <a:noFill/>
        </p:spPr>
      </p:pic>
      <p:sp>
        <p:nvSpPr>
          <p:cNvPr id="2074" name="AutoShape 26" descr="Какая героиня лучше? Две экранизации романа &quot;Гордость и предубеждение&quot; |  Однажды... в КиНо | Яндекс Дзе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76" name="Picture 28" descr="Какая героиня лучше? Две экранизации романа &quot;Гордость и предубеждение&quot; |  Однажды... в КиНо | Яндекс Дзен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99792" y="2924944"/>
            <a:ext cx="3368290" cy="1872208"/>
          </a:xfrm>
          <a:prstGeom prst="rect">
            <a:avLst/>
          </a:prstGeom>
          <a:noFill/>
        </p:spPr>
      </p:pic>
      <p:sp>
        <p:nvSpPr>
          <p:cNvPr id="2078" name="AutoShape 30" descr="100 величайших британцев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0" name="AutoShape 32" descr="100 величайших британцев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Picture 6" descr="Агата Кристи — фильмы — КиноПоиск"/>
          <p:cNvPicPr>
            <a:picLocks noChangeAspect="1" noChangeArrowheads="1"/>
          </p:cNvPicPr>
          <p:nvPr/>
        </p:nvPicPr>
        <p:blipFill>
          <a:blip r:embed="rId13" cstate="print"/>
          <a:srcRect t="2716"/>
          <a:stretch>
            <a:fillRect/>
          </a:stretch>
        </p:blipFill>
        <p:spPr bwMode="auto">
          <a:xfrm>
            <a:off x="8226803" y="0"/>
            <a:ext cx="917197" cy="1412776"/>
          </a:xfrm>
          <a:prstGeom prst="rect">
            <a:avLst/>
          </a:prstGeom>
          <a:noFill/>
        </p:spPr>
      </p:pic>
      <p:pic>
        <p:nvPicPr>
          <p:cNvPr id="21" name="Picture 2" descr="Книги Киплинга: романы, стихи Читать произведения и краткую биография  Киплинга | Лабиринт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40152" y="3717032"/>
            <a:ext cx="1569336" cy="1494760"/>
          </a:xfrm>
          <a:prstGeom prst="rect">
            <a:avLst/>
          </a:prstGeom>
          <a:noFill/>
        </p:spPr>
      </p:pic>
      <p:pic>
        <p:nvPicPr>
          <p:cNvPr id="22" name="Picture 2" descr="Сочинения об авторе дефо - Сборник Биографий"/>
          <p:cNvPicPr>
            <a:picLocks noChangeAspect="1" noChangeArrowheads="1"/>
          </p:cNvPicPr>
          <p:nvPr/>
        </p:nvPicPr>
        <p:blipFill>
          <a:blip r:embed="rId15" cstate="print"/>
          <a:srcRect l="18293" r="24390"/>
          <a:stretch>
            <a:fillRect/>
          </a:stretch>
        </p:blipFill>
        <p:spPr bwMode="auto">
          <a:xfrm>
            <a:off x="1547664" y="3789040"/>
            <a:ext cx="1238186" cy="1440160"/>
          </a:xfrm>
          <a:prstGeom prst="rect">
            <a:avLst/>
          </a:prstGeom>
          <a:noFill/>
        </p:spPr>
      </p:pic>
      <p:sp>
        <p:nvSpPr>
          <p:cNvPr id="2082" name="AutoShape 34" descr="Не для красного словца, или Почему в Англии телефонные будки и автобусы  такого цвета | «Англия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4" name="AutoShape 36" descr="Не для красного словца, или Почему в Англии телефонные будки и автобусы  такого цвета | «Англия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6" name="AutoShape 38" descr="Не для красного словца, или Почему в Англии телефонные будки и автобусы  такого цвета | «Англия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8" name="AutoShape 40" descr="Не для красного словца, или Почему в Англии телефонные будки и автобусы  такого цвета | «Англия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0" name="AutoShape 42" descr="Не для красного словца, или Почему в Англии телефонные будки и автобусы  такого цвета | «Англия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2" name="AutoShape 44" descr="Не для красного словца, или Почему в Англии телефонные будки и автобусы  такого цвета | «Англия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Не для красного словца, или Почему в Англии телефонные будки и автобусы  такого цвета | «Англия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Не для красного словца, или Почему в Англии телефонные будки и автобусы  такого цвета | «Англия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2" name="Picture 8" descr="Почему автобусы Лондона красные? | TheUK.on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73622" y="3645024"/>
            <a:ext cx="1370378" cy="1026461"/>
          </a:xfrm>
          <a:prstGeom prst="rect">
            <a:avLst/>
          </a:prstGeom>
          <a:noFill/>
        </p:spPr>
      </p:pic>
      <p:pic>
        <p:nvPicPr>
          <p:cNvPr id="21514" name="Picture 10" descr="Почему Английский чай явлется лидером на мировом рынке? | VIKTORIA | Яндекс  Дзен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699792" y="0"/>
            <a:ext cx="1608648" cy="1096562"/>
          </a:xfrm>
          <a:prstGeom prst="rect">
            <a:avLst/>
          </a:prstGeom>
          <a:noFill/>
        </p:spPr>
      </p:pic>
      <p:pic>
        <p:nvPicPr>
          <p:cNvPr id="21516" name="Picture 12" descr="Флаг великобритании - цвета, история возникновения, что обозначает"/>
          <p:cNvPicPr>
            <a:picLocks noChangeAspect="1" noChangeArrowheads="1"/>
          </p:cNvPicPr>
          <p:nvPr/>
        </p:nvPicPr>
        <p:blipFill>
          <a:blip r:embed="rId18" cstate="print">
            <a:lum bright="-10000" contrast="1000"/>
          </a:blip>
          <a:srcRect l="7243" r="9671"/>
          <a:stretch>
            <a:fillRect/>
          </a:stretch>
        </p:blipFill>
        <p:spPr bwMode="auto">
          <a:xfrm>
            <a:off x="2555776" y="1412776"/>
            <a:ext cx="2112235" cy="158417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 descr="Фиолетовое сияние — Фоны для презентаций | Всё о Prezi-презентация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56" name="Picture 4" descr="ᐈ Фон фиолетовый: картинки и фото фон фиолетовый, скачать изображения на  Depositphotos®"/>
          <p:cNvPicPr>
            <a:picLocks noChangeAspect="1" noChangeArrowheads="1"/>
          </p:cNvPicPr>
          <p:nvPr/>
        </p:nvPicPr>
        <p:blipFill>
          <a:blip r:embed="rId2" cstate="print"/>
          <a:srcRect l="7647" r="8305" b="6614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1844824"/>
            <a:ext cx="7970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СПАСИБО ЗА ВНИМАНИЕ!</a:t>
            </a:r>
            <a:endParaRPr lang="ru-RU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0" y="0"/>
          <a:ext cx="81724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419"/>
            <a:ext cx="8172400" cy="685316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Google Sans"/>
                <a:cs typeface="Arial" pitchFamily="34" charset="0"/>
              </a:rPr>
              <a:t> </a:t>
            </a:r>
            <a:endParaRPr lang="ru-RU" sz="2400" b="1" u="sng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gle Sans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  <a:cs typeface="Arial" pitchFamily="34" charset="0"/>
              </a:rPr>
              <a:t> </a:t>
            </a:r>
            <a:r>
              <a:rPr lang="ru-RU" sz="20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  <a:cs typeface="Arial" pitchFamily="34" charset="0"/>
              </a:rPr>
              <a:t>ИСТОРИЯ БРИТАНСКОГО ТЕАТРА И РАЗВИТИЕ ЛИТЕРАТУРЫ</a:t>
            </a:r>
            <a:endParaRPr lang="ru-RU" sz="2000" b="1" u="sng" dirty="0" smtClean="0">
              <a:ln>
                <a:solidFill>
                  <a:schemeClr val="bg1"/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gle Sans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100" dirty="0" smtClean="0">
              <a:solidFill>
                <a:schemeClr val="accent2">
                  <a:lumMod val="50000"/>
                </a:schemeClr>
              </a:solidFill>
              <a:latin typeface="Google Sans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Google Sans"/>
                <a:cs typeface="Arial" pitchFamily="34" charset="0"/>
              </a:rPr>
              <a:t>На родине Шекспира не могут не любить театр. В каждом, даже самом небольшом городке Великобритании есть свой театр, многие известные актеры и режиссеры учились в британских вузах на филологов и юристов, но, увлекшись студенческим театром, решили сменить профессию и выбрали творческий путь.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100" dirty="0" smtClean="0">
              <a:solidFill>
                <a:schemeClr val="accent2">
                  <a:lumMod val="50000"/>
                </a:schemeClr>
              </a:solidFill>
              <a:latin typeface="Google Sans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100" dirty="0" smtClean="0">
              <a:solidFill>
                <a:schemeClr val="accent2">
                  <a:lumMod val="50000"/>
                </a:schemeClr>
              </a:solidFill>
              <a:latin typeface="Google Sans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100" dirty="0" smtClean="0">
              <a:solidFill>
                <a:schemeClr val="accent2">
                  <a:lumMod val="50000"/>
                </a:schemeClr>
              </a:solidFill>
              <a:latin typeface="Google Sans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oogle Sans"/>
                <a:cs typeface="Arial" pitchFamily="34" charset="0"/>
              </a:rPr>
              <a:t>Историю Британского 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Google Sans"/>
                <a:cs typeface="Arial" pitchFamily="34" charset="0"/>
              </a:rPr>
              <a:t>т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oogle Sans"/>
                <a:cs typeface="Arial" pitchFamily="34" charset="0"/>
              </a:rPr>
              <a:t>еатра 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Google Sans"/>
                <a:cs typeface="Arial" pitchFamily="34" charset="0"/>
              </a:rPr>
              <a:t>м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oogle Sans"/>
                <a:cs typeface="Arial" pitchFamily="34" charset="0"/>
              </a:rPr>
              <a:t>ожно 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Google Sans"/>
                <a:cs typeface="Arial" pitchFamily="34" charset="0"/>
              </a:rPr>
              <a:t>р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oogle Sans"/>
                <a:cs typeface="Arial" pitchFamily="34" charset="0"/>
              </a:rPr>
              <a:t>азделить 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Google Sans"/>
                <a:cs typeface="Arial" pitchFamily="34" charset="0"/>
              </a:rPr>
              <a:t>н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oogle Sans"/>
                <a:cs typeface="Arial" pitchFamily="34" charset="0"/>
              </a:rPr>
              <a:t>а 5 основных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Google Sans"/>
                <a:cs typeface="Arial" pitchFamily="34" charset="0"/>
              </a:rPr>
              <a:t>п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oogle Sans"/>
                <a:cs typeface="Arial" pitchFamily="34" charset="0"/>
              </a:rPr>
              <a:t>ериодов: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1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oogle Sans"/>
                <a:cs typeface="Arial" pitchFamily="34" charset="0"/>
              </a:rPr>
              <a:t> </a:t>
            </a: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Google Sans"/>
                <a:cs typeface="Arial" pitchFamily="34" charset="0"/>
              </a:rPr>
              <a:t>Р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oogle Sans"/>
                <a:cs typeface="Arial" pitchFamily="34" charset="0"/>
              </a:rPr>
              <a:t>анние Британские Театры в Средневековье;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oogle Sans"/>
                <a:cs typeface="Arial" pitchFamily="34" charset="0"/>
              </a:rPr>
              <a:t>  Английский Ренессанс (Елизаветинский театр);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oogle Sans"/>
                <a:cs typeface="Arial" pitchFamily="34" charset="0"/>
              </a:rPr>
              <a:t>  Просвещение;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oogle Sans"/>
                <a:cs typeface="Arial" pitchFamily="34" charset="0"/>
              </a:rPr>
              <a:t>  Британский Театр 19-20 </a:t>
            </a:r>
            <a:r>
              <a:rPr lang="ru-RU" sz="2100" dirty="0" err="1" smtClean="0">
                <a:solidFill>
                  <a:schemeClr val="accent2">
                    <a:lumMod val="50000"/>
                  </a:schemeClr>
                </a:solidFill>
                <a:latin typeface="Google Sans"/>
                <a:cs typeface="Arial" pitchFamily="34" charset="0"/>
              </a:rPr>
              <a:t>вв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oogle Sans"/>
                <a:cs typeface="Arial" pitchFamily="34" charset="0"/>
              </a:rPr>
              <a:t> (Романтизм);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oogle Sans"/>
                <a:cs typeface="Arial" pitchFamily="34" charset="0"/>
              </a:rPr>
              <a:t>  Современный Британский театр.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9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по истории | учебные презентации"/>
          <p:cNvPicPr>
            <a:picLocks noChangeAspect="1" noChangeArrowheads="1"/>
          </p:cNvPicPr>
          <p:nvPr/>
        </p:nvPicPr>
        <p:blipFill>
          <a:blip r:embed="rId2" cstate="print"/>
          <a:srcRect r="5113"/>
          <a:stretch>
            <a:fillRect/>
          </a:stretch>
        </p:blipFill>
        <p:spPr bwMode="auto">
          <a:xfrm>
            <a:off x="0" y="0"/>
            <a:ext cx="8676456" cy="68849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04664"/>
            <a:ext cx="8506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Ранние Британские театры в Средневековье</a:t>
            </a:r>
            <a:endParaRPr lang="ru-RU" sz="3200" b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25689"/>
            <a:ext cx="87484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/>
              <a:t>         История средневекового театра – это история борьбы идеалистических, </a:t>
            </a:r>
          </a:p>
          <a:p>
            <a:pPr fontAlgn="base"/>
            <a:r>
              <a:rPr lang="ru-RU" dirty="0" smtClean="0"/>
              <a:t>религиозных взглядов на жизнь с народным реалистическим мироощущением.</a:t>
            </a:r>
          </a:p>
          <a:p>
            <a:pPr fontAlgn="base"/>
            <a:r>
              <a:rPr lang="ru-RU" dirty="0" smtClean="0"/>
              <a:t>         Долгие века в жизни людей феодальной Европы сохранялись традиции </a:t>
            </a:r>
          </a:p>
          <a:p>
            <a:pPr fontAlgn="base"/>
            <a:r>
              <a:rPr lang="ru-RU" dirty="0" smtClean="0"/>
              <a:t>языческих обрядовых празднеств, содержащих элементы театрализации: </a:t>
            </a:r>
          </a:p>
          <a:p>
            <a:pPr fontAlgn="base"/>
            <a:r>
              <a:rPr lang="ru-RU" dirty="0" smtClean="0"/>
              <a:t>столкновение Зимы и Лета, Майские игры, на которых исполнялись сценки </a:t>
            </a:r>
          </a:p>
          <a:p>
            <a:pPr fontAlgn="base"/>
            <a:r>
              <a:rPr lang="ru-RU" dirty="0" smtClean="0"/>
              <a:t>с участием Короля и Королевы мая, и. т. д. По Европе бродили труппы </a:t>
            </a:r>
          </a:p>
          <a:p>
            <a:pPr fontAlgn="base"/>
            <a:r>
              <a:rPr lang="ru-RU" b="1" i="1" dirty="0" smtClean="0"/>
              <a:t>народных потешников – гистрионов</a:t>
            </a:r>
            <a:r>
              <a:rPr lang="ru-RU" b="1" dirty="0" smtClean="0"/>
              <a:t>.</a:t>
            </a:r>
            <a:r>
              <a:rPr lang="ru-RU" dirty="0" smtClean="0"/>
              <a:t> Они умели делать всё: петь, плясать, </a:t>
            </a:r>
          </a:p>
          <a:p>
            <a:pPr fontAlgn="base"/>
            <a:r>
              <a:rPr lang="ru-RU" dirty="0" smtClean="0"/>
              <a:t>жонглировать, лицедействовать. Разыгрывая комические сценки, они часто не </a:t>
            </a:r>
          </a:p>
          <a:p>
            <a:pPr fontAlgn="base"/>
            <a:r>
              <a:rPr lang="ru-RU" dirty="0" smtClean="0"/>
              <a:t>только забавляли зрителей, но и высмеивали тех, кто притеснял и угнетал простых людей. Поэтому церковь запрещала обрядовые игры, преследовала гистрионов, но уничтожить любовь народа к театральным зрелищам была бессильна. Стремясь сделать церковную службу – литургию более действенной, духовенство само начинает использовать театральные формы. Возникает первый жанр средневекового театра – литургическая драма (IX-XIII вв.). Во время литургии священники разыгрывали истории из Священного писания. Со временем представления литургических драм выносят из храма на паперть и церковный двор.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ля презентации по истории | учебные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92"/>
            <a:ext cx="9144000" cy="6884992"/>
          </a:xfrm>
          <a:prstGeom prst="rect">
            <a:avLst/>
          </a:prstGeom>
          <a:noFill/>
        </p:spPr>
      </p:pic>
      <p:pic>
        <p:nvPicPr>
          <p:cNvPr id="3" name="Picture 12" descr="СЦЕНОГРАФИЯ | Энциклопедия Кругосв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8372986" cy="52565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332656"/>
            <a:ext cx="8506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Ранние Британские театры в Средневековье</a:t>
            </a:r>
            <a:endParaRPr lang="ru-RU" sz="3200" b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AutoShape 4" descr="Робин Гуд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Робин Гуд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6" name="AutoShape 2" descr="Комедия дель арте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Комедия дель арте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Глава 15. Театр и гистрионы (бродячие артисты) – Дополнения к книга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Глава 15. Театр и гистрионы (бродячие артисты) – Дополнения к книга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4" name="AutoShape 10" descr="Глава 15. Театр и гистрионы (бродячие артисты) – Дополнения к книга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6" name="AutoShape 12" descr="Глава 15. Театр и гистрионы (бродячие артисты) – Дополнения к книга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8" name="AutoShape 14" descr="Глава 15. Театр и гистрионы (бродячие артисты) – Дополнения к книга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60" name="AutoShape 16" descr="Глава 15. Театр и гистрионы (бродячие артисты) – Дополнения к книга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62" name="AutoShape 18" descr="Глава 15. Театр и гистрионы (бродячие артисты) – Дополнения к книга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64" name="AutoShape 20" descr="Глава 15. Театр и гистрионы (бродячие артисты) – Дополнения к книга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66" name="AutoShape 22" descr="Глава 15. Театр и гистрионы (бродячие артисты) – Дополнения к книга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68" name="AutoShape 24" descr="Глава 15. Театр и гистрионы (бродячие артисты) – Дополнения к книга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268760"/>
            <a:ext cx="4499992" cy="548356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Период, известный как английское Возрождение (1500–1660 гг.), стал периодом расцвета драмы и всех искусств. Во время правления Елизаветы I лондонская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культура породила великие поэзии и драмы. Театр как общественное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развлечение было нововведением в общественной жизни елизаветинцев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и сразу же полюбился всем. Подобно Греции или Испании, он развивался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с поразительной быстротой. Первый театр в Лондоне был построен, когда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Шекспиру было около двенадцати лет; и вся система елизаветинского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театрального мира возникла при его жизни. Большая популярность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всевозможных пьес привела к созданию общественных и частных игровых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омов.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Елизаветинцы | Электронная энциклопедия «Мир Шекспира»"/>
          <p:cNvPicPr>
            <a:picLocks noChangeAspect="1" noChangeArrowheads="1"/>
          </p:cNvPicPr>
          <p:nvPr/>
        </p:nvPicPr>
        <p:blipFill>
          <a:blip r:embed="rId2" cstate="print"/>
          <a:srcRect l="1820" r="5157"/>
          <a:stretch>
            <a:fillRect/>
          </a:stretch>
        </p:blipFill>
        <p:spPr bwMode="auto">
          <a:xfrm>
            <a:off x="4461247" y="1484784"/>
            <a:ext cx="4682753" cy="4611242"/>
          </a:xfrm>
          <a:prstGeom prst="rect">
            <a:avLst/>
          </a:prstGeom>
          <a:noFill/>
        </p:spPr>
      </p:pic>
      <p:sp>
        <p:nvSpPr>
          <p:cNvPr id="1029" name="AutoShape 5" descr="Елизаветинская дра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Елизаветинская дра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11820" y="332656"/>
            <a:ext cx="184731" cy="584775"/>
          </a:xfrm>
          <a:prstGeom prst="rect">
            <a:avLst/>
          </a:prstGeom>
          <a:solidFill>
            <a:schemeClr val="bg1"/>
          </a:solidFill>
          <a:effectLst/>
          <a:scene3d>
            <a:camera prst="orthographicFront"/>
            <a:lightRig rig="soft" dir="tl">
              <a:rot lat="0" lon="0" rev="0"/>
            </a:lightRig>
          </a:scene3d>
          <a:sp3d/>
        </p:spPr>
        <p:txBody>
          <a:bodyPr wrap="non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200" b="1" u="sng" dirty="0" smtClean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rgbClr val="002060"/>
              </a:solidFill>
              <a:effectLst>
                <a:glow rad="63500">
                  <a:srgbClr val="7030A0">
                    <a:alpha val="4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07704" y="0"/>
            <a:ext cx="4553811" cy="892552"/>
          </a:xfrm>
          <a:prstGeom prst="rect">
            <a:avLst/>
          </a:prstGeom>
          <a:solidFill>
            <a:schemeClr val="bg1"/>
          </a:solidFill>
          <a:effectLst/>
          <a:scene3d>
            <a:camera prst="orthographicFront"/>
            <a:lightRig rig="soft" dir="tl">
              <a:rot lat="0" lon="0" rev="0"/>
            </a:lightRig>
          </a:scene3d>
          <a:sp3d/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u="sng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rgbClr val="7030A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АНГЛИЙСКИЙ РЕНЕССАНС </a:t>
            </a:r>
          </a:p>
          <a:p>
            <a:pPr algn="ctr"/>
            <a:r>
              <a:rPr lang="ru-RU" sz="2400" b="1" u="sng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rgbClr val="7030A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(ЕЛИЗАВЕТИНСКИЙ ТЕАТР</a:t>
            </a:r>
            <a:r>
              <a:rPr lang="ru-RU" sz="2800" b="1" u="sng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rgbClr val="7030A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Елизаветинская дра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Елизаветинская дра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Спектакль на воде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2" name="AutoShape 8" descr="Спектакль на воде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4" name="AutoShape 10" descr="Спектакль на воде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6" name="AutoShape 12" descr="Спектакль на воде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8" name="AutoShape 14" descr="Спектакль на воде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елизаветинской эпохи , театр, Англия"/>
          <p:cNvPicPr>
            <a:picLocks noChangeAspect="1" noChangeArrowheads="1"/>
          </p:cNvPicPr>
          <p:nvPr/>
        </p:nvPicPr>
        <p:blipFill>
          <a:blip r:embed="rId2" cstate="print"/>
          <a:srcRect l="38639" r="8441"/>
          <a:stretch>
            <a:fillRect/>
          </a:stretch>
        </p:blipFill>
        <p:spPr bwMode="auto">
          <a:xfrm>
            <a:off x="5364088" y="0"/>
            <a:ext cx="3275856" cy="3989298"/>
          </a:xfrm>
          <a:prstGeom prst="rect">
            <a:avLst/>
          </a:prstGeom>
          <a:noFill/>
        </p:spPr>
      </p:pic>
      <p:pic>
        <p:nvPicPr>
          <p:cNvPr id="11266" name="Picture 2" descr="Лекция: Английский театр елизаветинской эпохи: спектакли театров «Роза» и  «Глобус», Культурный центр «Пунктум», Москва — T&amp;P"/>
          <p:cNvPicPr>
            <a:picLocks noChangeAspect="1" noChangeArrowheads="1"/>
          </p:cNvPicPr>
          <p:nvPr/>
        </p:nvPicPr>
        <p:blipFill>
          <a:blip r:embed="rId3" cstate="print"/>
          <a:srcRect b="776"/>
          <a:stretch>
            <a:fillRect/>
          </a:stretch>
        </p:blipFill>
        <p:spPr bwMode="auto">
          <a:xfrm>
            <a:off x="0" y="0"/>
            <a:ext cx="5592390" cy="4221088"/>
          </a:xfrm>
          <a:prstGeom prst="rect">
            <a:avLst/>
          </a:prstGeom>
          <a:noFill/>
        </p:spPr>
      </p:pic>
      <p:pic>
        <p:nvPicPr>
          <p:cNvPr id="3" name="Picture 11" descr="КОСТЮМЫ - ВОЗРОЖДЕНИЕ - РОМЕО И ДЖУЛЬЕТТА - в театре, кино | сайт Ромео и  Джульетта."/>
          <p:cNvPicPr>
            <a:picLocks noChangeAspect="1" noChangeArrowheads="1"/>
          </p:cNvPicPr>
          <p:nvPr/>
        </p:nvPicPr>
        <p:blipFill>
          <a:blip r:embed="rId4" cstate="print"/>
          <a:srcRect t="7478"/>
          <a:stretch>
            <a:fillRect/>
          </a:stretch>
        </p:blipFill>
        <p:spPr bwMode="auto">
          <a:xfrm>
            <a:off x="467544" y="4005064"/>
            <a:ext cx="7344816" cy="285293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1260</TotalTime>
  <Words>2358</Words>
  <Application>Microsoft Office PowerPoint</Application>
  <PresentationFormat>Экран (4:3)</PresentationFormat>
  <Paragraphs>227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Кротовская средняя школа</dc:title>
  <dc:creator>HOME</dc:creator>
  <cp:lastModifiedBy>Настёна</cp:lastModifiedBy>
  <cp:revision>136</cp:revision>
  <dcterms:created xsi:type="dcterms:W3CDTF">2021-03-17T16:23:36Z</dcterms:created>
  <dcterms:modified xsi:type="dcterms:W3CDTF">2022-07-16T10:39:06Z</dcterms:modified>
</cp:coreProperties>
</file>