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1" r:id="rId3"/>
    <p:sldId id="302" r:id="rId4"/>
    <p:sldId id="314" r:id="rId5"/>
    <p:sldId id="303" r:id="rId6"/>
    <p:sldId id="307" r:id="rId7"/>
    <p:sldId id="315" r:id="rId8"/>
    <p:sldId id="305" r:id="rId9"/>
    <p:sldId id="308" r:id="rId10"/>
    <p:sldId id="309" r:id="rId11"/>
    <p:sldId id="310" r:id="rId12"/>
    <p:sldId id="311" r:id="rId13"/>
    <p:sldId id="312" r:id="rId14"/>
    <p:sldId id="313" r:id="rId15"/>
    <p:sldId id="291" r:id="rId16"/>
    <p:sldId id="292" r:id="rId17"/>
    <p:sldId id="294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9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165F-7EA1-4BE6-920F-10718B2AF95C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D2A-4073-47CB-AA69-0C694E266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165F-7EA1-4BE6-920F-10718B2AF95C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D2A-4073-47CB-AA69-0C694E266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165F-7EA1-4BE6-920F-10718B2AF95C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D2A-4073-47CB-AA69-0C694E266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165F-7EA1-4BE6-920F-10718B2AF95C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D2A-4073-47CB-AA69-0C694E266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165F-7EA1-4BE6-920F-10718B2AF95C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D2A-4073-47CB-AA69-0C694E266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165F-7EA1-4BE6-920F-10718B2AF95C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D2A-4073-47CB-AA69-0C694E266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165F-7EA1-4BE6-920F-10718B2AF95C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D2A-4073-47CB-AA69-0C694E266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165F-7EA1-4BE6-920F-10718B2AF95C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D2A-4073-47CB-AA69-0C694E266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165F-7EA1-4BE6-920F-10718B2AF95C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D2A-4073-47CB-AA69-0C694E266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165F-7EA1-4BE6-920F-10718B2AF95C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D2A-4073-47CB-AA69-0C694E266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165F-7EA1-4BE6-920F-10718B2AF95C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0D2A-4073-47CB-AA69-0C694E266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F165F-7EA1-4BE6-920F-10718B2AF95C}" type="datetimeFigureOut">
              <a:rPr lang="ru-RU" smtClean="0"/>
              <a:pPr/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0D2A-4073-47CB-AA69-0C694E266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usik\Desktop\20171208_135650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0002-002-Gosudarstvo-v-kotorom-grazhdane-naibolee-povinujutsja-zakon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6286512" cy="5429264"/>
          </a:xfrm>
          <a:prstGeom prst="rect">
            <a:avLst/>
          </a:prstGeom>
          <a:noFill/>
        </p:spPr>
      </p:pic>
      <p:pic>
        <p:nvPicPr>
          <p:cNvPr id="2052" name="Picture 4" descr="C:\Users\Acer\Desktop\3552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071942"/>
            <a:ext cx="2857488" cy="2786058"/>
          </a:xfrm>
          <a:prstGeom prst="rect">
            <a:avLst/>
          </a:prstGeom>
          <a:noFill/>
        </p:spPr>
      </p:pic>
      <p:pic>
        <p:nvPicPr>
          <p:cNvPr id="2053" name="Picture 5" descr="C:\Users\Acer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428736"/>
            <a:ext cx="2857488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8286808" cy="114300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Древнегреческая богиня правосудия- Фемида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VR\Desktop\фотки икт\суд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3429024" cy="4357686"/>
          </a:xfrm>
          <a:prstGeom prst="rect">
            <a:avLst/>
          </a:prstGeom>
          <a:noFill/>
        </p:spPr>
      </p:pic>
      <p:sp>
        <p:nvSpPr>
          <p:cNvPr id="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857620" y="2428868"/>
            <a:ext cx="4786346" cy="421484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800" dirty="0">
                <a:solidFill>
                  <a:schemeClr val="tx2"/>
                </a:solidFill>
                <a:latin typeface="Arial" charset="0"/>
              </a:rPr>
              <a:t>повязка на глазах – символ беспристрастия;</a:t>
            </a:r>
          </a:p>
          <a:p>
            <a:pPr>
              <a:buFontTx/>
              <a:buChar char="-"/>
            </a:pPr>
            <a:endParaRPr lang="ru-RU" sz="2800" dirty="0">
              <a:solidFill>
                <a:schemeClr val="tx2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ru-RU" sz="2800" dirty="0">
                <a:solidFill>
                  <a:schemeClr val="tx2"/>
                </a:solidFill>
                <a:latin typeface="Arial" charset="0"/>
              </a:rPr>
              <a:t>весы – символ меры и справедливости; </a:t>
            </a:r>
            <a:endParaRPr lang="ru-RU" sz="2800" dirty="0" smtClean="0">
              <a:solidFill>
                <a:schemeClr val="tx2"/>
              </a:solidFill>
              <a:latin typeface="Arial" charset="0"/>
            </a:endParaRPr>
          </a:p>
          <a:p>
            <a:pPr>
              <a:buFontTx/>
              <a:buChar char="-"/>
            </a:pPr>
            <a:endParaRPr lang="ru-RU" sz="2800" dirty="0" smtClean="0">
              <a:solidFill>
                <a:schemeClr val="tx2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меч </a:t>
            </a:r>
            <a:r>
              <a:rPr lang="ru-RU" sz="2800" dirty="0">
                <a:solidFill>
                  <a:schemeClr val="tx2"/>
                </a:solidFill>
                <a:latin typeface="Arial" charset="0"/>
              </a:rPr>
              <a:t>– символ возмездия.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6400816" cy="78581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Работа в группе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85778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Группа прокуратура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Группа полиция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Группа суд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Группа адвокаты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3" descr="H:\0680985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857232"/>
            <a:ext cx="2214546" cy="3286148"/>
          </a:xfrm>
          <a:prstGeom prst="rect">
            <a:avLst/>
          </a:prstGeom>
          <a:noFill/>
        </p:spPr>
      </p:pic>
      <p:pic>
        <p:nvPicPr>
          <p:cNvPr id="7" name="Picture 5" descr="H:\11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4143380"/>
            <a:ext cx="4357718" cy="2500330"/>
          </a:xfrm>
          <a:prstGeom prst="rect">
            <a:avLst/>
          </a:prstGeom>
          <a:noFill/>
        </p:spPr>
      </p:pic>
      <p:pic>
        <p:nvPicPr>
          <p:cNvPr id="8" name="Picture 3" descr="H:\milicia_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285992"/>
            <a:ext cx="2928958" cy="2143139"/>
          </a:xfrm>
          <a:prstGeom prst="rect">
            <a:avLst/>
          </a:prstGeom>
          <a:noFill/>
        </p:spPr>
      </p:pic>
      <p:pic>
        <p:nvPicPr>
          <p:cNvPr id="9" name="Picture 3" descr="H:\s_ko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143380"/>
            <a:ext cx="2928958" cy="2571768"/>
          </a:xfrm>
          <a:prstGeom prst="rect">
            <a:avLst/>
          </a:prstGeom>
          <a:noFill/>
        </p:spPr>
      </p:pic>
      <p:pic>
        <p:nvPicPr>
          <p:cNvPr id="10" name="Picture 2" descr="H:\1210273557_sob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134595"/>
            <a:ext cx="1785950" cy="27234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2900354" cy="1000132"/>
          </a:xfrm>
        </p:spPr>
        <p:txBody>
          <a:bodyPr/>
          <a:lstStyle/>
          <a:p>
            <a:pPr algn="ctr"/>
            <a:r>
              <a:rPr lang="ru-RU" dirty="0" smtClean="0"/>
              <a:t>Таможня</a:t>
            </a:r>
            <a:endParaRPr lang="ru-RU" dirty="0"/>
          </a:p>
        </p:txBody>
      </p:sp>
      <p:pic>
        <p:nvPicPr>
          <p:cNvPr id="6146" name="Picture 2" descr="H:\namozn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3350470" cy="4714908"/>
          </a:xfrm>
          <a:prstGeom prst="rect">
            <a:avLst/>
          </a:prstGeom>
          <a:noFill/>
        </p:spPr>
      </p:pic>
      <p:pic>
        <p:nvPicPr>
          <p:cNvPr id="6147" name="Picture 3" descr="H:\1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643314"/>
            <a:ext cx="5072098" cy="300039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86446" y="0"/>
            <a:ext cx="3357554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ФСБ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:\141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142984"/>
            <a:ext cx="5214974" cy="243189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400052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Не вскрывать посылки и письма, где неправильно написана ваша фамилия, адрес.</a:t>
            </a:r>
          </a:p>
          <a:p>
            <a:r>
              <a:rPr lang="ru-RU" b="1" dirty="0" smtClean="0"/>
              <a:t>Обращайте внимание на подозрительные лица в вашем дворе.</a:t>
            </a:r>
          </a:p>
          <a:p>
            <a:r>
              <a:rPr lang="ru-RU" b="1" dirty="0" smtClean="0"/>
              <a:t>Не приближаться к незнакомым предметам, не поднимать найденные на улице мелкие вещи.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 по предупреждению терроризма: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928694"/>
          </a:xfrm>
        </p:spPr>
        <p:txBody>
          <a:bodyPr/>
          <a:lstStyle/>
          <a:p>
            <a:r>
              <a:rPr lang="ru-RU" dirty="0" smtClean="0"/>
              <a:t>Правовая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8634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Оксану не хотели принять в 10 класс родной школы, потому что 9 класс она окончила с пятью тройками. А это  для престижного лицея, в который за время её учёбы превратилась школа совсем не подходит.</a:t>
            </a:r>
          </a:p>
          <a:p>
            <a:pPr>
              <a:buFontTx/>
              <a:buChar char="-"/>
            </a:pPr>
            <a:r>
              <a:rPr lang="ru-RU" dirty="0" smtClean="0"/>
              <a:t>Какое право нарушено?</a:t>
            </a:r>
          </a:p>
          <a:p>
            <a:pPr>
              <a:buFontTx/>
              <a:buChar char="-"/>
            </a:pPr>
            <a:r>
              <a:rPr lang="ru-RU" dirty="0" smtClean="0"/>
              <a:t>На основании каких нормативных документов можно классифицировать нарушение права?</a:t>
            </a:r>
          </a:p>
          <a:p>
            <a:pPr>
              <a:buFontTx/>
              <a:buChar char="-"/>
            </a:pPr>
            <a:r>
              <a:rPr lang="ru-RU" dirty="0" smtClean="0"/>
              <a:t>Что можно сделать для этого восстановления?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usik\Desktop\20171127_1007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43932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15206" y="0"/>
            <a:ext cx="19287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Рефлексия: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 урок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свою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из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цветов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радуги.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cer\Desktop\Rainbow-Wallpaper-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571612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§7 читать пересказывать (стр. 55-64)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Выполнить практикум на стр. 64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cer\Desktop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07249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7145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Документы о правах и обязанностях гражданина Российской федерации: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Yuridicheskie_uslugi-Novyj_pravovoj_centr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2500330" cy="35719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488" y="3143248"/>
            <a:ext cx="5429288" cy="32147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1.Конституция РФ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2. Декларация прав человека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3. Конвенция о правах ребёнка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171208_13565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1207_2304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1143008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Проблема урока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Может ли общество обойтись без правоохранительных органов?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5400684" cy="121444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Тема урока: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5329246" cy="36972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«</a:t>
            </a:r>
            <a:r>
              <a:rPr lang="ru-RU" sz="7200" dirty="0" smtClean="0">
                <a:solidFill>
                  <a:srgbClr val="FF0000"/>
                </a:solidFill>
              </a:rPr>
              <a:t>Кто  стоит           на  страже </a:t>
            </a:r>
          </a:p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  закона?»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cer\Desktop\204702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428736"/>
            <a:ext cx="3357554" cy="51435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528641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Правоохранительные органы</a:t>
            </a:r>
            <a:r>
              <a:rPr lang="ru-RU" dirty="0" smtClean="0"/>
              <a:t>- это государственные организации, призванные заботиться о соблюдении законов, охранять людей, общество и государство.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35732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задачи урока: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857784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- охарактеризовать правоохранительные органы, функции, действующие для общества и человека.</a:t>
            </a:r>
          </a:p>
          <a:p>
            <a:pPr>
              <a:buNone/>
            </a:pPr>
            <a:r>
              <a:rPr lang="ru-RU" dirty="0" smtClean="0"/>
              <a:t>   -сформировать у учащихся общее представление о праве и правопорядке, о правах и обязанностях граждан, о правоохранительных органах государства.</a:t>
            </a:r>
          </a:p>
          <a:p>
            <a:pPr>
              <a:buNone/>
            </a:pPr>
            <a:r>
              <a:rPr lang="ru-RU" dirty="0" smtClean="0"/>
              <a:t>  -формирование политической культуры у детей, уважительного отношения к закону, к правам других людей, развитие коммуникативных компетенций учащихся через работу в парах, группах.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Древнегреческая богиня правосудия- Фемида</a:t>
            </a:r>
            <a:endParaRPr lang="ru-RU" dirty="0"/>
          </a:p>
        </p:txBody>
      </p:sp>
      <p:pic>
        <p:nvPicPr>
          <p:cNvPr id="5" name="Picture 3" descr="C:\Users\VR\Desktop\фотки икт\суд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30"/>
            <a:ext cx="3714776" cy="4643470"/>
          </a:xfrm>
          <a:prstGeom prst="rect">
            <a:avLst/>
          </a:prstGeom>
          <a:noFill/>
        </p:spPr>
      </p:pic>
      <p:pic>
        <p:nvPicPr>
          <p:cNvPr id="6" name="Picture 11" descr="Феми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29124" y="2214554"/>
            <a:ext cx="4049710" cy="46434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310</Words>
  <Application>Microsoft Office PowerPoint</Application>
  <PresentationFormat>Экран (4:3)</PresentationFormat>
  <Paragraphs>44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Документы о правах и обязанностях гражданина Российской федерации: </vt:lpstr>
      <vt:lpstr>Слайд 3</vt:lpstr>
      <vt:lpstr>Слайд 4</vt:lpstr>
      <vt:lpstr>Проблема урока</vt:lpstr>
      <vt:lpstr>Тема урока:</vt:lpstr>
      <vt:lpstr>Правоохранительные органы- это государственные организации, призванные заботиться о соблюдении законов, охранять людей, общество и государство.</vt:lpstr>
      <vt:lpstr>Цели и задачи урока:</vt:lpstr>
      <vt:lpstr>Древнегреческая богиня правосудия- Фемида</vt:lpstr>
      <vt:lpstr>Древнегреческая богиня правосудия- Фемида</vt:lpstr>
      <vt:lpstr>Работа в группе</vt:lpstr>
      <vt:lpstr>Таможня</vt:lpstr>
      <vt:lpstr>Правила  по предупреждению терроризма:</vt:lpstr>
      <vt:lpstr>Правовая ситуация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rusik</cp:lastModifiedBy>
  <cp:revision>58</cp:revision>
  <dcterms:created xsi:type="dcterms:W3CDTF">2017-02-11T14:25:45Z</dcterms:created>
  <dcterms:modified xsi:type="dcterms:W3CDTF">2009-01-01T19:58:07Z</dcterms:modified>
</cp:coreProperties>
</file>