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sldIdLst>
    <p:sldId id="273" r:id="rId3"/>
    <p:sldId id="256" r:id="rId4"/>
    <p:sldId id="257" r:id="rId5"/>
    <p:sldId id="260" r:id="rId6"/>
    <p:sldId id="258" r:id="rId7"/>
    <p:sldId id="259" r:id="rId8"/>
    <p:sldId id="27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6FA2B21-3FCD-4721-B95C-427943F61125}" type="datetime1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788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760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0468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bg-BG"/>
              <a:t>Щракнете за редакция стил подзагл. обр.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AB54F8-0C50-41EC-87F2-D31D2B8738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46C5C-8FE2-452D-8C05-F922F2D27358}" type="datetime1">
              <a:rPr lang="bg-BG"/>
              <a:pPr>
                <a:defRPr/>
              </a:pPr>
              <a:t>12.11.2021 г.</a:t>
            </a:fld>
            <a:endParaRPr lang="bg-BG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81C814-28F2-4A19-BE2F-6CF3C1D29B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/>
              <a:t>М. Петрова, 105 СОУ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E6B249-C71B-4402-A89F-8EA81B613E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60586B-D0A3-4A13-AC2B-6D31FDFFA453}" type="slidenum">
              <a:rPr lang="bg-BG" altLang="bg-BG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666427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87967C-E968-4C78-AA1E-2F7329DC87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3F16C-7010-4CDD-BD5D-3618B1B93B17}" type="datetime1">
              <a:rPr lang="bg-BG"/>
              <a:pPr>
                <a:defRPr/>
              </a:pPr>
              <a:t>12.11.2021 г.</a:t>
            </a:fld>
            <a:endParaRPr lang="bg-BG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171C00-908A-45B9-93CE-2035B792C5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/>
              <a:t>М. Петрова, 105 СОУ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C7FD39-5254-4654-BFC0-9C5CB11D33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880FF3-CBAF-4672-9CEE-8459E55F843E}" type="slidenum">
              <a:rPr lang="bg-BG" altLang="bg-BG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128392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6B95DD-B44B-475E-BF5F-098A11CA72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AAF6F-F7E4-4774-AD49-CE33D799B8D9}" type="datetime1">
              <a:rPr lang="bg-BG"/>
              <a:pPr>
                <a:defRPr/>
              </a:pPr>
              <a:t>12.11.2021 г.</a:t>
            </a:fld>
            <a:endParaRPr lang="bg-BG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02A02E-6D04-438E-918C-B0C3B1DD2A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/>
              <a:t>М. Петрова, 105 СОУ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323A5F-47FC-4C2E-9509-8C485B0D0B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51833C-8C87-4439-BD22-31DB0016F122}" type="slidenum">
              <a:rPr lang="bg-BG" altLang="bg-BG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952491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4AD5AC-D455-4069-8A89-4CC5D8A163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A8D68-90CA-4CA3-AA87-360B70260B19}" type="datetime1">
              <a:rPr lang="bg-BG"/>
              <a:pPr>
                <a:defRPr/>
              </a:pPr>
              <a:t>12.11.2021 г.</a:t>
            </a:fld>
            <a:endParaRPr lang="bg-BG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C66260-4C82-434D-9B22-FA1461B982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/>
              <a:t>М. Петрова, 105 СОУ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79C79A-D20F-4030-8D7E-FA1272AF42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9281DB-15A2-493B-B7DF-5E2EB7815D0A}" type="slidenum">
              <a:rPr lang="bg-BG" altLang="bg-BG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665694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63A9AD3-F5C5-4219-86AF-DC8E9BD3D1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D1594-0D28-4E24-B8EF-66FBD20B7D0A}" type="datetime1">
              <a:rPr lang="bg-BG"/>
              <a:pPr>
                <a:defRPr/>
              </a:pPr>
              <a:t>12.11.2021 г.</a:t>
            </a:fld>
            <a:endParaRPr lang="bg-BG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238CE9A-4BFB-4574-AC82-12ABCBE3C8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/>
              <a:t>М. Петрова, 105 СОУ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610F1BA-8D41-46EB-A549-928A4AD9EA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B05F35-D7D9-45CD-9B54-D56E08434C70}" type="slidenum">
              <a:rPr lang="bg-BG" altLang="bg-BG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511711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28E1E4E-F88D-4DD2-98AF-5597F899B8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DD78E-0E79-45FB-BAE7-F32BC0EF18FB}" type="datetime1">
              <a:rPr lang="bg-BG"/>
              <a:pPr>
                <a:defRPr/>
              </a:pPr>
              <a:t>12.11.2021 г.</a:t>
            </a:fld>
            <a:endParaRPr lang="bg-BG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46AF72E-3D75-4833-8BC3-D53B7E385A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/>
              <a:t>М. Петрова, 105 СОУ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46468C4-42E6-4747-8BC3-16A640884B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808F8E-3214-4B68-9672-BEC543362AFB}" type="slidenum">
              <a:rPr lang="bg-BG" altLang="bg-BG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938640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F8C810D-60D9-4C61-BF4E-C81F4E9FB2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30DCB-24B7-4BD2-A5FA-75BAECEF5F2E}" type="datetime1">
              <a:rPr lang="bg-BG"/>
              <a:pPr>
                <a:defRPr/>
              </a:pPr>
              <a:t>12.11.2021 г.</a:t>
            </a:fld>
            <a:endParaRPr lang="bg-BG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4E2FB80-61BE-441F-9D1C-338178B41B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/>
              <a:t>М. Петрова, 105 СОУ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88BE276-EA50-42C3-9137-CDA4090741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84B2EC-180C-48CA-8423-9576CC69282A}" type="slidenum">
              <a:rPr lang="bg-BG" altLang="bg-BG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119462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C20141-C55A-488D-AF48-7199E20810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EA2D1-3BF5-45AA-A10C-3893BF4093D6}" type="datetime1">
              <a:rPr lang="bg-BG"/>
              <a:pPr>
                <a:defRPr/>
              </a:pPr>
              <a:t>12.11.2021 г.</a:t>
            </a:fld>
            <a:endParaRPr lang="bg-BG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65E01B-6149-446E-8E75-BA66FABA70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/>
              <a:t>М. Петрова, 105 СОУ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425129-ECCA-4591-BA55-78A1FF8C2C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90ADDC-ECCA-4BD8-9C9B-058AD828D95B}" type="slidenum">
              <a:rPr lang="bg-BG" altLang="bg-BG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2113621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13978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52A5C4-EA8D-4BF4-B61A-926651FF52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58AB9-93DA-4EBC-81CD-42B92A0CF46E}" type="datetime1">
              <a:rPr lang="bg-BG"/>
              <a:pPr>
                <a:defRPr/>
              </a:pPr>
              <a:t>12.11.2021 г.</a:t>
            </a:fld>
            <a:endParaRPr lang="bg-BG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3EF3BB-711E-4C00-A556-E09216DD4A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/>
              <a:t>М. Петрова, 105 СОУ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7C3678-13A1-4206-A4C9-3707D7984C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14AB5F-F64C-45B8-B106-545A135B1F10}" type="slidenum">
              <a:rPr lang="bg-BG" altLang="bg-BG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500098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14B0D9-522C-42B8-B1F0-61349A3CF5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31346-29B3-45E1-86F0-251EC7A21208}" type="datetime1">
              <a:rPr lang="bg-BG"/>
              <a:pPr>
                <a:defRPr/>
              </a:pPr>
              <a:t>12.11.2021 г.</a:t>
            </a:fld>
            <a:endParaRPr lang="bg-BG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609883-AA4B-4EFF-BB0B-6443DB1E03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/>
              <a:t>М. Петрова, 105 СОУ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0CA3DA-0B08-4C10-8D02-F9B1A11F82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8E0C1-7516-4B16-A2CE-CA9917934ECC}" type="slidenum">
              <a:rPr lang="bg-BG" altLang="bg-BG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871773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17F764-3E71-48E6-A8AA-0C14497F5D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E294A-C514-444F-A1BB-C0EAA7714127}" type="datetime1">
              <a:rPr lang="bg-BG"/>
              <a:pPr>
                <a:defRPr/>
              </a:pPr>
              <a:t>12.11.2021 г.</a:t>
            </a:fld>
            <a:endParaRPr lang="bg-BG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E96D71-64D6-419F-9D1F-B71361DA53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/>
              <a:t>М. Петрова, 105 СОУ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FC47A9-DE5E-4C8B-8281-F6F47A9387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BDE0C5-1B35-4AE6-80F6-1155B1F24E1D}" type="slidenum">
              <a:rPr lang="bg-BG" altLang="bg-BG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8098114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лавие, диаграма и графична кол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графична колекция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bg-BG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CB4576-BCB6-431F-9CD0-BAFF3730BA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2847C-D140-4091-9ADE-D26FEC244B57}" type="datetime1">
              <a:rPr lang="bg-BG"/>
              <a:pPr>
                <a:defRPr/>
              </a:pPr>
              <a:t>12.11.2021 г.</a:t>
            </a:fld>
            <a:endParaRPr lang="bg-BG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EB8F8C-9A4C-44CC-A1AC-F7B29B1E2C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/>
              <a:t>М. Петрова, 105 СОУ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05709B-2E7A-437D-B67A-D312E66147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B7E747-181C-4EC5-A2BF-6DAAF2D4D683}" type="slidenum">
              <a:rPr lang="bg-BG" altLang="bg-BG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5700174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лавие, текст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AA97D1-EF57-43BE-BD0E-1C8CBE9F24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54F6A-2CF6-4769-B7BD-916467299D35}" type="datetime1">
              <a:rPr lang="bg-BG"/>
              <a:pPr>
                <a:defRPr/>
              </a:pPr>
              <a:t>12.11.2021 г.</a:t>
            </a:fld>
            <a:endParaRPr lang="bg-BG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CB2023-DA25-455F-802D-059213A4D1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/>
              <a:t>М. Петрова, 105 СОУ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EC4E3B-439B-44E9-AEFF-AEA7651A8C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8C4A58-6210-4285-8371-FF82AB8C819B}" type="slidenum">
              <a:rPr lang="bg-BG" altLang="bg-BG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462393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90386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791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6564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73928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4950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2090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4396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F6FA2B21-3FCD-4721-B95C-427943F61125}" type="datetime1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9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70D3F5C-C396-46A3-AC33-C985722E12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9CC3A69B-E721-4A68-83DD-D8039F7FF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/>
              <a:t>Click to edit Master text styles</a:t>
            </a:r>
          </a:p>
          <a:p>
            <a:pPr lvl="1"/>
            <a:r>
              <a:rPr lang="bg-BG" altLang="bg-BG"/>
              <a:t>Second level</a:t>
            </a:r>
          </a:p>
          <a:p>
            <a:pPr lvl="2"/>
            <a:r>
              <a:rPr lang="bg-BG" altLang="bg-BG"/>
              <a:t>Third level</a:t>
            </a:r>
          </a:p>
          <a:p>
            <a:pPr lvl="3"/>
            <a:r>
              <a:rPr lang="bg-BG" altLang="bg-BG"/>
              <a:t>Fourth level</a:t>
            </a:r>
          </a:p>
          <a:p>
            <a:pPr lvl="4"/>
            <a:r>
              <a:rPr lang="bg-BG" altLang="bg-BG"/>
              <a:t>Fifth level</a:t>
            </a: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9D454C8F-95E0-431C-9F0D-74E9EE813D8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A1875E44-21E5-4781-98AA-1EBCB4E5ACD3}" type="datetime1">
              <a:rPr lang="bg-BG"/>
              <a:pPr>
                <a:defRPr/>
              </a:pPr>
              <a:t>12.11.2021 г.</a:t>
            </a:fld>
            <a:endParaRPr lang="bg-BG"/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02921A00-1452-41C9-AF9A-687B5692D5B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bg-BG"/>
              <a:t>М. Петрова, 105 СОУ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2B275865-28D3-474A-BCEB-45243D17483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63DD7E6-8527-45BE-B853-186F2C04F45D}" type="slidenum">
              <a:rPr lang="bg-BG" altLang="bg-BG"/>
              <a:pPr/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1553604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8" name="Rectangle 14">
            <a:extLst>
              <a:ext uri="{FF2B5EF4-FFF2-40B4-BE49-F238E27FC236}">
                <a16:creationId xmlns:a16="http://schemas.microsoft.com/office/drawing/2014/main" id="{F17ABDAB-D594-4CF2-94B7-F9C35C051C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2631" y="632698"/>
            <a:ext cx="9015369" cy="2160588"/>
          </a:xfrm>
        </p:spPr>
        <p:txBody>
          <a:bodyPr/>
          <a:lstStyle/>
          <a:p>
            <a:pPr eaLnBrk="1" hangingPunct="1">
              <a:defRPr/>
            </a:pPr>
            <a:r>
              <a:rPr lang="bg-BG" sz="8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Часът започва…</a:t>
            </a:r>
          </a:p>
        </p:txBody>
      </p:sp>
      <p:sp>
        <p:nvSpPr>
          <p:cNvPr id="2" name="Контейнер за онлайн изображение 1">
            <a:extLst>
              <a:ext uri="{FF2B5EF4-FFF2-40B4-BE49-F238E27FC236}">
                <a16:creationId xmlns:a16="http://schemas.microsoft.com/office/drawing/2014/main" id="{949A169C-F046-455A-966E-6D73F49E87FA}"/>
              </a:ext>
            </a:extLst>
          </p:cNvPr>
          <p:cNvSpPr>
            <a:spLocks noGrp="1"/>
          </p:cNvSpPr>
          <p:nvPr>
            <p:ph type="clipArt" sz="half" idx="2"/>
          </p:nvPr>
        </p:nvSpPr>
        <p:spPr/>
      </p:sp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03529552-5F24-4F2A-ABF9-E0B62232D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905" y="3181801"/>
            <a:ext cx="6263377" cy="3131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autoRev="1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идео 3">
            <a:extLst>
              <a:ext uri="{FF2B5EF4-FFF2-40B4-BE49-F238E27FC236}">
                <a16:creationId xmlns:a16="http://schemas.microsoft.com/office/drawing/2014/main" id="{29252327-34D2-44FD-8A52-F2EA6C15E8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1" y="10"/>
            <a:ext cx="12192000" cy="6857988"/>
          </a:xfrm>
          <a:prstGeom prst="rect">
            <a:avLst/>
          </a:prstGeom>
        </p:spPr>
      </p:pic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295AE9C-CBC0-433E-9518-87DFBC339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723" y="4956811"/>
            <a:ext cx="11439414" cy="897439"/>
          </a:xfrm>
        </p:spPr>
        <p:txBody>
          <a:bodyPr>
            <a:normAutofit fontScale="90000"/>
          </a:bodyPr>
          <a:lstStyle/>
          <a:p>
            <a:r>
              <a:rPr lang="bg-BG" sz="66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Кто</a:t>
            </a:r>
            <a:r>
              <a:rPr lang="bg-BG" sz="66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bg-BG" sz="66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что</a:t>
            </a:r>
            <a:r>
              <a:rPr lang="bg-BG" sz="66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bg-BG" sz="66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любит</a:t>
            </a:r>
            <a:endParaRPr lang="bg-BG" sz="66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E4C91E3E-1D19-4396-999D-8BFAA6A966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4275" y="5783001"/>
            <a:ext cx="10656310" cy="42596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bg-BG" b="1" dirty="0">
                <a:solidFill>
                  <a:srgbClr val="7030A0"/>
                </a:solidFill>
              </a:rPr>
              <a:t>Глагол </a:t>
            </a:r>
            <a:r>
              <a:rPr lang="bg-BG" b="1" u="sng" dirty="0" err="1">
                <a:solidFill>
                  <a:srgbClr val="7030A0"/>
                </a:solidFill>
              </a:rPr>
              <a:t>любить</a:t>
            </a:r>
            <a:r>
              <a:rPr lang="bg-BG" b="1" dirty="0">
                <a:solidFill>
                  <a:srgbClr val="7030A0"/>
                </a:solidFill>
              </a:rPr>
              <a:t> с </a:t>
            </a:r>
            <a:r>
              <a:rPr lang="bg-BG" b="1" dirty="0" err="1">
                <a:solidFill>
                  <a:srgbClr val="7030A0"/>
                </a:solidFill>
              </a:rPr>
              <a:t>существительными</a:t>
            </a:r>
            <a:r>
              <a:rPr lang="bg-BG" b="1" dirty="0">
                <a:solidFill>
                  <a:srgbClr val="7030A0"/>
                </a:solidFill>
              </a:rPr>
              <a:t> и </a:t>
            </a:r>
            <a:r>
              <a:rPr lang="bg-BG" b="1" dirty="0" err="1">
                <a:solidFill>
                  <a:srgbClr val="7030A0"/>
                </a:solidFill>
              </a:rPr>
              <a:t>глаголами</a:t>
            </a:r>
            <a:endParaRPr lang="bg-BG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9749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A57B8AAE-2E14-4439-802F-BD51F9774CB9}"/>
              </a:ext>
            </a:extLst>
          </p:cNvPr>
          <p:cNvSpPr txBox="1"/>
          <p:nvPr/>
        </p:nvSpPr>
        <p:spPr>
          <a:xfrm>
            <a:off x="505710" y="738230"/>
            <a:ext cx="4692455" cy="1692771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bg-BG" sz="2400" dirty="0" err="1">
                <a:latin typeface="Comic Sans MS" panose="030F0702030302020204" pitchFamily="66" charset="0"/>
              </a:rPr>
              <a:t>Спряжение</a:t>
            </a:r>
            <a:r>
              <a:rPr lang="bg-BG" sz="2400" dirty="0">
                <a:latin typeface="Comic Sans MS" panose="030F0702030302020204" pitchFamily="66" charset="0"/>
              </a:rPr>
              <a:t> глагола ЛЮБИТЬ</a:t>
            </a:r>
          </a:p>
          <a:p>
            <a:endParaRPr lang="bg-BG" sz="800" dirty="0">
              <a:latin typeface="Comic Sans MS" panose="030F0702030302020204" pitchFamily="66" charset="0"/>
            </a:endParaRPr>
          </a:p>
          <a:p>
            <a:r>
              <a:rPr lang="bg-BG" sz="2400" dirty="0">
                <a:latin typeface="Comic Sans MS" panose="030F0702030302020204" pitchFamily="66" charset="0"/>
              </a:rPr>
              <a:t>Я </a:t>
            </a:r>
            <a:r>
              <a:rPr lang="bg-BG" sz="2400" dirty="0" err="1">
                <a:latin typeface="Comic Sans MS" panose="030F0702030302020204" pitchFamily="66" charset="0"/>
              </a:rPr>
              <a:t>любл</a:t>
            </a:r>
            <a:r>
              <a:rPr lang="bg-BG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ю</a:t>
            </a:r>
            <a:r>
              <a:rPr lang="bg-BG" sz="2400" dirty="0">
                <a:latin typeface="Comic Sans MS" panose="030F0702030302020204" pitchFamily="66" charset="0"/>
              </a:rPr>
              <a:t>		</a:t>
            </a:r>
            <a:r>
              <a:rPr lang="bg-BG" sz="2400" dirty="0" err="1">
                <a:latin typeface="Comic Sans MS" panose="030F0702030302020204" pitchFamily="66" charset="0"/>
              </a:rPr>
              <a:t>Мы</a:t>
            </a:r>
            <a:r>
              <a:rPr lang="bg-BG" sz="2400" dirty="0">
                <a:latin typeface="Comic Sans MS" panose="030F0702030302020204" pitchFamily="66" charset="0"/>
              </a:rPr>
              <a:t> люб</a:t>
            </a:r>
            <a:r>
              <a:rPr lang="bg-BG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им</a:t>
            </a:r>
          </a:p>
          <a:p>
            <a:r>
              <a:rPr lang="bg-BG" sz="2400" dirty="0" err="1">
                <a:latin typeface="Comic Sans MS" panose="030F0702030302020204" pitchFamily="66" charset="0"/>
              </a:rPr>
              <a:t>Ты</a:t>
            </a:r>
            <a:r>
              <a:rPr lang="bg-BG" sz="2400" dirty="0">
                <a:latin typeface="Comic Sans MS" panose="030F0702030302020204" pitchFamily="66" charset="0"/>
              </a:rPr>
              <a:t> </a:t>
            </a:r>
            <a:r>
              <a:rPr lang="bg-BG" sz="2400" dirty="0" err="1">
                <a:latin typeface="Comic Sans MS" panose="030F0702030302020204" pitchFamily="66" charset="0"/>
              </a:rPr>
              <a:t>люб</a:t>
            </a:r>
            <a:r>
              <a:rPr lang="bg-BG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ишь</a:t>
            </a:r>
            <a:r>
              <a:rPr lang="bg-BG" sz="2400" dirty="0">
                <a:latin typeface="Comic Sans MS" panose="030F0702030302020204" pitchFamily="66" charset="0"/>
              </a:rPr>
              <a:t>		</a:t>
            </a:r>
            <a:r>
              <a:rPr lang="bg-BG" sz="2400" dirty="0" err="1">
                <a:latin typeface="Comic Sans MS" panose="030F0702030302020204" pitchFamily="66" charset="0"/>
              </a:rPr>
              <a:t>Вы</a:t>
            </a:r>
            <a:r>
              <a:rPr lang="bg-BG" sz="2400" dirty="0">
                <a:latin typeface="Comic Sans MS" panose="030F0702030302020204" pitchFamily="66" charset="0"/>
              </a:rPr>
              <a:t> люб</a:t>
            </a:r>
            <a:r>
              <a:rPr lang="bg-BG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ите</a:t>
            </a:r>
          </a:p>
          <a:p>
            <a:r>
              <a:rPr lang="bg-BG" sz="2400" dirty="0">
                <a:latin typeface="Comic Sans MS" panose="030F0702030302020204" pitchFamily="66" charset="0"/>
              </a:rPr>
              <a:t>Он </a:t>
            </a:r>
            <a:r>
              <a:rPr lang="bg-BG" sz="2400" dirty="0" err="1">
                <a:latin typeface="Comic Sans MS" panose="030F0702030302020204" pitchFamily="66" charset="0"/>
              </a:rPr>
              <a:t>люб</a:t>
            </a:r>
            <a:r>
              <a:rPr lang="bg-BG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ит</a:t>
            </a:r>
            <a:r>
              <a:rPr lang="bg-BG" sz="2400" dirty="0">
                <a:latin typeface="Comic Sans MS" panose="030F0702030302020204" pitchFamily="66" charset="0"/>
              </a:rPr>
              <a:t>		</a:t>
            </a:r>
            <a:r>
              <a:rPr lang="bg-BG" sz="2400" dirty="0" err="1">
                <a:latin typeface="Comic Sans MS" panose="030F0702030302020204" pitchFamily="66" charset="0"/>
              </a:rPr>
              <a:t>Они</a:t>
            </a:r>
            <a:r>
              <a:rPr lang="bg-BG" sz="2400" dirty="0">
                <a:latin typeface="Comic Sans MS" panose="030F0702030302020204" pitchFamily="66" charset="0"/>
              </a:rPr>
              <a:t> люб</a:t>
            </a:r>
            <a:r>
              <a:rPr lang="bg-BG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ят</a:t>
            </a: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6B00FC68-ED51-4D9D-AF8D-E2710F886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278" y="662902"/>
            <a:ext cx="5404760" cy="2766098"/>
          </a:xfrm>
          <a:prstGeom prst="rect">
            <a:avLst/>
          </a:prstGeom>
        </p:spPr>
      </p:pic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10E9276C-4DE9-44C9-9863-E782DC1F9FD7}"/>
              </a:ext>
            </a:extLst>
          </p:cNvPr>
          <p:cNvSpPr txBox="1"/>
          <p:nvPr/>
        </p:nvSpPr>
        <p:spPr>
          <a:xfrm>
            <a:off x="586409" y="2782957"/>
            <a:ext cx="4611756" cy="1754326"/>
          </a:xfrm>
          <a:custGeom>
            <a:avLst/>
            <a:gdLst>
              <a:gd name="connsiteX0" fmla="*/ 0 w 4611756"/>
              <a:gd name="connsiteY0" fmla="*/ 0 h 1754326"/>
              <a:gd name="connsiteX1" fmla="*/ 704940 w 4611756"/>
              <a:gd name="connsiteY1" fmla="*/ 0 h 1754326"/>
              <a:gd name="connsiteX2" fmla="*/ 1271527 w 4611756"/>
              <a:gd name="connsiteY2" fmla="*/ 0 h 1754326"/>
              <a:gd name="connsiteX3" fmla="*/ 1838114 w 4611756"/>
              <a:gd name="connsiteY3" fmla="*/ 0 h 1754326"/>
              <a:gd name="connsiteX4" fmla="*/ 2543054 w 4611756"/>
              <a:gd name="connsiteY4" fmla="*/ 0 h 1754326"/>
              <a:gd name="connsiteX5" fmla="*/ 3155759 w 4611756"/>
              <a:gd name="connsiteY5" fmla="*/ 0 h 1754326"/>
              <a:gd name="connsiteX6" fmla="*/ 3676228 w 4611756"/>
              <a:gd name="connsiteY6" fmla="*/ 0 h 1754326"/>
              <a:gd name="connsiteX7" fmla="*/ 4611756 w 4611756"/>
              <a:gd name="connsiteY7" fmla="*/ 0 h 1754326"/>
              <a:gd name="connsiteX8" fmla="*/ 4611756 w 4611756"/>
              <a:gd name="connsiteY8" fmla="*/ 619862 h 1754326"/>
              <a:gd name="connsiteX9" fmla="*/ 4611756 w 4611756"/>
              <a:gd name="connsiteY9" fmla="*/ 1187094 h 1754326"/>
              <a:gd name="connsiteX10" fmla="*/ 4611756 w 4611756"/>
              <a:gd name="connsiteY10" fmla="*/ 1754326 h 1754326"/>
              <a:gd name="connsiteX11" fmla="*/ 3952934 w 4611756"/>
              <a:gd name="connsiteY11" fmla="*/ 1754326 h 1754326"/>
              <a:gd name="connsiteX12" fmla="*/ 3201876 w 4611756"/>
              <a:gd name="connsiteY12" fmla="*/ 1754326 h 1754326"/>
              <a:gd name="connsiteX13" fmla="*/ 2543054 w 4611756"/>
              <a:gd name="connsiteY13" fmla="*/ 1754326 h 1754326"/>
              <a:gd name="connsiteX14" fmla="*/ 1976467 w 4611756"/>
              <a:gd name="connsiteY14" fmla="*/ 1754326 h 1754326"/>
              <a:gd name="connsiteX15" fmla="*/ 1225409 w 4611756"/>
              <a:gd name="connsiteY15" fmla="*/ 1754326 h 1754326"/>
              <a:gd name="connsiteX16" fmla="*/ 566587 w 4611756"/>
              <a:gd name="connsiteY16" fmla="*/ 1754326 h 1754326"/>
              <a:gd name="connsiteX17" fmla="*/ 0 w 4611756"/>
              <a:gd name="connsiteY17" fmla="*/ 1754326 h 1754326"/>
              <a:gd name="connsiteX18" fmla="*/ 0 w 4611756"/>
              <a:gd name="connsiteY18" fmla="*/ 1222180 h 1754326"/>
              <a:gd name="connsiteX19" fmla="*/ 0 w 4611756"/>
              <a:gd name="connsiteY19" fmla="*/ 672492 h 1754326"/>
              <a:gd name="connsiteX20" fmla="*/ 0 w 4611756"/>
              <a:gd name="connsiteY20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11756" h="1754326" extrusionOk="0">
                <a:moveTo>
                  <a:pt x="0" y="0"/>
                </a:moveTo>
                <a:cubicBezTo>
                  <a:pt x="224204" y="-15915"/>
                  <a:pt x="369221" y="-22084"/>
                  <a:pt x="704940" y="0"/>
                </a:cubicBezTo>
                <a:cubicBezTo>
                  <a:pt x="1040659" y="22084"/>
                  <a:pt x="1022348" y="12989"/>
                  <a:pt x="1271527" y="0"/>
                </a:cubicBezTo>
                <a:cubicBezTo>
                  <a:pt x="1520706" y="-12989"/>
                  <a:pt x="1702554" y="-16917"/>
                  <a:pt x="1838114" y="0"/>
                </a:cubicBezTo>
                <a:cubicBezTo>
                  <a:pt x="1973674" y="16917"/>
                  <a:pt x="2358875" y="-27855"/>
                  <a:pt x="2543054" y="0"/>
                </a:cubicBezTo>
                <a:cubicBezTo>
                  <a:pt x="2727233" y="27855"/>
                  <a:pt x="3017207" y="-17680"/>
                  <a:pt x="3155759" y="0"/>
                </a:cubicBezTo>
                <a:cubicBezTo>
                  <a:pt x="3294311" y="17680"/>
                  <a:pt x="3517172" y="-18467"/>
                  <a:pt x="3676228" y="0"/>
                </a:cubicBezTo>
                <a:cubicBezTo>
                  <a:pt x="3835284" y="18467"/>
                  <a:pt x="4212624" y="14352"/>
                  <a:pt x="4611756" y="0"/>
                </a:cubicBezTo>
                <a:cubicBezTo>
                  <a:pt x="4583331" y="255881"/>
                  <a:pt x="4601899" y="339073"/>
                  <a:pt x="4611756" y="619862"/>
                </a:cubicBezTo>
                <a:cubicBezTo>
                  <a:pt x="4621613" y="900651"/>
                  <a:pt x="4601910" y="1045656"/>
                  <a:pt x="4611756" y="1187094"/>
                </a:cubicBezTo>
                <a:cubicBezTo>
                  <a:pt x="4621602" y="1328532"/>
                  <a:pt x="4593985" y="1562578"/>
                  <a:pt x="4611756" y="1754326"/>
                </a:cubicBezTo>
                <a:cubicBezTo>
                  <a:pt x="4358265" y="1783345"/>
                  <a:pt x="4238534" y="1777730"/>
                  <a:pt x="3952934" y="1754326"/>
                </a:cubicBezTo>
                <a:cubicBezTo>
                  <a:pt x="3667334" y="1730922"/>
                  <a:pt x="3469979" y="1730642"/>
                  <a:pt x="3201876" y="1754326"/>
                </a:cubicBezTo>
                <a:cubicBezTo>
                  <a:pt x="2933773" y="1778010"/>
                  <a:pt x="2763661" y="1762337"/>
                  <a:pt x="2543054" y="1754326"/>
                </a:cubicBezTo>
                <a:cubicBezTo>
                  <a:pt x="2322447" y="1746315"/>
                  <a:pt x="2133854" y="1768022"/>
                  <a:pt x="1976467" y="1754326"/>
                </a:cubicBezTo>
                <a:cubicBezTo>
                  <a:pt x="1819080" y="1740630"/>
                  <a:pt x="1548667" y="1721829"/>
                  <a:pt x="1225409" y="1754326"/>
                </a:cubicBezTo>
                <a:cubicBezTo>
                  <a:pt x="902151" y="1786823"/>
                  <a:pt x="763626" y="1735025"/>
                  <a:pt x="566587" y="1754326"/>
                </a:cubicBezTo>
                <a:cubicBezTo>
                  <a:pt x="369548" y="1773627"/>
                  <a:pt x="243082" y="1742278"/>
                  <a:pt x="0" y="1754326"/>
                </a:cubicBezTo>
                <a:cubicBezTo>
                  <a:pt x="5189" y="1517930"/>
                  <a:pt x="-26442" y="1397207"/>
                  <a:pt x="0" y="1222180"/>
                </a:cubicBezTo>
                <a:cubicBezTo>
                  <a:pt x="26442" y="1047153"/>
                  <a:pt x="-14766" y="803071"/>
                  <a:pt x="0" y="672492"/>
                </a:cubicBezTo>
                <a:cubicBezTo>
                  <a:pt x="14766" y="541913"/>
                  <a:pt x="-11318" y="2108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92D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0394004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bg-BG" dirty="0" err="1"/>
              <a:t>Винительный</a:t>
            </a:r>
            <a:r>
              <a:rPr lang="bg-BG" dirty="0"/>
              <a:t> падеж с </a:t>
            </a:r>
            <a:r>
              <a:rPr lang="bg-BG" dirty="0" err="1"/>
              <a:t>глаголом</a:t>
            </a:r>
            <a:r>
              <a:rPr lang="bg-BG" dirty="0"/>
              <a:t> </a:t>
            </a:r>
            <a:r>
              <a:rPr lang="bg-BG" dirty="0" err="1">
                <a:solidFill>
                  <a:srgbClr val="FF0000"/>
                </a:solidFill>
              </a:rPr>
              <a:t>любить</a:t>
            </a:r>
            <a:endParaRPr lang="bg-BG" dirty="0">
              <a:solidFill>
                <a:srgbClr val="FF0000"/>
              </a:solidFill>
            </a:endParaRPr>
          </a:p>
          <a:p>
            <a:r>
              <a:rPr lang="bg-BG" dirty="0">
                <a:solidFill>
                  <a:srgbClr val="FF0000"/>
                </a:solidFill>
              </a:rPr>
              <a:t>Окончания </a:t>
            </a:r>
            <a:r>
              <a:rPr lang="bg-BG" dirty="0" err="1">
                <a:solidFill>
                  <a:srgbClr val="FF0000"/>
                </a:solidFill>
              </a:rPr>
              <a:t>существительных</a:t>
            </a:r>
            <a:endParaRPr lang="bg-BG" dirty="0">
              <a:solidFill>
                <a:srgbClr val="FF0000"/>
              </a:solidFill>
            </a:endParaRPr>
          </a:p>
          <a:p>
            <a:r>
              <a:rPr lang="bg-BG" dirty="0"/>
              <a:t>м.р. и ср.р. – </a:t>
            </a:r>
            <a:r>
              <a:rPr lang="bg-BG" dirty="0" err="1"/>
              <a:t>нет</a:t>
            </a:r>
            <a:r>
              <a:rPr lang="bg-BG" dirty="0"/>
              <a:t> окончания</a:t>
            </a:r>
          </a:p>
          <a:p>
            <a:r>
              <a:rPr lang="bg-BG" dirty="0"/>
              <a:t>ж.р. – у/-ю</a:t>
            </a:r>
          </a:p>
          <a:p>
            <a:r>
              <a:rPr lang="bg-BG" dirty="0" err="1"/>
              <a:t>Музык</a:t>
            </a:r>
            <a:r>
              <a:rPr lang="bg-BG" b="1" strike="sngStrike" dirty="0" err="1">
                <a:solidFill>
                  <a:schemeClr val="accent5">
                    <a:lumMod val="50000"/>
                  </a:schemeClr>
                </a:solidFill>
              </a:rPr>
              <a:t>а</a:t>
            </a:r>
            <a:r>
              <a:rPr lang="bg-BG" b="1" strike="sngStrike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bg-BG" b="1" dirty="0">
                <a:solidFill>
                  <a:schemeClr val="accent5">
                    <a:lumMod val="50000"/>
                  </a:schemeClr>
                </a:solidFill>
              </a:rPr>
              <a:t>+ у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&gt;</a:t>
            </a:r>
            <a:r>
              <a:rPr lang="bg-BG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bg-BG" dirty="0" err="1">
                <a:solidFill>
                  <a:schemeClr val="bg2">
                    <a:lumMod val="10000"/>
                  </a:schemeClr>
                </a:solidFill>
              </a:rPr>
              <a:t>музык</a:t>
            </a:r>
            <a:r>
              <a:rPr lang="bg-BG" dirty="0" err="1">
                <a:solidFill>
                  <a:schemeClr val="accent5">
                    <a:lumMod val="50000"/>
                  </a:schemeClr>
                </a:solidFill>
              </a:rPr>
              <a:t>У</a:t>
            </a:r>
            <a:endParaRPr lang="bg-BG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bg-BG" dirty="0"/>
              <a:t>Истори</a:t>
            </a:r>
            <a:r>
              <a:rPr lang="bg-BG" strike="sngStrike" dirty="0">
                <a:solidFill>
                  <a:schemeClr val="accent5">
                    <a:lumMod val="50000"/>
                  </a:schemeClr>
                </a:solidFill>
              </a:rPr>
              <a:t>я</a:t>
            </a:r>
            <a:r>
              <a:rPr lang="bg-BG" dirty="0">
                <a:solidFill>
                  <a:schemeClr val="accent5">
                    <a:lumMod val="50000"/>
                  </a:schemeClr>
                </a:solidFill>
              </a:rPr>
              <a:t> + ю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&gt;</a:t>
            </a:r>
            <a:r>
              <a:rPr lang="bg-BG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bg-BG" dirty="0" err="1"/>
              <a:t>истори</a:t>
            </a:r>
            <a:r>
              <a:rPr lang="bg-BG" dirty="0" err="1">
                <a:solidFill>
                  <a:schemeClr val="accent5">
                    <a:lumMod val="50000"/>
                  </a:schemeClr>
                </a:solidFill>
              </a:rPr>
              <a:t>Ю</a:t>
            </a:r>
            <a:endParaRPr lang="bg-BG" strike="sngStrike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Текстово поле 7">
            <a:extLst>
              <a:ext uri="{FF2B5EF4-FFF2-40B4-BE49-F238E27FC236}">
                <a16:creationId xmlns:a16="http://schemas.microsoft.com/office/drawing/2014/main" id="{ABAE12D7-C9D6-4DD7-BC3E-6444E5C9A57E}"/>
              </a:ext>
            </a:extLst>
          </p:cNvPr>
          <p:cNvSpPr txBox="1"/>
          <p:nvPr/>
        </p:nvSpPr>
        <p:spPr>
          <a:xfrm>
            <a:off x="6023295" y="3800213"/>
            <a:ext cx="2902591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bg-BG" dirty="0">
                <a:latin typeface="Comic Sans MS" panose="030F0702030302020204" pitchFamily="66" charset="0"/>
              </a:rPr>
              <a:t>Таня </a:t>
            </a:r>
            <a:r>
              <a:rPr lang="bg-BG" dirty="0" err="1">
                <a:latin typeface="Comic Sans MS" panose="030F0702030302020204" pitchFamily="66" charset="0"/>
              </a:rPr>
              <a:t>любит</a:t>
            </a:r>
            <a:r>
              <a:rPr lang="bg-BG" dirty="0">
                <a:latin typeface="Comic Sans MS" panose="030F0702030302020204" pitchFamily="66" charset="0"/>
              </a:rPr>
              <a:t> шоколад.</a:t>
            </a:r>
          </a:p>
          <a:p>
            <a:r>
              <a:rPr lang="bg-BG" dirty="0">
                <a:latin typeface="Comic Sans MS" panose="030F0702030302020204" pitchFamily="66" charset="0"/>
              </a:rPr>
              <a:t>Зоя </a:t>
            </a:r>
            <a:r>
              <a:rPr lang="bg-BG" dirty="0" err="1">
                <a:latin typeface="Comic Sans MS" panose="030F0702030302020204" pitchFamily="66" charset="0"/>
              </a:rPr>
              <a:t>любит</a:t>
            </a:r>
            <a:r>
              <a:rPr lang="bg-BG" dirty="0">
                <a:latin typeface="Comic Sans MS" panose="030F0702030302020204" pitchFamily="66" charset="0"/>
              </a:rPr>
              <a:t> </a:t>
            </a:r>
            <a:r>
              <a:rPr lang="bg-BG" dirty="0" err="1">
                <a:latin typeface="Comic Sans MS" panose="030F0702030302020204" pitchFamily="66" charset="0"/>
              </a:rPr>
              <a:t>рисование</a:t>
            </a:r>
            <a:r>
              <a:rPr lang="bg-BG" dirty="0">
                <a:latin typeface="Comic Sans MS" panose="030F0702030302020204" pitchFamily="66" charset="0"/>
              </a:rPr>
              <a:t>.</a:t>
            </a:r>
          </a:p>
          <a:p>
            <a:r>
              <a:rPr lang="bg-BG" dirty="0" err="1">
                <a:latin typeface="Comic Sans MS" panose="030F0702030302020204" pitchFamily="66" charset="0"/>
              </a:rPr>
              <a:t>Мы</a:t>
            </a:r>
            <a:r>
              <a:rPr lang="bg-BG" dirty="0">
                <a:latin typeface="Comic Sans MS" panose="030F0702030302020204" pitchFamily="66" charset="0"/>
              </a:rPr>
              <a:t> любим </a:t>
            </a:r>
            <a:r>
              <a:rPr lang="bg-BG" dirty="0" err="1">
                <a:latin typeface="Comic Sans MS" panose="030F0702030302020204" pitchFamily="66" charset="0"/>
              </a:rPr>
              <a:t>музыку</a:t>
            </a:r>
            <a:r>
              <a:rPr lang="bg-BG" dirty="0">
                <a:latin typeface="Comic Sans MS" panose="030F0702030302020204" pitchFamily="66" charset="0"/>
              </a:rPr>
              <a:t>.</a:t>
            </a:r>
          </a:p>
          <a:p>
            <a:r>
              <a:rPr lang="bg-BG" dirty="0" err="1">
                <a:latin typeface="Comic Sans MS" panose="030F0702030302020204" pitchFamily="66" charset="0"/>
              </a:rPr>
              <a:t>Они</a:t>
            </a:r>
            <a:r>
              <a:rPr lang="bg-BG" dirty="0">
                <a:latin typeface="Comic Sans MS" panose="030F0702030302020204" pitchFamily="66" charset="0"/>
              </a:rPr>
              <a:t> любят </a:t>
            </a:r>
            <a:r>
              <a:rPr lang="bg-BG" dirty="0" err="1">
                <a:latin typeface="Comic Sans MS" panose="030F0702030302020204" pitchFamily="66" charset="0"/>
              </a:rPr>
              <a:t>мороженое</a:t>
            </a:r>
            <a:r>
              <a:rPr lang="bg-BG" dirty="0">
                <a:latin typeface="Comic Sans MS" panose="030F0702030302020204" pitchFamily="66" charset="0"/>
              </a:rPr>
              <a:t>.</a:t>
            </a:r>
          </a:p>
          <a:p>
            <a:endParaRPr lang="bg-BG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50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7BBFD6B-41F9-44C5-96F5-0732B97FF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bg-BG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Дополните</a:t>
            </a:r>
            <a:r>
              <a:rPr lang="bg-BG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bg-BG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формы</a:t>
            </a:r>
            <a:r>
              <a:rPr lang="bg-BG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глагола ЛЮБИТЬ и </a:t>
            </a:r>
            <a:r>
              <a:rPr lang="bg-BG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существительных</a:t>
            </a:r>
            <a:r>
              <a:rPr lang="bg-BG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в </a:t>
            </a:r>
            <a:r>
              <a:rPr lang="bg-BG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предложениях</a:t>
            </a:r>
            <a:endParaRPr lang="bg-BG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858D2BED-7EA3-4433-9C10-D02EBD3FE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1709530"/>
          </a:xfrm>
        </p:spPr>
        <p:txBody>
          <a:bodyPr>
            <a:normAutofit lnSpcReduction="10000"/>
          </a:bodyPr>
          <a:lstStyle/>
          <a:p>
            <a:r>
              <a:rPr lang="bg-BG" sz="2400" dirty="0">
                <a:latin typeface="Comic Sans MS" panose="030F0702030302020204" pitchFamily="66" charset="0"/>
              </a:rPr>
              <a:t>Меня </a:t>
            </a:r>
            <a:r>
              <a:rPr lang="bg-BG" sz="2400" dirty="0" err="1">
                <a:latin typeface="Comic Sans MS" panose="030F0702030302020204" pitchFamily="66" charset="0"/>
              </a:rPr>
              <a:t>зовут</a:t>
            </a:r>
            <a:r>
              <a:rPr lang="bg-BG" sz="2400" dirty="0">
                <a:latin typeface="Comic Sans MS" panose="030F0702030302020204" pitchFamily="66" charset="0"/>
              </a:rPr>
              <a:t> Антон. Я </a:t>
            </a:r>
            <a:r>
              <a:rPr lang="bg-BG" sz="2400" dirty="0" err="1">
                <a:latin typeface="Comic Sans MS" panose="030F0702030302020204" pitchFamily="66" charset="0"/>
              </a:rPr>
              <a:t>учусь</a:t>
            </a:r>
            <a:r>
              <a:rPr lang="bg-BG" sz="2400" dirty="0">
                <a:latin typeface="Comic Sans MS" panose="030F0702030302020204" pitchFamily="66" charset="0"/>
              </a:rPr>
              <a:t> в </a:t>
            </a:r>
            <a:r>
              <a:rPr lang="bg-BG" sz="2400" dirty="0" err="1">
                <a:latin typeface="Comic Sans MS" panose="030F0702030302020204" pitchFamily="66" charset="0"/>
              </a:rPr>
              <a:t>школе</a:t>
            </a:r>
            <a:r>
              <a:rPr lang="bg-BG" sz="2400" dirty="0">
                <a:latin typeface="Comic Sans MS" panose="030F0702030302020204" pitchFamily="66" charset="0"/>
              </a:rPr>
              <a:t>. Я </a:t>
            </a:r>
            <a:r>
              <a:rPr lang="bg-BG" sz="2400" dirty="0" err="1">
                <a:latin typeface="Comic Sans MS" panose="030F0702030302020204" pitchFamily="66" charset="0"/>
              </a:rPr>
              <a:t>любл</a:t>
            </a:r>
            <a:r>
              <a:rPr lang="bg-BG" sz="2400" dirty="0">
                <a:latin typeface="Comic Sans MS" panose="030F0702030302020204" pitchFamily="66" charset="0"/>
              </a:rPr>
              <a:t>……</a:t>
            </a:r>
            <a:r>
              <a:rPr lang="bg-BG" sz="2400" dirty="0" err="1">
                <a:latin typeface="Comic Sans MS" panose="030F0702030302020204" pitchFamily="66" charset="0"/>
              </a:rPr>
              <a:t>истори</a:t>
            </a:r>
            <a:r>
              <a:rPr lang="bg-BG" sz="2400" dirty="0">
                <a:latin typeface="Comic Sans MS" panose="030F0702030302020204" pitchFamily="66" charset="0"/>
              </a:rPr>
              <a:t>…..и </a:t>
            </a:r>
            <a:r>
              <a:rPr lang="bg-BG" sz="2400" dirty="0" err="1">
                <a:latin typeface="Comic Sans MS" panose="030F0702030302020204" pitchFamily="66" charset="0"/>
              </a:rPr>
              <a:t>литератур</a:t>
            </a:r>
            <a:r>
              <a:rPr lang="bg-BG" sz="2400" dirty="0">
                <a:latin typeface="Comic Sans MS" panose="030F0702030302020204" pitchFamily="66" charset="0"/>
              </a:rPr>
              <a:t>….. Моя мама врач. </a:t>
            </a:r>
            <a:r>
              <a:rPr lang="bg-BG" sz="2400" dirty="0" err="1">
                <a:latin typeface="Comic Sans MS" panose="030F0702030302020204" pitchFamily="66" charset="0"/>
              </a:rPr>
              <a:t>Она</a:t>
            </a:r>
            <a:r>
              <a:rPr lang="bg-BG" sz="2400" dirty="0">
                <a:latin typeface="Comic Sans MS" panose="030F0702030302020204" pitchFamily="66" charset="0"/>
              </a:rPr>
              <a:t> </a:t>
            </a:r>
            <a:r>
              <a:rPr lang="bg-BG" sz="2400" dirty="0" err="1">
                <a:latin typeface="Comic Sans MS" panose="030F0702030302020204" pitchFamily="66" charset="0"/>
              </a:rPr>
              <a:t>люб</a:t>
            </a:r>
            <a:r>
              <a:rPr lang="bg-BG" sz="2400" dirty="0">
                <a:latin typeface="Comic Sans MS" panose="030F0702030302020204" pitchFamily="66" charset="0"/>
              </a:rPr>
              <a:t>….</a:t>
            </a:r>
            <a:r>
              <a:rPr lang="bg-BG" sz="2400" dirty="0" err="1">
                <a:latin typeface="Comic Sans MS" panose="030F0702030302020204" pitchFamily="66" charset="0"/>
              </a:rPr>
              <a:t>музык</a:t>
            </a:r>
            <a:r>
              <a:rPr lang="bg-BG" sz="2400" dirty="0">
                <a:latin typeface="Comic Sans MS" panose="030F0702030302020204" pitchFamily="66" charset="0"/>
              </a:rPr>
              <a:t>….и </a:t>
            </a:r>
            <a:r>
              <a:rPr lang="bg-BG" sz="2400" dirty="0" err="1">
                <a:latin typeface="Comic Sans MS" panose="030F0702030302020204" pitchFamily="66" charset="0"/>
              </a:rPr>
              <a:t>театр</a:t>
            </a:r>
            <a:r>
              <a:rPr lang="bg-BG" sz="2400" dirty="0">
                <a:latin typeface="Comic Sans MS" panose="030F0702030302020204" pitchFamily="66" charset="0"/>
              </a:rPr>
              <a:t>… Мой папа инженер. Он </a:t>
            </a:r>
            <a:r>
              <a:rPr lang="bg-BG" sz="2400" dirty="0" err="1">
                <a:latin typeface="Comic Sans MS" panose="030F0702030302020204" pitchFamily="66" charset="0"/>
              </a:rPr>
              <a:t>люб</a:t>
            </a:r>
            <a:r>
              <a:rPr lang="bg-BG" sz="2400" dirty="0">
                <a:latin typeface="Comic Sans MS" panose="030F0702030302020204" pitchFamily="66" charset="0"/>
              </a:rPr>
              <a:t>….</a:t>
            </a:r>
            <a:r>
              <a:rPr lang="bg-BG" sz="2400" dirty="0" err="1">
                <a:latin typeface="Comic Sans MS" panose="030F0702030302020204" pitchFamily="66" charset="0"/>
              </a:rPr>
              <a:t>шахматы</a:t>
            </a:r>
            <a:r>
              <a:rPr lang="bg-BG" sz="2400" dirty="0">
                <a:latin typeface="Comic Sans MS" panose="030F0702030302020204" pitchFamily="66" charset="0"/>
              </a:rPr>
              <a:t> и домино. Мама и папа </a:t>
            </a:r>
            <a:r>
              <a:rPr lang="bg-BG" sz="2400" dirty="0" err="1">
                <a:latin typeface="Comic Sans MS" panose="030F0702030302020204" pitchFamily="66" charset="0"/>
              </a:rPr>
              <a:t>люб</a:t>
            </a:r>
            <a:r>
              <a:rPr lang="bg-BG" sz="2400" dirty="0">
                <a:latin typeface="Comic Sans MS" panose="030F0702030302020204" pitchFamily="66" charset="0"/>
              </a:rPr>
              <a:t>….</a:t>
            </a:r>
            <a:r>
              <a:rPr lang="bg-BG" sz="2400" dirty="0" err="1">
                <a:latin typeface="Comic Sans MS" panose="030F0702030302020204" pitchFamily="66" charset="0"/>
              </a:rPr>
              <a:t>природ</a:t>
            </a:r>
            <a:r>
              <a:rPr lang="bg-BG" sz="2400" dirty="0">
                <a:latin typeface="Comic Sans MS" panose="030F0702030302020204" pitchFamily="66" charset="0"/>
              </a:rPr>
              <a:t>….и </a:t>
            </a:r>
            <a:r>
              <a:rPr lang="bg-BG" sz="2400" dirty="0" err="1">
                <a:latin typeface="Comic Sans MS" panose="030F0702030302020204" pitchFamily="66" charset="0"/>
              </a:rPr>
              <a:t>прогулки</a:t>
            </a:r>
            <a:r>
              <a:rPr lang="bg-BG" sz="2400" dirty="0">
                <a:latin typeface="Comic Sans MS" panose="030F0702030302020204" pitchFamily="66" charset="0"/>
              </a:rPr>
              <a:t>. А </a:t>
            </a:r>
            <a:r>
              <a:rPr lang="bg-BG" sz="2400" dirty="0" err="1">
                <a:latin typeface="Comic Sans MS" panose="030F0702030302020204" pitchFamily="66" charset="0"/>
              </a:rPr>
              <a:t>мы</a:t>
            </a:r>
            <a:r>
              <a:rPr lang="bg-BG" sz="2400" dirty="0">
                <a:latin typeface="Comic Sans MS" panose="030F0702030302020204" pitchFamily="66" charset="0"/>
              </a:rPr>
              <a:t> с </a:t>
            </a:r>
            <a:r>
              <a:rPr lang="bg-BG" sz="2400" dirty="0" err="1">
                <a:latin typeface="Comic Sans MS" panose="030F0702030302020204" pitchFamily="66" charset="0"/>
              </a:rPr>
              <a:t>сестрой</a:t>
            </a:r>
            <a:r>
              <a:rPr lang="bg-BG" sz="2400" dirty="0">
                <a:latin typeface="Comic Sans MS" panose="030F0702030302020204" pitchFamily="66" charset="0"/>
              </a:rPr>
              <a:t> </a:t>
            </a:r>
            <a:r>
              <a:rPr lang="bg-BG" sz="2400" dirty="0" err="1">
                <a:latin typeface="Comic Sans MS" panose="030F0702030302020204" pitchFamily="66" charset="0"/>
              </a:rPr>
              <a:t>люб</a:t>
            </a:r>
            <a:r>
              <a:rPr lang="bg-BG" sz="2400" dirty="0">
                <a:latin typeface="Comic Sans MS" panose="030F0702030302020204" pitchFamily="66" charset="0"/>
              </a:rPr>
              <a:t>….</a:t>
            </a:r>
            <a:r>
              <a:rPr lang="bg-BG" sz="2400" dirty="0" err="1">
                <a:latin typeface="Comic Sans MS" panose="030F0702030302020204" pitchFamily="66" charset="0"/>
              </a:rPr>
              <a:t>мороженое</a:t>
            </a:r>
            <a:r>
              <a:rPr lang="bg-BG" sz="2400" dirty="0">
                <a:latin typeface="Comic Sans MS" panose="030F0702030302020204" pitchFamily="66" charset="0"/>
              </a:rPr>
              <a:t> и кока-кол……. А </a:t>
            </a:r>
            <a:r>
              <a:rPr lang="bg-BG" sz="2400" dirty="0" err="1">
                <a:latin typeface="Comic Sans MS" panose="030F0702030302020204" pitchFamily="66" charset="0"/>
              </a:rPr>
              <a:t>что</a:t>
            </a:r>
            <a:r>
              <a:rPr lang="bg-BG" sz="2400" dirty="0">
                <a:latin typeface="Comic Sans MS" panose="030F0702030302020204" pitchFamily="66" charset="0"/>
              </a:rPr>
              <a:t> </a:t>
            </a:r>
            <a:r>
              <a:rPr lang="bg-BG" sz="2400" dirty="0" err="1">
                <a:latin typeface="Comic Sans MS" panose="030F0702030302020204" pitchFamily="66" charset="0"/>
              </a:rPr>
              <a:t>люб</a:t>
            </a:r>
            <a:r>
              <a:rPr lang="bg-BG" sz="2400" dirty="0">
                <a:latin typeface="Comic Sans MS" panose="030F0702030302020204" pitchFamily="66" charset="0"/>
              </a:rPr>
              <a:t>…..</a:t>
            </a:r>
            <a:r>
              <a:rPr lang="bg-BG" sz="2400" dirty="0" err="1">
                <a:latin typeface="Comic Sans MS" panose="030F0702030302020204" pitchFamily="66" charset="0"/>
              </a:rPr>
              <a:t>ты</a:t>
            </a:r>
            <a:r>
              <a:rPr lang="bg-BG" sz="2400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041AC96F-A3F0-48DD-BB07-5A6D14E11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58" y="4021569"/>
            <a:ext cx="4834547" cy="1865538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BC92F2DF-2C72-43AB-85D7-74167B961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929" y="4021569"/>
            <a:ext cx="4688230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69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>
            <a:extLst>
              <a:ext uri="{FF2B5EF4-FFF2-40B4-BE49-F238E27FC236}">
                <a16:creationId xmlns:a16="http://schemas.microsoft.com/office/drawing/2014/main" id="{022B8EAD-740A-4346-AB19-73C711EFCA86}"/>
              </a:ext>
            </a:extLst>
          </p:cNvPr>
          <p:cNvSpPr txBox="1"/>
          <p:nvPr/>
        </p:nvSpPr>
        <p:spPr>
          <a:xfrm>
            <a:off x="4060275" y="318781"/>
            <a:ext cx="436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>
                <a:solidFill>
                  <a:schemeClr val="accent2">
                    <a:lumMod val="75000"/>
                  </a:schemeClr>
                </a:solidFill>
              </a:rPr>
              <a:t>Глагол ЛЮБИТЬ с </a:t>
            </a:r>
            <a:r>
              <a:rPr lang="bg-BG" b="1" dirty="0" err="1">
                <a:solidFill>
                  <a:schemeClr val="accent2">
                    <a:lumMod val="75000"/>
                  </a:schemeClr>
                </a:solidFill>
              </a:rPr>
              <a:t>другими</a:t>
            </a:r>
            <a:r>
              <a:rPr lang="bg-BG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bg-BG" b="1" dirty="0" err="1">
                <a:solidFill>
                  <a:schemeClr val="accent2">
                    <a:lumMod val="75000"/>
                  </a:schemeClr>
                </a:solidFill>
              </a:rPr>
              <a:t>глаголами</a:t>
            </a:r>
            <a:endParaRPr lang="bg-BG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C8FD2E4A-3E3B-404E-BFF9-16141AB374F4}"/>
              </a:ext>
            </a:extLst>
          </p:cNvPr>
          <p:cNvSpPr txBox="1"/>
          <p:nvPr/>
        </p:nvSpPr>
        <p:spPr>
          <a:xfrm>
            <a:off x="654341" y="889449"/>
            <a:ext cx="3951215" cy="1754326"/>
          </a:xfrm>
          <a:custGeom>
            <a:avLst/>
            <a:gdLst>
              <a:gd name="connsiteX0" fmla="*/ 0 w 3951215"/>
              <a:gd name="connsiteY0" fmla="*/ 0 h 1754326"/>
              <a:gd name="connsiteX1" fmla="*/ 524947 w 3951215"/>
              <a:gd name="connsiteY1" fmla="*/ 0 h 1754326"/>
              <a:gd name="connsiteX2" fmla="*/ 1128919 w 3951215"/>
              <a:gd name="connsiteY2" fmla="*/ 0 h 1754326"/>
              <a:gd name="connsiteX3" fmla="*/ 1653866 w 3951215"/>
              <a:gd name="connsiteY3" fmla="*/ 0 h 1754326"/>
              <a:gd name="connsiteX4" fmla="*/ 2257837 w 3951215"/>
              <a:gd name="connsiteY4" fmla="*/ 0 h 1754326"/>
              <a:gd name="connsiteX5" fmla="*/ 2861809 w 3951215"/>
              <a:gd name="connsiteY5" fmla="*/ 0 h 1754326"/>
              <a:gd name="connsiteX6" fmla="*/ 3426268 w 3951215"/>
              <a:gd name="connsiteY6" fmla="*/ 0 h 1754326"/>
              <a:gd name="connsiteX7" fmla="*/ 3951215 w 3951215"/>
              <a:gd name="connsiteY7" fmla="*/ 0 h 1754326"/>
              <a:gd name="connsiteX8" fmla="*/ 3951215 w 3951215"/>
              <a:gd name="connsiteY8" fmla="*/ 619862 h 1754326"/>
              <a:gd name="connsiteX9" fmla="*/ 3951215 w 3951215"/>
              <a:gd name="connsiteY9" fmla="*/ 1222180 h 1754326"/>
              <a:gd name="connsiteX10" fmla="*/ 3951215 w 3951215"/>
              <a:gd name="connsiteY10" fmla="*/ 1754326 h 1754326"/>
              <a:gd name="connsiteX11" fmla="*/ 3347244 w 3951215"/>
              <a:gd name="connsiteY11" fmla="*/ 1754326 h 1754326"/>
              <a:gd name="connsiteX12" fmla="*/ 2822296 w 3951215"/>
              <a:gd name="connsiteY12" fmla="*/ 1754326 h 1754326"/>
              <a:gd name="connsiteX13" fmla="*/ 2336861 w 3951215"/>
              <a:gd name="connsiteY13" fmla="*/ 1754326 h 1754326"/>
              <a:gd name="connsiteX14" fmla="*/ 1772402 w 3951215"/>
              <a:gd name="connsiteY14" fmla="*/ 1754326 h 1754326"/>
              <a:gd name="connsiteX15" fmla="*/ 1128919 w 3951215"/>
              <a:gd name="connsiteY15" fmla="*/ 1754326 h 1754326"/>
              <a:gd name="connsiteX16" fmla="*/ 682996 w 3951215"/>
              <a:gd name="connsiteY16" fmla="*/ 1754326 h 1754326"/>
              <a:gd name="connsiteX17" fmla="*/ 0 w 3951215"/>
              <a:gd name="connsiteY17" fmla="*/ 1754326 h 1754326"/>
              <a:gd name="connsiteX18" fmla="*/ 0 w 3951215"/>
              <a:gd name="connsiteY18" fmla="*/ 1204637 h 1754326"/>
              <a:gd name="connsiteX19" fmla="*/ 0 w 3951215"/>
              <a:gd name="connsiteY19" fmla="*/ 584775 h 1754326"/>
              <a:gd name="connsiteX20" fmla="*/ 0 w 3951215"/>
              <a:gd name="connsiteY20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51215" h="1754326" extrusionOk="0">
                <a:moveTo>
                  <a:pt x="0" y="0"/>
                </a:moveTo>
                <a:cubicBezTo>
                  <a:pt x="119104" y="-43368"/>
                  <a:pt x="418268" y="11159"/>
                  <a:pt x="524947" y="0"/>
                </a:cubicBezTo>
                <a:cubicBezTo>
                  <a:pt x="631626" y="-11159"/>
                  <a:pt x="907252" y="15687"/>
                  <a:pt x="1128919" y="0"/>
                </a:cubicBezTo>
                <a:cubicBezTo>
                  <a:pt x="1350586" y="-15687"/>
                  <a:pt x="1440018" y="53690"/>
                  <a:pt x="1653866" y="0"/>
                </a:cubicBezTo>
                <a:cubicBezTo>
                  <a:pt x="1867714" y="-53690"/>
                  <a:pt x="2100520" y="978"/>
                  <a:pt x="2257837" y="0"/>
                </a:cubicBezTo>
                <a:cubicBezTo>
                  <a:pt x="2415154" y="-978"/>
                  <a:pt x="2650641" y="18660"/>
                  <a:pt x="2861809" y="0"/>
                </a:cubicBezTo>
                <a:cubicBezTo>
                  <a:pt x="3072977" y="-18660"/>
                  <a:pt x="3161569" y="17540"/>
                  <a:pt x="3426268" y="0"/>
                </a:cubicBezTo>
                <a:cubicBezTo>
                  <a:pt x="3690967" y="-17540"/>
                  <a:pt x="3836164" y="60366"/>
                  <a:pt x="3951215" y="0"/>
                </a:cubicBezTo>
                <a:cubicBezTo>
                  <a:pt x="4020202" y="278464"/>
                  <a:pt x="3929699" y="432882"/>
                  <a:pt x="3951215" y="619862"/>
                </a:cubicBezTo>
                <a:cubicBezTo>
                  <a:pt x="3972731" y="806842"/>
                  <a:pt x="3897175" y="1029231"/>
                  <a:pt x="3951215" y="1222180"/>
                </a:cubicBezTo>
                <a:cubicBezTo>
                  <a:pt x="4005255" y="1415129"/>
                  <a:pt x="3937907" y="1616394"/>
                  <a:pt x="3951215" y="1754326"/>
                </a:cubicBezTo>
                <a:cubicBezTo>
                  <a:pt x="3662221" y="1826485"/>
                  <a:pt x="3588802" y="1696303"/>
                  <a:pt x="3347244" y="1754326"/>
                </a:cubicBezTo>
                <a:cubicBezTo>
                  <a:pt x="3105686" y="1812349"/>
                  <a:pt x="3038134" y="1724269"/>
                  <a:pt x="2822296" y="1754326"/>
                </a:cubicBezTo>
                <a:cubicBezTo>
                  <a:pt x="2606458" y="1784383"/>
                  <a:pt x="2466784" y="1734020"/>
                  <a:pt x="2336861" y="1754326"/>
                </a:cubicBezTo>
                <a:cubicBezTo>
                  <a:pt x="2206939" y="1774632"/>
                  <a:pt x="1948007" y="1720247"/>
                  <a:pt x="1772402" y="1754326"/>
                </a:cubicBezTo>
                <a:cubicBezTo>
                  <a:pt x="1596797" y="1788405"/>
                  <a:pt x="1319922" y="1709156"/>
                  <a:pt x="1128919" y="1754326"/>
                </a:cubicBezTo>
                <a:cubicBezTo>
                  <a:pt x="937916" y="1799496"/>
                  <a:pt x="800602" y="1703299"/>
                  <a:pt x="682996" y="1754326"/>
                </a:cubicBezTo>
                <a:cubicBezTo>
                  <a:pt x="565390" y="1805353"/>
                  <a:pt x="266681" y="1750159"/>
                  <a:pt x="0" y="1754326"/>
                </a:cubicBezTo>
                <a:cubicBezTo>
                  <a:pt x="-22851" y="1544666"/>
                  <a:pt x="7063" y="1449572"/>
                  <a:pt x="0" y="1204637"/>
                </a:cubicBezTo>
                <a:cubicBezTo>
                  <a:pt x="-7063" y="959702"/>
                  <a:pt x="12205" y="825238"/>
                  <a:pt x="0" y="584775"/>
                </a:cubicBezTo>
                <a:cubicBezTo>
                  <a:pt x="-12205" y="344312"/>
                  <a:pt x="68856" y="118036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41067384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bg-BG" dirty="0">
                <a:latin typeface="Comic Sans MS" panose="030F0702030302020204" pitchFamily="66" charset="0"/>
              </a:rPr>
              <a:t>Я </a:t>
            </a:r>
            <a:r>
              <a:rPr lang="bg-BG" dirty="0" err="1">
                <a:solidFill>
                  <a:srgbClr val="00B050"/>
                </a:solidFill>
                <a:latin typeface="Comic Sans MS" panose="030F0702030302020204" pitchFamily="66" charset="0"/>
              </a:rPr>
              <a:t>люблю</a:t>
            </a:r>
            <a:r>
              <a:rPr lang="bg-BG" dirty="0">
                <a:latin typeface="Comic Sans MS" panose="030F0702030302020204" pitchFamily="66" charset="0"/>
              </a:rPr>
              <a:t> </a:t>
            </a:r>
            <a:r>
              <a:rPr lang="bg-BG" dirty="0" err="1">
                <a:latin typeface="Comic Sans MS" panose="030F0702030302020204" pitchFamily="66" charset="0"/>
              </a:rPr>
              <a:t>ходить</a:t>
            </a:r>
            <a:r>
              <a:rPr lang="bg-BG" dirty="0">
                <a:latin typeface="Comic Sans MS" panose="030F0702030302020204" pitchFamily="66" charset="0"/>
              </a:rPr>
              <a:t> </a:t>
            </a:r>
          </a:p>
          <a:p>
            <a:r>
              <a:rPr lang="bg-BG" dirty="0" err="1">
                <a:latin typeface="Comic Sans MS" panose="030F0702030302020204" pitchFamily="66" charset="0"/>
              </a:rPr>
              <a:t>Ты</a:t>
            </a:r>
            <a:r>
              <a:rPr lang="bg-BG" dirty="0">
                <a:latin typeface="Comic Sans MS" panose="030F0702030302020204" pitchFamily="66" charset="0"/>
              </a:rPr>
              <a:t> </a:t>
            </a:r>
            <a:r>
              <a:rPr lang="bg-BG" dirty="0" err="1">
                <a:solidFill>
                  <a:srgbClr val="00B050"/>
                </a:solidFill>
                <a:latin typeface="Comic Sans MS" panose="030F0702030302020204" pitchFamily="66" charset="0"/>
              </a:rPr>
              <a:t>любишь</a:t>
            </a:r>
            <a:r>
              <a:rPr lang="bg-BG" dirty="0">
                <a:latin typeface="Comic Sans MS" panose="030F0702030302020204" pitchFamily="66" charset="0"/>
              </a:rPr>
              <a:t> </a:t>
            </a:r>
            <a:r>
              <a:rPr lang="bg-BG" dirty="0" err="1">
                <a:latin typeface="Comic Sans MS" panose="030F0702030302020204" pitchFamily="66" charset="0"/>
              </a:rPr>
              <a:t>читать</a:t>
            </a:r>
            <a:endParaRPr lang="bg-BG" dirty="0">
              <a:latin typeface="Comic Sans MS" panose="030F0702030302020204" pitchFamily="66" charset="0"/>
            </a:endParaRPr>
          </a:p>
          <a:p>
            <a:r>
              <a:rPr lang="bg-BG" dirty="0">
                <a:latin typeface="Comic Sans MS" panose="030F0702030302020204" pitchFamily="66" charset="0"/>
              </a:rPr>
              <a:t>Он </a:t>
            </a:r>
            <a:r>
              <a:rPr lang="bg-BG" dirty="0" err="1">
                <a:solidFill>
                  <a:srgbClr val="00B050"/>
                </a:solidFill>
                <a:latin typeface="Comic Sans MS" panose="030F0702030302020204" pitchFamily="66" charset="0"/>
              </a:rPr>
              <a:t>любит</a:t>
            </a:r>
            <a:r>
              <a:rPr lang="bg-BG" dirty="0">
                <a:latin typeface="Comic Sans MS" panose="030F0702030302020204" pitchFamily="66" charset="0"/>
              </a:rPr>
              <a:t> </a:t>
            </a:r>
            <a:r>
              <a:rPr lang="bg-BG" dirty="0" err="1">
                <a:latin typeface="Comic Sans MS" panose="030F0702030302020204" pitchFamily="66" charset="0"/>
              </a:rPr>
              <a:t>смотреть</a:t>
            </a:r>
            <a:r>
              <a:rPr lang="bg-BG" dirty="0">
                <a:latin typeface="Comic Sans MS" panose="030F0702030302020204" pitchFamily="66" charset="0"/>
              </a:rPr>
              <a:t> телевизор</a:t>
            </a:r>
          </a:p>
          <a:p>
            <a:r>
              <a:rPr lang="bg-BG" dirty="0" err="1">
                <a:latin typeface="Comic Sans MS" panose="030F0702030302020204" pitchFamily="66" charset="0"/>
              </a:rPr>
              <a:t>Мы</a:t>
            </a:r>
            <a:r>
              <a:rPr lang="bg-BG" dirty="0">
                <a:latin typeface="Comic Sans MS" panose="030F0702030302020204" pitchFamily="66" charset="0"/>
              </a:rPr>
              <a:t> </a:t>
            </a:r>
            <a:r>
              <a:rPr lang="bg-BG" dirty="0">
                <a:solidFill>
                  <a:srgbClr val="00B050"/>
                </a:solidFill>
                <a:latin typeface="Comic Sans MS" panose="030F0702030302020204" pitchFamily="66" charset="0"/>
              </a:rPr>
              <a:t>любим</a:t>
            </a:r>
            <a:r>
              <a:rPr lang="bg-BG" dirty="0">
                <a:latin typeface="Comic Sans MS" panose="030F0702030302020204" pitchFamily="66" charset="0"/>
              </a:rPr>
              <a:t> </a:t>
            </a:r>
            <a:r>
              <a:rPr lang="bg-BG" dirty="0" err="1">
                <a:latin typeface="Comic Sans MS" panose="030F0702030302020204" pitchFamily="66" charset="0"/>
              </a:rPr>
              <a:t>играть</a:t>
            </a:r>
            <a:r>
              <a:rPr lang="bg-BG" dirty="0">
                <a:latin typeface="Comic Sans MS" panose="030F0702030302020204" pitchFamily="66" charset="0"/>
              </a:rPr>
              <a:t> в домино</a:t>
            </a:r>
          </a:p>
          <a:p>
            <a:r>
              <a:rPr lang="bg-BG" dirty="0" err="1">
                <a:latin typeface="Comic Sans MS" panose="030F0702030302020204" pitchFamily="66" charset="0"/>
              </a:rPr>
              <a:t>Вы</a:t>
            </a:r>
            <a:r>
              <a:rPr lang="bg-BG" dirty="0">
                <a:latin typeface="Comic Sans MS" panose="030F0702030302020204" pitchFamily="66" charset="0"/>
              </a:rPr>
              <a:t> </a:t>
            </a:r>
            <a:r>
              <a:rPr lang="bg-BG" dirty="0">
                <a:solidFill>
                  <a:srgbClr val="00B050"/>
                </a:solidFill>
                <a:latin typeface="Comic Sans MS" panose="030F0702030302020204" pitchFamily="66" charset="0"/>
              </a:rPr>
              <a:t>любите</a:t>
            </a:r>
            <a:r>
              <a:rPr lang="bg-BG" dirty="0">
                <a:latin typeface="Comic Sans MS" panose="030F0702030302020204" pitchFamily="66" charset="0"/>
              </a:rPr>
              <a:t> </a:t>
            </a:r>
            <a:r>
              <a:rPr lang="bg-BG" dirty="0" err="1">
                <a:latin typeface="Comic Sans MS" panose="030F0702030302020204" pitchFamily="66" charset="0"/>
              </a:rPr>
              <a:t>плавать</a:t>
            </a:r>
            <a:r>
              <a:rPr lang="bg-BG" dirty="0">
                <a:latin typeface="Comic Sans MS" panose="030F0702030302020204" pitchFamily="66" charset="0"/>
              </a:rPr>
              <a:t> в </a:t>
            </a:r>
            <a:r>
              <a:rPr lang="bg-BG" dirty="0" err="1">
                <a:latin typeface="Comic Sans MS" panose="030F0702030302020204" pitchFamily="66" charset="0"/>
              </a:rPr>
              <a:t>бассеине</a:t>
            </a:r>
            <a:endParaRPr lang="bg-BG" dirty="0">
              <a:latin typeface="Comic Sans MS" panose="030F0702030302020204" pitchFamily="66" charset="0"/>
            </a:endParaRPr>
          </a:p>
          <a:p>
            <a:r>
              <a:rPr lang="bg-BG" dirty="0" err="1">
                <a:latin typeface="Comic Sans MS" panose="030F0702030302020204" pitchFamily="66" charset="0"/>
              </a:rPr>
              <a:t>Они</a:t>
            </a:r>
            <a:r>
              <a:rPr lang="bg-BG" dirty="0">
                <a:latin typeface="Comic Sans MS" panose="030F0702030302020204" pitchFamily="66" charset="0"/>
              </a:rPr>
              <a:t> </a:t>
            </a:r>
            <a:r>
              <a:rPr lang="bg-BG" dirty="0">
                <a:solidFill>
                  <a:srgbClr val="00B050"/>
                </a:solidFill>
                <a:latin typeface="Comic Sans MS" panose="030F0702030302020204" pitchFamily="66" charset="0"/>
              </a:rPr>
              <a:t>любят</a:t>
            </a:r>
            <a:r>
              <a:rPr lang="bg-BG" dirty="0">
                <a:latin typeface="Comic Sans MS" panose="030F0702030302020204" pitchFamily="66" charset="0"/>
              </a:rPr>
              <a:t> </a:t>
            </a:r>
            <a:r>
              <a:rPr lang="bg-BG" dirty="0" err="1">
                <a:latin typeface="Comic Sans MS" panose="030F0702030302020204" pitchFamily="66" charset="0"/>
              </a:rPr>
              <a:t>танцевать</a:t>
            </a:r>
            <a:endParaRPr lang="bg-BG" dirty="0">
              <a:latin typeface="Comic Sans MS" panose="030F0702030302020204" pitchFamily="66" charset="0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3DAF61F6-3D4D-4C85-9B23-BBBE3D5F6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479" y="2811555"/>
            <a:ext cx="8967832" cy="3787184"/>
          </a:xfrm>
          <a:prstGeom prst="rect">
            <a:avLst/>
          </a:prstGeom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B38B9079-E00E-4961-8059-6CA00C579C63}"/>
              </a:ext>
            </a:extLst>
          </p:cNvPr>
          <p:cNvSpPr txBox="1"/>
          <p:nvPr/>
        </p:nvSpPr>
        <p:spPr>
          <a:xfrm>
            <a:off x="7961152" y="3338818"/>
            <a:ext cx="3556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Виктор </a:t>
            </a:r>
            <a:r>
              <a:rPr lang="bg-BG" dirty="0" err="1"/>
              <a:t>любит</a:t>
            </a:r>
            <a:r>
              <a:rPr lang="bg-BG" dirty="0"/>
              <a:t> </a:t>
            </a:r>
            <a:r>
              <a:rPr lang="bg-BG" dirty="0" err="1"/>
              <a:t>читать</a:t>
            </a:r>
            <a:endParaRPr lang="bg-BG" dirty="0"/>
          </a:p>
        </p:txBody>
      </p:sp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FD487A23-24AF-4409-ACD4-53E13D9B3270}"/>
              </a:ext>
            </a:extLst>
          </p:cNvPr>
          <p:cNvSpPr txBox="1"/>
          <p:nvPr/>
        </p:nvSpPr>
        <p:spPr>
          <a:xfrm>
            <a:off x="654341" y="3112315"/>
            <a:ext cx="1266738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bg-BG" sz="1400" dirty="0" err="1">
                <a:latin typeface="Comic Sans MS" panose="030F0702030302020204" pitchFamily="66" charset="0"/>
              </a:rPr>
              <a:t>гулять</a:t>
            </a:r>
            <a:r>
              <a:rPr lang="bg-BG" sz="1400" dirty="0">
                <a:latin typeface="Comic Sans MS" panose="030F0702030302020204" pitchFamily="66" charset="0"/>
              </a:rPr>
              <a:t> – разхождам се</a:t>
            </a: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79449FF0-7E5B-4A3E-831B-AE643A7C5B6F}"/>
              </a:ext>
            </a:extLst>
          </p:cNvPr>
          <p:cNvSpPr txBox="1"/>
          <p:nvPr/>
        </p:nvSpPr>
        <p:spPr>
          <a:xfrm>
            <a:off x="6014906" y="1468290"/>
            <a:ext cx="490756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g-BG" dirty="0" err="1"/>
              <a:t>Формы</a:t>
            </a:r>
            <a:r>
              <a:rPr lang="bg-BG" dirty="0"/>
              <a:t> глагола </a:t>
            </a:r>
            <a:r>
              <a:rPr lang="bg-BG" dirty="0" err="1"/>
              <a:t>любить</a:t>
            </a:r>
            <a:r>
              <a:rPr lang="bg-BG" dirty="0"/>
              <a:t> + инфинитив глагола</a:t>
            </a:r>
          </a:p>
        </p:txBody>
      </p:sp>
      <p:sp>
        <p:nvSpPr>
          <p:cNvPr id="8" name="Стрелка надясно 7">
            <a:extLst>
              <a:ext uri="{FF2B5EF4-FFF2-40B4-BE49-F238E27FC236}">
                <a16:creationId xmlns:a16="http://schemas.microsoft.com/office/drawing/2014/main" id="{47793405-B393-47E7-9C12-0359081C19E7}"/>
              </a:ext>
            </a:extLst>
          </p:cNvPr>
          <p:cNvSpPr/>
          <p:nvPr/>
        </p:nvSpPr>
        <p:spPr>
          <a:xfrm>
            <a:off x="4605556" y="1551963"/>
            <a:ext cx="1333850" cy="22650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60FBA835-BA72-4D05-8B2F-9CFCD9BA4AA0}"/>
              </a:ext>
            </a:extLst>
          </p:cNvPr>
          <p:cNvSpPr txBox="1"/>
          <p:nvPr/>
        </p:nvSpPr>
        <p:spPr>
          <a:xfrm>
            <a:off x="8086987" y="3708150"/>
            <a:ext cx="2835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err="1"/>
              <a:t>Дети</a:t>
            </a:r>
            <a:r>
              <a:rPr lang="bg-BG" dirty="0"/>
              <a:t> любят </a:t>
            </a:r>
            <a:r>
              <a:rPr lang="bg-BG" dirty="0" err="1"/>
              <a:t>гулять</a:t>
            </a:r>
            <a:endParaRPr lang="bg-BG" dirty="0"/>
          </a:p>
        </p:txBody>
      </p:sp>
      <p:sp>
        <p:nvSpPr>
          <p:cNvPr id="10" name="Текстово поле 9">
            <a:extLst>
              <a:ext uri="{FF2B5EF4-FFF2-40B4-BE49-F238E27FC236}">
                <a16:creationId xmlns:a16="http://schemas.microsoft.com/office/drawing/2014/main" id="{A100B247-BD38-4FB0-A4CC-1D675108B7DF}"/>
              </a:ext>
            </a:extLst>
          </p:cNvPr>
          <p:cNvSpPr txBox="1"/>
          <p:nvPr/>
        </p:nvSpPr>
        <p:spPr>
          <a:xfrm>
            <a:off x="8086987" y="4010370"/>
            <a:ext cx="2273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Аня </a:t>
            </a:r>
            <a:r>
              <a:rPr lang="bg-BG" dirty="0" err="1"/>
              <a:t>любит</a:t>
            </a:r>
            <a:r>
              <a:rPr lang="bg-BG" dirty="0"/>
              <a:t> </a:t>
            </a:r>
            <a:r>
              <a:rPr lang="bg-BG" dirty="0" err="1"/>
              <a:t>рисовать</a:t>
            </a:r>
            <a:endParaRPr lang="bg-BG" dirty="0"/>
          </a:p>
        </p:txBody>
      </p:sp>
      <p:sp>
        <p:nvSpPr>
          <p:cNvPr id="12" name="Текстово поле 11">
            <a:extLst>
              <a:ext uri="{FF2B5EF4-FFF2-40B4-BE49-F238E27FC236}">
                <a16:creationId xmlns:a16="http://schemas.microsoft.com/office/drawing/2014/main" id="{0A07EAF9-D43C-47CF-ACC2-ADCF4FEEAAA7}"/>
              </a:ext>
            </a:extLst>
          </p:cNvPr>
          <p:cNvSpPr txBox="1"/>
          <p:nvPr/>
        </p:nvSpPr>
        <p:spPr>
          <a:xfrm>
            <a:off x="8145708" y="4286774"/>
            <a:ext cx="192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/>
              <a:t>Мама </a:t>
            </a:r>
            <a:r>
              <a:rPr lang="bg-BG" dirty="0" err="1"/>
              <a:t>любит</a:t>
            </a:r>
            <a:r>
              <a:rPr lang="bg-BG" dirty="0"/>
              <a:t> </a:t>
            </a:r>
            <a:r>
              <a:rPr lang="bg-BG" dirty="0" err="1"/>
              <a:t>петь</a:t>
            </a:r>
            <a:endParaRPr lang="bg-BG" dirty="0"/>
          </a:p>
        </p:txBody>
      </p:sp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E811C816-F03A-46F2-9C39-6EA72A5F794F}"/>
              </a:ext>
            </a:extLst>
          </p:cNvPr>
          <p:cNvSpPr txBox="1"/>
          <p:nvPr/>
        </p:nvSpPr>
        <p:spPr>
          <a:xfrm>
            <a:off x="8086987" y="4656106"/>
            <a:ext cx="3556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Папа </a:t>
            </a:r>
            <a:r>
              <a:rPr lang="bg-BG" dirty="0" err="1"/>
              <a:t>любит</a:t>
            </a:r>
            <a:r>
              <a:rPr lang="bg-BG" dirty="0"/>
              <a:t> </a:t>
            </a:r>
            <a:r>
              <a:rPr lang="bg-BG" dirty="0" err="1"/>
              <a:t>смотреть</a:t>
            </a:r>
            <a:r>
              <a:rPr lang="bg-BG" dirty="0"/>
              <a:t> телевизор</a:t>
            </a:r>
          </a:p>
        </p:txBody>
      </p:sp>
      <p:sp>
        <p:nvSpPr>
          <p:cNvPr id="14" name="Текстово поле 13">
            <a:extLst>
              <a:ext uri="{FF2B5EF4-FFF2-40B4-BE49-F238E27FC236}">
                <a16:creationId xmlns:a16="http://schemas.microsoft.com/office/drawing/2014/main" id="{6A4E6BD8-7571-48FD-ACB7-FBF2FF2B11EC}"/>
              </a:ext>
            </a:extLst>
          </p:cNvPr>
          <p:cNvSpPr txBox="1"/>
          <p:nvPr/>
        </p:nvSpPr>
        <p:spPr>
          <a:xfrm>
            <a:off x="7516536" y="4949505"/>
            <a:ext cx="4320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/>
              <a:t>Бабушка и </a:t>
            </a:r>
            <a:r>
              <a:rPr lang="bg-BG" sz="1600" dirty="0" err="1"/>
              <a:t>дедушка</a:t>
            </a:r>
            <a:r>
              <a:rPr lang="bg-BG" sz="1600" dirty="0"/>
              <a:t> любят </a:t>
            </a:r>
            <a:r>
              <a:rPr lang="bg-BG" sz="1600" dirty="0" err="1"/>
              <a:t>играть</a:t>
            </a:r>
            <a:r>
              <a:rPr lang="bg-BG" sz="1600" dirty="0"/>
              <a:t> в </a:t>
            </a:r>
            <a:r>
              <a:rPr lang="bg-BG" sz="1600" dirty="0" err="1"/>
              <a:t>шахматы</a:t>
            </a:r>
            <a:endParaRPr lang="bg-BG" sz="1600" dirty="0"/>
          </a:p>
        </p:txBody>
      </p:sp>
      <p:sp>
        <p:nvSpPr>
          <p:cNvPr id="15" name="Текстово поле 14">
            <a:extLst>
              <a:ext uri="{FF2B5EF4-FFF2-40B4-BE49-F238E27FC236}">
                <a16:creationId xmlns:a16="http://schemas.microsoft.com/office/drawing/2014/main" id="{2D578A57-A9D1-4272-8AA5-C04D0F396BE7}"/>
              </a:ext>
            </a:extLst>
          </p:cNvPr>
          <p:cNvSpPr txBox="1"/>
          <p:nvPr/>
        </p:nvSpPr>
        <p:spPr>
          <a:xfrm>
            <a:off x="8145707" y="5204169"/>
            <a:ext cx="3657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Я </a:t>
            </a:r>
            <a:r>
              <a:rPr lang="bg-BG" dirty="0" err="1"/>
              <a:t>люблю</a:t>
            </a:r>
            <a:r>
              <a:rPr lang="bg-BG" dirty="0"/>
              <a:t> </a:t>
            </a:r>
            <a:r>
              <a:rPr lang="bg-BG" dirty="0" err="1"/>
              <a:t>говорить</a:t>
            </a:r>
            <a:r>
              <a:rPr lang="bg-BG" dirty="0"/>
              <a:t> по </a:t>
            </a:r>
            <a:r>
              <a:rPr lang="bg-BG" dirty="0" err="1"/>
              <a:t>телефону</a:t>
            </a:r>
            <a:endParaRPr lang="bg-BG" dirty="0"/>
          </a:p>
        </p:txBody>
      </p:sp>
      <p:sp>
        <p:nvSpPr>
          <p:cNvPr id="16" name="Текстово поле 15">
            <a:extLst>
              <a:ext uri="{FF2B5EF4-FFF2-40B4-BE49-F238E27FC236}">
                <a16:creationId xmlns:a16="http://schemas.microsoft.com/office/drawing/2014/main" id="{667B2ED3-7F82-4F02-8104-6604F047F963}"/>
              </a:ext>
            </a:extLst>
          </p:cNvPr>
          <p:cNvSpPr txBox="1"/>
          <p:nvPr/>
        </p:nvSpPr>
        <p:spPr>
          <a:xfrm>
            <a:off x="8028264" y="5514778"/>
            <a:ext cx="348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err="1"/>
              <a:t>Мальчики</a:t>
            </a:r>
            <a:r>
              <a:rPr lang="bg-BG" dirty="0"/>
              <a:t> любят </a:t>
            </a:r>
            <a:r>
              <a:rPr lang="bg-BG" dirty="0" err="1"/>
              <a:t>слушать</a:t>
            </a:r>
            <a:r>
              <a:rPr lang="bg-BG" dirty="0"/>
              <a:t> </a:t>
            </a:r>
            <a:r>
              <a:rPr lang="bg-BG" dirty="0" err="1"/>
              <a:t>музыку</a:t>
            </a:r>
            <a:endParaRPr lang="bg-BG" dirty="0"/>
          </a:p>
        </p:txBody>
      </p:sp>
      <p:sp>
        <p:nvSpPr>
          <p:cNvPr id="17" name="Текстово поле 16">
            <a:extLst>
              <a:ext uri="{FF2B5EF4-FFF2-40B4-BE49-F238E27FC236}">
                <a16:creationId xmlns:a16="http://schemas.microsoft.com/office/drawing/2014/main" id="{C307CB5E-53D8-481E-A91B-0DFCC781A1DA}"/>
              </a:ext>
            </a:extLst>
          </p:cNvPr>
          <p:cNvSpPr txBox="1"/>
          <p:nvPr/>
        </p:nvSpPr>
        <p:spPr>
          <a:xfrm>
            <a:off x="7768207" y="5860075"/>
            <a:ext cx="4035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Женя и Маша любят </a:t>
            </a:r>
            <a:r>
              <a:rPr lang="bg-BG" dirty="0" err="1"/>
              <a:t>решать</a:t>
            </a:r>
            <a:r>
              <a:rPr lang="bg-BG" dirty="0"/>
              <a:t> задачи</a:t>
            </a:r>
          </a:p>
        </p:txBody>
      </p:sp>
      <p:sp>
        <p:nvSpPr>
          <p:cNvPr id="18" name="Текстово поле 17">
            <a:extLst>
              <a:ext uri="{FF2B5EF4-FFF2-40B4-BE49-F238E27FC236}">
                <a16:creationId xmlns:a16="http://schemas.microsoft.com/office/drawing/2014/main" id="{37B7B816-5DD0-4106-A935-E60F4EA56523}"/>
              </a:ext>
            </a:extLst>
          </p:cNvPr>
          <p:cNvSpPr txBox="1"/>
          <p:nvPr/>
        </p:nvSpPr>
        <p:spPr>
          <a:xfrm>
            <a:off x="7852096" y="6103572"/>
            <a:ext cx="3598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Галя </a:t>
            </a:r>
            <a:r>
              <a:rPr lang="bg-BG" dirty="0" err="1"/>
              <a:t>любит</a:t>
            </a:r>
            <a:r>
              <a:rPr lang="bg-BG" dirty="0"/>
              <a:t> </a:t>
            </a:r>
            <a:r>
              <a:rPr lang="bg-BG" dirty="0" err="1"/>
              <a:t>помогать</a:t>
            </a:r>
            <a:r>
              <a:rPr lang="bg-BG" dirty="0"/>
              <a:t> бабушке</a:t>
            </a:r>
          </a:p>
        </p:txBody>
      </p:sp>
    </p:spTree>
    <p:extLst>
      <p:ext uri="{BB962C8B-B14F-4D97-AF65-F5344CB8AC3E}">
        <p14:creationId xmlns:p14="http://schemas.microsoft.com/office/powerpoint/2010/main" val="546696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EA7A5CFB-0518-4B66-8475-61BAC8F6B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617" y="556592"/>
            <a:ext cx="5426766" cy="5582706"/>
          </a:xfrm>
          <a:prstGeom prst="rect">
            <a:avLst/>
          </a:prstGeom>
        </p:spPr>
      </p:pic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B57FD4C4-4D71-4B99-A8B0-A4FD5AD40CDB}"/>
              </a:ext>
            </a:extLst>
          </p:cNvPr>
          <p:cNvSpPr txBox="1"/>
          <p:nvPr/>
        </p:nvSpPr>
        <p:spPr>
          <a:xfrm rot="21286928">
            <a:off x="3663410" y="3988642"/>
            <a:ext cx="4673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Напиши, </a:t>
            </a:r>
            <a:r>
              <a:rPr lang="bg-BG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что</a:t>
            </a:r>
            <a:r>
              <a:rPr lang="bg-BG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bg-BG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ты</a:t>
            </a:r>
            <a:r>
              <a:rPr lang="bg-BG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bg-BG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любишь</a:t>
            </a:r>
            <a:r>
              <a:rPr lang="bg-BG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bg-BG" sz="24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делать</a:t>
            </a:r>
            <a:endParaRPr lang="bg-BG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DD4493FE-4448-4EFC-8336-084EAFAB3B28}"/>
              </a:ext>
            </a:extLst>
          </p:cNvPr>
          <p:cNvSpPr txBox="1"/>
          <p:nvPr/>
        </p:nvSpPr>
        <p:spPr>
          <a:xfrm>
            <a:off x="1199626" y="880843"/>
            <a:ext cx="768352" cy="5142451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bg-BG" sz="2800" dirty="0" err="1">
                <a:latin typeface="Comic Sans MS" panose="030F0702030302020204" pitchFamily="66" charset="0"/>
              </a:rPr>
              <a:t>домашнее</a:t>
            </a:r>
            <a:endParaRPr lang="bg-BG" sz="2800" dirty="0">
              <a:latin typeface="Comic Sans MS" panose="030F0702030302020204" pitchFamily="66" charset="0"/>
            </a:endParaRPr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1A47F5E9-7DF0-42AF-AA75-196049E16AD4}"/>
              </a:ext>
            </a:extLst>
          </p:cNvPr>
          <p:cNvSpPr txBox="1"/>
          <p:nvPr/>
        </p:nvSpPr>
        <p:spPr>
          <a:xfrm>
            <a:off x="9706062" y="738230"/>
            <a:ext cx="768352" cy="4597167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bg-BG" sz="2800" dirty="0">
                <a:latin typeface="Comic Sans MS" panose="030F0702030302020204" pitchFamily="66" charset="0"/>
              </a:rPr>
              <a:t>задание</a:t>
            </a:r>
          </a:p>
        </p:txBody>
      </p:sp>
    </p:spTree>
    <p:extLst>
      <p:ext uri="{BB962C8B-B14F-4D97-AF65-F5344CB8AC3E}">
        <p14:creationId xmlns:p14="http://schemas.microsoft.com/office/powerpoint/2010/main" val="2367689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3708B060-8687-471F-BBD5-554A02B6A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20" y="340847"/>
            <a:ext cx="2818060" cy="2899039"/>
          </a:xfrm>
          <a:prstGeom prst="rect">
            <a:avLst/>
          </a:prstGeom>
        </p:spPr>
      </p:pic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727D8B90-8CBD-4E09-9210-01D58F6BBEF5}"/>
              </a:ext>
            </a:extLst>
          </p:cNvPr>
          <p:cNvSpPr txBox="1"/>
          <p:nvPr/>
        </p:nvSpPr>
        <p:spPr>
          <a:xfrm>
            <a:off x="721453" y="2105637"/>
            <a:ext cx="2046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err="1">
                <a:solidFill>
                  <a:srgbClr val="FFC000"/>
                </a:solidFill>
              </a:rPr>
              <a:t>Повторя́ем</a:t>
            </a:r>
            <a:r>
              <a:rPr lang="bg-BG" dirty="0">
                <a:solidFill>
                  <a:srgbClr val="FFC000"/>
                </a:solidFill>
              </a:rPr>
              <a:t>, </a:t>
            </a:r>
            <a:r>
              <a:rPr lang="bg-BG" dirty="0" err="1">
                <a:solidFill>
                  <a:srgbClr val="FFC000"/>
                </a:solidFill>
              </a:rPr>
              <a:t>что́бы</a:t>
            </a:r>
            <a:r>
              <a:rPr lang="bg-BG" dirty="0">
                <a:solidFill>
                  <a:srgbClr val="FFC000"/>
                </a:solidFill>
              </a:rPr>
              <a:t> </a:t>
            </a:r>
            <a:r>
              <a:rPr lang="bg-BG" dirty="0" err="1">
                <a:solidFill>
                  <a:srgbClr val="FFC000"/>
                </a:solidFill>
              </a:rPr>
              <a:t>запо́мнить</a:t>
            </a:r>
            <a:endParaRPr lang="bg-BG" dirty="0">
              <a:solidFill>
                <a:srgbClr val="FFC000"/>
              </a:solidFill>
            </a:endParaRP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407875F3-5297-4F79-8EEA-A6C54F1D6A37}"/>
              </a:ext>
            </a:extLst>
          </p:cNvPr>
          <p:cNvSpPr txBox="1"/>
          <p:nvPr/>
        </p:nvSpPr>
        <p:spPr>
          <a:xfrm>
            <a:off x="4865615" y="964734"/>
            <a:ext cx="5662568" cy="2308324"/>
          </a:xfrm>
          <a:custGeom>
            <a:avLst/>
            <a:gdLst>
              <a:gd name="connsiteX0" fmla="*/ 0 w 5662568"/>
              <a:gd name="connsiteY0" fmla="*/ 0 h 2308324"/>
              <a:gd name="connsiteX1" fmla="*/ 622882 w 5662568"/>
              <a:gd name="connsiteY1" fmla="*/ 0 h 2308324"/>
              <a:gd name="connsiteX2" fmla="*/ 1189139 w 5662568"/>
              <a:gd name="connsiteY2" fmla="*/ 0 h 2308324"/>
              <a:gd name="connsiteX3" fmla="*/ 1868647 w 5662568"/>
              <a:gd name="connsiteY3" fmla="*/ 0 h 2308324"/>
              <a:gd name="connsiteX4" fmla="*/ 2491530 w 5662568"/>
              <a:gd name="connsiteY4" fmla="*/ 0 h 2308324"/>
              <a:gd name="connsiteX5" fmla="*/ 3001161 w 5662568"/>
              <a:gd name="connsiteY5" fmla="*/ 0 h 2308324"/>
              <a:gd name="connsiteX6" fmla="*/ 3624044 w 5662568"/>
              <a:gd name="connsiteY6" fmla="*/ 0 h 2308324"/>
              <a:gd name="connsiteX7" fmla="*/ 4133675 w 5662568"/>
              <a:gd name="connsiteY7" fmla="*/ 0 h 2308324"/>
              <a:gd name="connsiteX8" fmla="*/ 4699931 w 5662568"/>
              <a:gd name="connsiteY8" fmla="*/ 0 h 2308324"/>
              <a:gd name="connsiteX9" fmla="*/ 5152937 w 5662568"/>
              <a:gd name="connsiteY9" fmla="*/ 0 h 2308324"/>
              <a:gd name="connsiteX10" fmla="*/ 5662568 w 5662568"/>
              <a:gd name="connsiteY10" fmla="*/ 0 h 2308324"/>
              <a:gd name="connsiteX11" fmla="*/ 5662568 w 5662568"/>
              <a:gd name="connsiteY11" fmla="*/ 623247 h 2308324"/>
              <a:gd name="connsiteX12" fmla="*/ 5662568 w 5662568"/>
              <a:gd name="connsiteY12" fmla="*/ 1154162 h 2308324"/>
              <a:gd name="connsiteX13" fmla="*/ 5662568 w 5662568"/>
              <a:gd name="connsiteY13" fmla="*/ 1685077 h 2308324"/>
              <a:gd name="connsiteX14" fmla="*/ 5662568 w 5662568"/>
              <a:gd name="connsiteY14" fmla="*/ 2308324 h 2308324"/>
              <a:gd name="connsiteX15" fmla="*/ 5152937 w 5662568"/>
              <a:gd name="connsiteY15" fmla="*/ 2308324 h 2308324"/>
              <a:gd name="connsiteX16" fmla="*/ 4643306 w 5662568"/>
              <a:gd name="connsiteY16" fmla="*/ 2308324 h 2308324"/>
              <a:gd name="connsiteX17" fmla="*/ 4246926 w 5662568"/>
              <a:gd name="connsiteY17" fmla="*/ 2308324 h 2308324"/>
              <a:gd name="connsiteX18" fmla="*/ 3850546 w 5662568"/>
              <a:gd name="connsiteY18" fmla="*/ 2308324 h 2308324"/>
              <a:gd name="connsiteX19" fmla="*/ 3227664 w 5662568"/>
              <a:gd name="connsiteY19" fmla="*/ 2308324 h 2308324"/>
              <a:gd name="connsiteX20" fmla="*/ 2604781 w 5662568"/>
              <a:gd name="connsiteY20" fmla="*/ 2308324 h 2308324"/>
              <a:gd name="connsiteX21" fmla="*/ 2095150 w 5662568"/>
              <a:gd name="connsiteY21" fmla="*/ 2308324 h 2308324"/>
              <a:gd name="connsiteX22" fmla="*/ 1642145 w 5662568"/>
              <a:gd name="connsiteY22" fmla="*/ 2308324 h 2308324"/>
              <a:gd name="connsiteX23" fmla="*/ 1189139 w 5662568"/>
              <a:gd name="connsiteY23" fmla="*/ 2308324 h 2308324"/>
              <a:gd name="connsiteX24" fmla="*/ 566257 w 5662568"/>
              <a:gd name="connsiteY24" fmla="*/ 2308324 h 2308324"/>
              <a:gd name="connsiteX25" fmla="*/ 0 w 5662568"/>
              <a:gd name="connsiteY25" fmla="*/ 2308324 h 2308324"/>
              <a:gd name="connsiteX26" fmla="*/ 0 w 5662568"/>
              <a:gd name="connsiteY26" fmla="*/ 1731243 h 2308324"/>
              <a:gd name="connsiteX27" fmla="*/ 0 w 5662568"/>
              <a:gd name="connsiteY27" fmla="*/ 1131079 h 2308324"/>
              <a:gd name="connsiteX28" fmla="*/ 0 w 5662568"/>
              <a:gd name="connsiteY28" fmla="*/ 623247 h 2308324"/>
              <a:gd name="connsiteX29" fmla="*/ 0 w 5662568"/>
              <a:gd name="connsiteY29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662568" h="2308324" extrusionOk="0">
                <a:moveTo>
                  <a:pt x="0" y="0"/>
                </a:moveTo>
                <a:cubicBezTo>
                  <a:pt x="284089" y="-17796"/>
                  <a:pt x="412772" y="5357"/>
                  <a:pt x="622882" y="0"/>
                </a:cubicBezTo>
                <a:cubicBezTo>
                  <a:pt x="832992" y="-5357"/>
                  <a:pt x="986280" y="33988"/>
                  <a:pt x="1189139" y="0"/>
                </a:cubicBezTo>
                <a:cubicBezTo>
                  <a:pt x="1391998" y="-33988"/>
                  <a:pt x="1604194" y="29780"/>
                  <a:pt x="1868647" y="0"/>
                </a:cubicBezTo>
                <a:cubicBezTo>
                  <a:pt x="2133100" y="-29780"/>
                  <a:pt x="2328334" y="45510"/>
                  <a:pt x="2491530" y="0"/>
                </a:cubicBezTo>
                <a:cubicBezTo>
                  <a:pt x="2654726" y="-45510"/>
                  <a:pt x="2780206" y="47248"/>
                  <a:pt x="3001161" y="0"/>
                </a:cubicBezTo>
                <a:cubicBezTo>
                  <a:pt x="3222116" y="-47248"/>
                  <a:pt x="3401965" y="5511"/>
                  <a:pt x="3624044" y="0"/>
                </a:cubicBezTo>
                <a:cubicBezTo>
                  <a:pt x="3846123" y="-5511"/>
                  <a:pt x="4013399" y="30143"/>
                  <a:pt x="4133675" y="0"/>
                </a:cubicBezTo>
                <a:cubicBezTo>
                  <a:pt x="4253951" y="-30143"/>
                  <a:pt x="4565254" y="1817"/>
                  <a:pt x="4699931" y="0"/>
                </a:cubicBezTo>
                <a:cubicBezTo>
                  <a:pt x="4834608" y="-1817"/>
                  <a:pt x="5040355" y="47733"/>
                  <a:pt x="5152937" y="0"/>
                </a:cubicBezTo>
                <a:cubicBezTo>
                  <a:pt x="5265519" y="-47733"/>
                  <a:pt x="5502798" y="3514"/>
                  <a:pt x="5662568" y="0"/>
                </a:cubicBezTo>
                <a:cubicBezTo>
                  <a:pt x="5693344" y="142866"/>
                  <a:pt x="5607009" y="326530"/>
                  <a:pt x="5662568" y="623247"/>
                </a:cubicBezTo>
                <a:cubicBezTo>
                  <a:pt x="5718127" y="919964"/>
                  <a:pt x="5648452" y="948488"/>
                  <a:pt x="5662568" y="1154162"/>
                </a:cubicBezTo>
                <a:cubicBezTo>
                  <a:pt x="5676684" y="1359836"/>
                  <a:pt x="5605149" y="1528039"/>
                  <a:pt x="5662568" y="1685077"/>
                </a:cubicBezTo>
                <a:cubicBezTo>
                  <a:pt x="5719987" y="1842116"/>
                  <a:pt x="5646492" y="2177711"/>
                  <a:pt x="5662568" y="2308324"/>
                </a:cubicBezTo>
                <a:cubicBezTo>
                  <a:pt x="5525140" y="2320841"/>
                  <a:pt x="5333538" y="2299121"/>
                  <a:pt x="5152937" y="2308324"/>
                </a:cubicBezTo>
                <a:cubicBezTo>
                  <a:pt x="4972336" y="2317527"/>
                  <a:pt x="4831342" y="2282207"/>
                  <a:pt x="4643306" y="2308324"/>
                </a:cubicBezTo>
                <a:cubicBezTo>
                  <a:pt x="4455270" y="2334441"/>
                  <a:pt x="4423553" y="2305688"/>
                  <a:pt x="4246926" y="2308324"/>
                </a:cubicBezTo>
                <a:cubicBezTo>
                  <a:pt x="4070299" y="2310960"/>
                  <a:pt x="3944045" y="2276535"/>
                  <a:pt x="3850546" y="2308324"/>
                </a:cubicBezTo>
                <a:cubicBezTo>
                  <a:pt x="3757047" y="2340113"/>
                  <a:pt x="3431521" y="2271639"/>
                  <a:pt x="3227664" y="2308324"/>
                </a:cubicBezTo>
                <a:cubicBezTo>
                  <a:pt x="3023807" y="2345009"/>
                  <a:pt x="2751930" y="2301490"/>
                  <a:pt x="2604781" y="2308324"/>
                </a:cubicBezTo>
                <a:cubicBezTo>
                  <a:pt x="2457632" y="2315158"/>
                  <a:pt x="2298579" y="2304095"/>
                  <a:pt x="2095150" y="2308324"/>
                </a:cubicBezTo>
                <a:cubicBezTo>
                  <a:pt x="1891721" y="2312553"/>
                  <a:pt x="1796463" y="2302920"/>
                  <a:pt x="1642145" y="2308324"/>
                </a:cubicBezTo>
                <a:cubicBezTo>
                  <a:pt x="1487828" y="2313728"/>
                  <a:pt x="1326054" y="2256132"/>
                  <a:pt x="1189139" y="2308324"/>
                </a:cubicBezTo>
                <a:cubicBezTo>
                  <a:pt x="1052224" y="2360516"/>
                  <a:pt x="798535" y="2299475"/>
                  <a:pt x="566257" y="2308324"/>
                </a:cubicBezTo>
                <a:cubicBezTo>
                  <a:pt x="333979" y="2317173"/>
                  <a:pt x="258597" y="2264834"/>
                  <a:pt x="0" y="2308324"/>
                </a:cubicBezTo>
                <a:cubicBezTo>
                  <a:pt x="-26542" y="2085582"/>
                  <a:pt x="66307" y="1905550"/>
                  <a:pt x="0" y="1731243"/>
                </a:cubicBezTo>
                <a:cubicBezTo>
                  <a:pt x="-66307" y="1556936"/>
                  <a:pt x="50995" y="1343943"/>
                  <a:pt x="0" y="1131079"/>
                </a:cubicBezTo>
                <a:cubicBezTo>
                  <a:pt x="-50995" y="918215"/>
                  <a:pt x="27469" y="804761"/>
                  <a:pt x="0" y="623247"/>
                </a:cubicBezTo>
                <a:cubicBezTo>
                  <a:pt x="-27469" y="441733"/>
                  <a:pt x="43350" y="229122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bg-BG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Допиши предложения, </a:t>
            </a:r>
            <a:r>
              <a:rPr lang="bg-BG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используя</a:t>
            </a:r>
            <a:r>
              <a:rPr lang="bg-BG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bg-BG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формы</a:t>
            </a:r>
            <a:r>
              <a:rPr lang="bg-BG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глагола ЛЮБИТЬ</a:t>
            </a:r>
          </a:p>
          <a:p>
            <a:pPr marL="342900" indent="-342900">
              <a:buAutoNum type="arabicPeriod"/>
            </a:pPr>
            <a:r>
              <a:rPr lang="bg-BG" dirty="0">
                <a:latin typeface="Comic Sans MS" panose="030F0702030302020204" pitchFamily="66" charset="0"/>
              </a:rPr>
              <a:t>Женя …… </a:t>
            </a:r>
            <a:r>
              <a:rPr lang="bg-BG" dirty="0" err="1">
                <a:latin typeface="Comic Sans MS" panose="030F0702030302020204" pitchFamily="66" charset="0"/>
              </a:rPr>
              <a:t>музык</a:t>
            </a:r>
            <a:r>
              <a:rPr lang="bg-BG" dirty="0">
                <a:latin typeface="Comic Sans MS" panose="030F0702030302020204" pitchFamily="66" charset="0"/>
              </a:rPr>
              <a:t>…. .</a:t>
            </a:r>
          </a:p>
          <a:p>
            <a:pPr marL="342900" indent="-342900">
              <a:buAutoNum type="arabicPeriod"/>
            </a:pPr>
            <a:r>
              <a:rPr lang="bg-BG" dirty="0">
                <a:latin typeface="Comic Sans MS" panose="030F0702030302020204" pitchFamily="66" charset="0"/>
              </a:rPr>
              <a:t>Я не …. </a:t>
            </a:r>
            <a:r>
              <a:rPr lang="bg-BG" dirty="0" err="1">
                <a:latin typeface="Comic Sans MS" panose="030F0702030302020204" pitchFamily="66" charset="0"/>
              </a:rPr>
              <a:t>пицц</a:t>
            </a:r>
            <a:r>
              <a:rPr lang="bg-BG" dirty="0">
                <a:latin typeface="Comic Sans MS" panose="030F0702030302020204" pitchFamily="66" charset="0"/>
              </a:rPr>
              <a:t> ….. .</a:t>
            </a:r>
          </a:p>
          <a:p>
            <a:pPr marL="342900" indent="-342900">
              <a:buAutoNum type="arabicPeriod"/>
            </a:pPr>
            <a:r>
              <a:rPr lang="bg-BG" dirty="0" err="1">
                <a:latin typeface="Comic Sans MS" panose="030F0702030302020204" pitchFamily="66" charset="0"/>
              </a:rPr>
              <a:t>Ты</a:t>
            </a:r>
            <a:r>
              <a:rPr lang="bg-BG" dirty="0">
                <a:latin typeface="Comic Sans MS" panose="030F0702030302020204" pitchFamily="66" charset="0"/>
              </a:rPr>
              <a:t> … шоколад?</a:t>
            </a:r>
          </a:p>
          <a:p>
            <a:pPr marL="342900" indent="-342900">
              <a:buAutoNum type="arabicPeriod"/>
            </a:pPr>
            <a:r>
              <a:rPr lang="bg-BG" dirty="0">
                <a:latin typeface="Comic Sans MS" panose="030F0702030302020204" pitchFamily="66" charset="0"/>
              </a:rPr>
              <a:t>Коля и </a:t>
            </a:r>
            <a:r>
              <a:rPr lang="bg-BG" dirty="0" err="1">
                <a:latin typeface="Comic Sans MS" panose="030F0702030302020204" pitchFamily="66" charset="0"/>
              </a:rPr>
              <a:t>Витя</a:t>
            </a:r>
            <a:r>
              <a:rPr lang="bg-BG" dirty="0">
                <a:latin typeface="Comic Sans MS" panose="030F0702030302020204" pitchFamily="66" charset="0"/>
              </a:rPr>
              <a:t> …. </a:t>
            </a:r>
            <a:r>
              <a:rPr lang="bg-BG" dirty="0" err="1">
                <a:latin typeface="Comic Sans MS" panose="030F0702030302020204" pitchFamily="66" charset="0"/>
              </a:rPr>
              <a:t>Фэнтези</a:t>
            </a:r>
            <a:r>
              <a:rPr lang="bg-BG" dirty="0">
                <a:latin typeface="Comic Sans MS" panose="030F0702030302020204" pitchFamily="66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bg-BG" dirty="0" err="1">
                <a:latin typeface="Comic Sans MS" panose="030F0702030302020204" pitchFamily="66" charset="0"/>
              </a:rPr>
              <a:t>Вы</a:t>
            </a:r>
            <a:r>
              <a:rPr lang="bg-BG" dirty="0">
                <a:latin typeface="Comic Sans MS" panose="030F0702030302020204" pitchFamily="66" charset="0"/>
              </a:rPr>
              <a:t> … футбол…?</a:t>
            </a:r>
          </a:p>
          <a:p>
            <a:pPr marL="342900" indent="-342900">
              <a:buAutoNum type="arabicPeriod"/>
            </a:pPr>
            <a:r>
              <a:rPr lang="bg-BG" dirty="0" err="1">
                <a:latin typeface="Comic Sans MS" panose="030F0702030302020204" pitchFamily="66" charset="0"/>
              </a:rPr>
              <a:t>Мы</a:t>
            </a:r>
            <a:r>
              <a:rPr lang="bg-BG" dirty="0">
                <a:latin typeface="Comic Sans MS" panose="030F0702030302020204" pitchFamily="66" charset="0"/>
              </a:rPr>
              <a:t> с </a:t>
            </a:r>
            <a:r>
              <a:rPr lang="bg-BG" dirty="0" err="1">
                <a:latin typeface="Comic Sans MS" panose="030F0702030302020204" pitchFamily="66" charset="0"/>
              </a:rPr>
              <a:t>сестрой</a:t>
            </a:r>
            <a:r>
              <a:rPr lang="bg-BG" dirty="0">
                <a:latin typeface="Comic Sans MS" panose="030F0702030302020204" pitchFamily="66" charset="0"/>
              </a:rPr>
              <a:t> … балет… .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593307DE-A148-46D6-97EE-1FEE9BEA0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19" y="3717976"/>
            <a:ext cx="4048095" cy="1871634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0D28770C-4BC6-44AD-9C36-DEF86D2F3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3022" y="3810255"/>
            <a:ext cx="4688230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49279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а">
  <a:themeElements>
    <a:clrScheme name="База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а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а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blue notebook">
  <a:themeElements>
    <a:clrScheme name="blue noteboo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ue notebook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ue noteboo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noteboo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noteboo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noteboo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noteboo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noteboo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noteboo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noteboo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noteboo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noteboo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noteboo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noteboo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База</Template>
  <TotalTime>133</TotalTime>
  <Words>291</Words>
  <Application>Microsoft Office PowerPoint</Application>
  <PresentationFormat>Широк екран</PresentationFormat>
  <Paragraphs>50</Paragraphs>
  <Slides>7</Slides>
  <Notes>0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Заглавия на слайдовете</vt:lpstr>
      </vt:variant>
      <vt:variant>
        <vt:i4>7</vt:i4>
      </vt:variant>
    </vt:vector>
  </HeadingPairs>
  <TitlesOfParts>
    <vt:vector size="13" baseType="lpstr">
      <vt:lpstr>Arial</vt:lpstr>
      <vt:lpstr>Comic Sans MS</vt:lpstr>
      <vt:lpstr>Corbel</vt:lpstr>
      <vt:lpstr>Wingdings</vt:lpstr>
      <vt:lpstr>База</vt:lpstr>
      <vt:lpstr>blue notebook</vt:lpstr>
      <vt:lpstr>Часът започва…</vt:lpstr>
      <vt:lpstr>Кто что любит</vt:lpstr>
      <vt:lpstr>Презентация на PowerPoint</vt:lpstr>
      <vt:lpstr>Дополните формы глагола ЛЮБИТЬ и существительных в предложениях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Кто что любит</dc:title>
  <dc:creator>Юлия Йотова-Василева</dc:creator>
  <cp:lastModifiedBy>Юлия Йотова-Василева</cp:lastModifiedBy>
  <cp:revision>10</cp:revision>
  <dcterms:created xsi:type="dcterms:W3CDTF">2021-11-07T14:56:31Z</dcterms:created>
  <dcterms:modified xsi:type="dcterms:W3CDTF">2021-11-12T10:33:42Z</dcterms:modified>
</cp:coreProperties>
</file>