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6285" y="1447801"/>
            <a:ext cx="8674327" cy="2209800"/>
          </a:xfrm>
        </p:spPr>
        <p:txBody>
          <a:bodyPr/>
          <a:lstStyle/>
          <a:p>
            <a:pPr algn="ctr"/>
            <a:r>
              <a:rPr lang="ru-RU" sz="6000" dirty="0" smtClean="0"/>
              <a:t>Коррекционное – занятие «Толерантность»</a:t>
            </a:r>
            <a:endParaRPr lang="ru-RU" sz="6000" dirty="0"/>
          </a:p>
        </p:txBody>
      </p:sp>
      <p:pic>
        <p:nvPicPr>
          <p:cNvPr id="1026" name="Picture 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663" y="3792991"/>
            <a:ext cx="4297680" cy="274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399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138" y="1802674"/>
            <a:ext cx="10437222" cy="334409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9600" dirty="0" smtClean="0">
                <a:solidFill>
                  <a:schemeClr val="accent1"/>
                </a:solidFill>
              </a:rPr>
              <a:t>Спасибо </a:t>
            </a:r>
          </a:p>
          <a:p>
            <a:pPr algn="ctr"/>
            <a:r>
              <a:rPr lang="ru-RU" sz="9600" dirty="0" smtClean="0">
                <a:solidFill>
                  <a:schemeClr val="accent1"/>
                </a:solidFill>
              </a:rPr>
              <a:t>за внимание!</a:t>
            </a:r>
          </a:p>
          <a:p>
            <a:pPr algn="ctr"/>
            <a:r>
              <a:rPr lang="ru-RU" sz="9600" dirty="0" smtClean="0">
                <a:solidFill>
                  <a:schemeClr val="accent1"/>
                </a:solidFill>
              </a:rPr>
              <a:t>Будьте толерантны!</a:t>
            </a:r>
            <a:endParaRPr lang="ru-RU" sz="9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49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679270"/>
            <a:ext cx="8946541" cy="556913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Толерантность - это дружба,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Труд и уважение.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И для нас она не служба,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А одно спасенье.</a:t>
            </a:r>
          </a:p>
          <a:p>
            <a:pPr algn="ctr"/>
            <a:r>
              <a:rPr lang="ru-RU" dirty="0">
                <a:solidFill>
                  <a:srgbClr val="FF0000"/>
                </a:solidFill>
              </a:rPr>
              <a:t>Толерантным будь всегда!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Ненависть откинь ты.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И гуманность навсегда, 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Закрепи ты в мире.</a:t>
            </a:r>
          </a:p>
          <a:p>
            <a:pPr algn="ctr"/>
            <a:r>
              <a:rPr lang="ru-RU" dirty="0">
                <a:solidFill>
                  <a:srgbClr val="FF0000"/>
                </a:solidFill>
              </a:rPr>
              <a:t>Совладать сумей с собой,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Слушай своих близких.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В мире мы живем семьей,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Нет поступкам низким!</a:t>
            </a:r>
          </a:p>
          <a:p>
            <a:pPr algn="ctr"/>
            <a:r>
              <a:rPr lang="ru-RU" dirty="0">
                <a:solidFill>
                  <a:srgbClr val="FF0000"/>
                </a:solidFill>
              </a:rPr>
              <a:t>Доверяй своим друзьям!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Будь, терпим и вежлив!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Не кричи по пустякам!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Не кати ком снежный!</a:t>
            </a:r>
          </a:p>
          <a:p>
            <a:pPr algn="ctr"/>
            <a:r>
              <a:rPr lang="ru-RU" dirty="0">
                <a:solidFill>
                  <a:srgbClr val="FF0000"/>
                </a:solidFill>
              </a:rPr>
              <a:t>Кто в беде покинет друга,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Сам узнает горечь бед,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И на сердце будет вьюга, 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Если дружбы в сердце нет!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51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705394"/>
            <a:ext cx="9542917" cy="5543005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Что  такое толерантность?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b="1" dirty="0" err="1">
                <a:solidFill>
                  <a:srgbClr val="FF0000"/>
                </a:solidFill>
              </a:rPr>
              <a:t>tolerance</a:t>
            </a:r>
            <a:r>
              <a:rPr lang="ru-RU" b="1" dirty="0">
                <a:solidFill>
                  <a:srgbClr val="FF0000"/>
                </a:solidFill>
              </a:rPr>
              <a:t> (французский) – отношение, при котором допускается, что другие могут думать или действовать иначе, нежели ты сам;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b="1" dirty="0" err="1">
                <a:solidFill>
                  <a:srgbClr val="FF0000"/>
                </a:solidFill>
              </a:rPr>
              <a:t>tolerance</a:t>
            </a:r>
            <a:r>
              <a:rPr lang="ru-RU" b="1" dirty="0">
                <a:solidFill>
                  <a:srgbClr val="FF0000"/>
                </a:solidFill>
              </a:rPr>
              <a:t> (английский) – готовность быть терпимым, снисходительность;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терпимость (русский) – способность терпеть что-то или кого-то, быть выдержанным, выносливым, стойким, уметь мириться с существованием чего-либо, кого-либо, считаться с мнением других, быть снисходительным.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98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849086"/>
            <a:ext cx="8946541" cy="5399313"/>
          </a:xfrm>
        </p:spPr>
        <p:txBody>
          <a:bodyPr/>
          <a:lstStyle/>
          <a:p>
            <a:r>
              <a:rPr lang="ru-RU" b="1" dirty="0"/>
              <a:t>Толерантность означает уважение, принятие и правильное понимание богатого многообразия культур нашего мира, наших форм самовыражения и способов проявлений человеческой индивидуальности. Толерантность - это обязанность способствовать утверждению прав человека,.. демократии и правопорядка…» </a:t>
            </a:r>
            <a:endParaRPr lang="ru-RU" dirty="0"/>
          </a:p>
          <a:p>
            <a:r>
              <a:rPr lang="ru-RU" i="1" dirty="0"/>
              <a:t>(Декларация принципов толерантности, утвержденная резолюцией 5.61 Генеральной конференции ЮНЕСКО от 16 ноября 1995 года)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955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692332"/>
            <a:ext cx="8946541" cy="5556068"/>
          </a:xfrm>
        </p:spPr>
        <p:txBody>
          <a:bodyPr>
            <a:normAutofit fontScale="92500"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Толерантность - это милосердие.</a:t>
            </a:r>
            <a:endParaRPr lang="ru-RU" sz="4000" dirty="0">
              <a:solidFill>
                <a:srgbClr val="FF0000"/>
              </a:solidFill>
            </a:endParaRPr>
          </a:p>
          <a:p>
            <a:r>
              <a:rPr lang="ru-RU" sz="4000" b="1" dirty="0">
                <a:solidFill>
                  <a:srgbClr val="FF0000"/>
                </a:solidFill>
              </a:rPr>
              <a:t>Толерантность - это сострадание.</a:t>
            </a:r>
            <a:endParaRPr lang="ru-RU" sz="4000" dirty="0">
              <a:solidFill>
                <a:srgbClr val="FF0000"/>
              </a:solidFill>
            </a:endParaRPr>
          </a:p>
          <a:p>
            <a:r>
              <a:rPr lang="ru-RU" sz="4000" b="1" dirty="0">
                <a:solidFill>
                  <a:srgbClr val="FF0000"/>
                </a:solidFill>
              </a:rPr>
              <a:t>Толерантность - это уважение.</a:t>
            </a:r>
            <a:endParaRPr lang="ru-RU" sz="4000" dirty="0">
              <a:solidFill>
                <a:srgbClr val="FF0000"/>
              </a:solidFill>
            </a:endParaRPr>
          </a:p>
          <a:p>
            <a:r>
              <a:rPr lang="ru-RU" sz="4000" b="1" dirty="0">
                <a:solidFill>
                  <a:srgbClr val="FF0000"/>
                </a:solidFill>
              </a:rPr>
              <a:t>Толерантность - это доброта души.</a:t>
            </a:r>
            <a:endParaRPr lang="ru-RU" sz="4000" dirty="0">
              <a:solidFill>
                <a:srgbClr val="FF0000"/>
              </a:solidFill>
            </a:endParaRPr>
          </a:p>
          <a:p>
            <a:r>
              <a:rPr lang="ru-RU" sz="4000" b="1" dirty="0">
                <a:solidFill>
                  <a:srgbClr val="FF0000"/>
                </a:solidFill>
              </a:rPr>
              <a:t>Толерантность - это терпение.</a:t>
            </a:r>
            <a:endParaRPr lang="ru-RU" sz="4000" dirty="0">
              <a:solidFill>
                <a:srgbClr val="FF0000"/>
              </a:solidFill>
            </a:endParaRPr>
          </a:p>
          <a:p>
            <a:r>
              <a:rPr lang="ru-RU" sz="4000" b="1" dirty="0">
                <a:solidFill>
                  <a:srgbClr val="FF0000"/>
                </a:solidFill>
              </a:rPr>
              <a:t>Толерантность - это дружба.</a:t>
            </a:r>
            <a:endParaRPr lang="ru-RU" sz="4000" dirty="0">
              <a:solidFill>
                <a:srgbClr val="FF0000"/>
              </a:solidFill>
            </a:endParaRPr>
          </a:p>
          <a:p>
            <a:r>
              <a:rPr lang="ru-RU" sz="4000" b="1" i="1" dirty="0">
                <a:solidFill>
                  <a:srgbClr val="FF0000"/>
                </a:solidFill>
              </a:rPr>
              <a:t> </a:t>
            </a:r>
            <a:endParaRPr lang="ru-RU" sz="40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842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809898"/>
            <a:ext cx="9503728" cy="5438502"/>
          </a:xfrm>
        </p:spPr>
        <p:txBody>
          <a:bodyPr/>
          <a:lstStyle/>
          <a:p>
            <a:r>
              <a:rPr lang="ru-RU" sz="3600" b="1" dirty="0">
                <a:solidFill>
                  <a:srgbClr val="FF0000"/>
                </a:solidFill>
              </a:rPr>
              <a:t>Толерантность  - это гармония в многообразии.</a:t>
            </a:r>
            <a:endParaRPr lang="ru-RU" sz="3600" dirty="0">
              <a:solidFill>
                <a:srgbClr val="FF0000"/>
              </a:solidFill>
            </a:endParaRPr>
          </a:p>
          <a:p>
            <a:r>
              <a:rPr lang="ru-RU" sz="3600" b="1" dirty="0">
                <a:solidFill>
                  <a:srgbClr val="FF0000"/>
                </a:solidFill>
              </a:rPr>
              <a:t>Толерантности способствуют: знания, открытость, общение и свобода мыслей, совести, убеждений. </a:t>
            </a:r>
            <a:endParaRPr lang="ru-RU" sz="3600" dirty="0">
              <a:solidFill>
                <a:srgbClr val="FF0000"/>
              </a:solidFill>
            </a:endParaRPr>
          </a:p>
          <a:p>
            <a:r>
              <a:rPr lang="ru-RU" sz="3600" b="1" dirty="0">
                <a:solidFill>
                  <a:srgbClr val="FF0000"/>
                </a:solidFill>
              </a:rPr>
              <a:t>Толерантность – путь к миру и согласию.</a:t>
            </a:r>
            <a:endParaRPr lang="ru-RU" sz="36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757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914400"/>
            <a:ext cx="8946541" cy="5333999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Быть толерантным – означает уважать других, невзирая на различия. Это означает быть внимательным к другим и обращать внимание на то, что нас сближает.</a:t>
            </a:r>
          </a:p>
          <a:p>
            <a:r>
              <a:rPr lang="ru-RU" sz="3600" b="1" dirty="0">
                <a:solidFill>
                  <a:srgbClr val="FFFF00"/>
                </a:solidFill>
              </a:rPr>
              <a:t>Все – мы разные, все мы – равные!</a:t>
            </a:r>
          </a:p>
          <a:p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366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457200"/>
            <a:ext cx="8946541" cy="5791199"/>
          </a:xfrm>
        </p:spPr>
        <p:txBody>
          <a:bodyPr>
            <a:normAutofit fontScale="32500" lnSpcReduction="20000"/>
          </a:bodyPr>
          <a:lstStyle/>
          <a:p>
            <a:r>
              <a:rPr lang="ru-RU" dirty="0"/>
              <a:t>1.</a:t>
            </a:r>
          </a:p>
          <a:p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>Что ж такое толерантность?</a:t>
            </a:r>
          </a:p>
          <a:p>
            <a:r>
              <a:rPr lang="ru-RU" sz="8000" dirty="0" smtClean="0"/>
              <a:t>Может </a:t>
            </a:r>
            <a:r>
              <a:rPr lang="ru-RU" sz="8000" dirty="0"/>
              <a:t>к бабушке любовь?</a:t>
            </a:r>
          </a:p>
          <a:p>
            <a:r>
              <a:rPr lang="ru-RU" sz="8000" dirty="0"/>
              <a:t>2.</a:t>
            </a:r>
          </a:p>
          <a:p>
            <a:r>
              <a:rPr lang="ru-RU" sz="8000" dirty="0"/>
              <a:t>А быть может это то, что маме</a:t>
            </a:r>
          </a:p>
          <a:p>
            <a:r>
              <a:rPr lang="ru-RU" sz="8000" dirty="0"/>
              <a:t>Я на день рождения принес?</a:t>
            </a:r>
          </a:p>
          <a:p>
            <a:r>
              <a:rPr lang="ru-RU" sz="8000" dirty="0"/>
              <a:t>3.</a:t>
            </a:r>
          </a:p>
          <a:p>
            <a:r>
              <a:rPr lang="ru-RU" sz="8000" dirty="0"/>
              <a:t>Понял я, что это – уважение</a:t>
            </a:r>
          </a:p>
          <a:p>
            <a:r>
              <a:rPr lang="ru-RU" sz="8000" dirty="0"/>
              <a:t>К мнению не только своему.</a:t>
            </a:r>
          </a:p>
          <a:p>
            <a:r>
              <a:rPr lang="ru-RU" sz="8000" dirty="0"/>
              <a:t>4.</a:t>
            </a:r>
          </a:p>
          <a:p>
            <a:r>
              <a:rPr lang="ru-RU" sz="8000" dirty="0"/>
              <a:t>Видеть боль чужую</a:t>
            </a:r>
          </a:p>
          <a:p>
            <a:r>
              <a:rPr lang="ru-RU" sz="8000" dirty="0"/>
              <a:t>Я, по-моему, уже </a:t>
            </a:r>
            <a:r>
              <a:rPr lang="ru-RU" sz="8000" dirty="0" smtClean="0"/>
              <a:t>могу.</a:t>
            </a:r>
          </a:p>
        </p:txBody>
      </p:sp>
    </p:spTree>
    <p:extLst>
      <p:ext uri="{BB962C8B-B14F-4D97-AF65-F5344CB8AC3E}">
        <p14:creationId xmlns:p14="http://schemas.microsoft.com/office/powerpoint/2010/main" val="215930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470264"/>
            <a:ext cx="8946541" cy="577813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dirty="0"/>
              <a:t>5.</a:t>
            </a:r>
          </a:p>
          <a:p>
            <a:r>
              <a:rPr lang="ru-RU" sz="8000" b="1" dirty="0">
                <a:solidFill>
                  <a:schemeClr val="accent1"/>
                </a:solidFill>
              </a:rPr>
              <a:t>Дам монетку нищему,</a:t>
            </a:r>
          </a:p>
          <a:p>
            <a:r>
              <a:rPr lang="ru-RU" sz="8000" b="1" dirty="0">
                <a:solidFill>
                  <a:schemeClr val="accent1"/>
                </a:solidFill>
              </a:rPr>
              <a:t>Пожилому помогу.</a:t>
            </a:r>
          </a:p>
          <a:p>
            <a:r>
              <a:rPr lang="ru-RU" sz="8000" b="1" dirty="0">
                <a:solidFill>
                  <a:schemeClr val="accent1"/>
                </a:solidFill>
              </a:rPr>
              <a:t>6.</a:t>
            </a:r>
          </a:p>
          <a:p>
            <a:r>
              <a:rPr lang="ru-RU" sz="8000" b="1" dirty="0">
                <a:solidFill>
                  <a:schemeClr val="accent1"/>
                </a:solidFill>
              </a:rPr>
              <a:t>Товарища в беде не брошу,</a:t>
            </a:r>
          </a:p>
          <a:p>
            <a:r>
              <a:rPr lang="ru-RU" sz="8000" b="1" dirty="0">
                <a:solidFill>
                  <a:schemeClr val="accent1"/>
                </a:solidFill>
              </a:rPr>
              <a:t>Злобу в класс я не пущу.</a:t>
            </a:r>
          </a:p>
          <a:p>
            <a:r>
              <a:rPr lang="ru-RU" sz="8000" b="1" dirty="0">
                <a:solidFill>
                  <a:schemeClr val="accent1"/>
                </a:solidFill>
              </a:rPr>
              <a:t>7. </a:t>
            </a:r>
          </a:p>
          <a:p>
            <a:r>
              <a:rPr lang="ru-RU" sz="8000" b="1" dirty="0">
                <a:solidFill>
                  <a:schemeClr val="accent1"/>
                </a:solidFill>
              </a:rPr>
              <a:t>Что такое толерантность?</a:t>
            </a:r>
          </a:p>
          <a:p>
            <a:r>
              <a:rPr lang="ru-RU" sz="8000" b="1" dirty="0">
                <a:solidFill>
                  <a:schemeClr val="accent1"/>
                </a:solidFill>
              </a:rPr>
              <a:t>Доброта, любовь и смех.</a:t>
            </a:r>
          </a:p>
          <a:p>
            <a:r>
              <a:rPr lang="ru-RU" sz="8000" b="1" dirty="0">
                <a:solidFill>
                  <a:schemeClr val="accent1"/>
                </a:solidFill>
              </a:rPr>
              <a:t>8. </a:t>
            </a:r>
          </a:p>
          <a:p>
            <a:r>
              <a:rPr lang="ru-RU" sz="8000" b="1" dirty="0">
                <a:solidFill>
                  <a:schemeClr val="accent1"/>
                </a:solidFill>
              </a:rPr>
              <a:t>Что такое толерантность?</a:t>
            </a:r>
          </a:p>
          <a:p>
            <a:r>
              <a:rPr lang="ru-RU" sz="8000" b="1" dirty="0">
                <a:solidFill>
                  <a:schemeClr val="accent1"/>
                </a:solidFill>
              </a:rPr>
              <a:t>Счастье, дружба и успех.</a:t>
            </a:r>
          </a:p>
          <a:p>
            <a:r>
              <a:rPr lang="ru-RU" sz="8000" b="1" dirty="0">
                <a:solidFill>
                  <a:schemeClr val="accent1"/>
                </a:solidFill>
              </a:rPr>
              <a:t>9. </a:t>
            </a:r>
          </a:p>
          <a:p>
            <a:r>
              <a:rPr lang="ru-RU" sz="8000" b="1" dirty="0">
                <a:solidFill>
                  <a:schemeClr val="accent1"/>
                </a:solidFill>
              </a:rPr>
              <a:t>Если каждый друг к другу будет терпим,</a:t>
            </a:r>
          </a:p>
          <a:p>
            <a:r>
              <a:rPr lang="ru-RU" sz="8000" b="1" dirty="0">
                <a:solidFill>
                  <a:schemeClr val="accent1"/>
                </a:solidFill>
              </a:rPr>
              <a:t>То вместе мы сделаем толерантным наш мир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24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32</TotalTime>
  <Words>309</Words>
  <Application>Microsoft Office PowerPoint</Application>
  <PresentationFormat>Широкоэкранный</PresentationFormat>
  <Paragraphs>54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Ион</vt:lpstr>
      <vt:lpstr>Коррекционное – занятие «Толерантность»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Коррекционное – занятие «Толерантность»</dc:title>
  <dc:creator>Пользователь Windows</dc:creator>
  <cp:lastModifiedBy>Пользователь Windows</cp:lastModifiedBy>
  <cp:revision>3</cp:revision>
  <dcterms:created xsi:type="dcterms:W3CDTF">2017-11-09T08:36:57Z</dcterms:created>
  <dcterms:modified xsi:type="dcterms:W3CDTF">2017-11-09T09:09:05Z</dcterms:modified>
</cp:coreProperties>
</file>