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21"/>
  </p:notesMasterIdLst>
  <p:handoutMasterIdLst>
    <p:handoutMasterId r:id="rId22"/>
  </p:handoutMasterIdLst>
  <p:sldIdLst>
    <p:sldId id="300" r:id="rId2"/>
    <p:sldId id="265" r:id="rId3"/>
    <p:sldId id="396" r:id="rId4"/>
    <p:sldId id="298" r:id="rId5"/>
    <p:sldId id="266" r:id="rId6"/>
    <p:sldId id="297" r:id="rId7"/>
    <p:sldId id="310" r:id="rId8"/>
    <p:sldId id="292" r:id="rId9"/>
    <p:sldId id="311" r:id="rId10"/>
    <p:sldId id="354" r:id="rId11"/>
    <p:sldId id="355" r:id="rId12"/>
    <p:sldId id="391" r:id="rId13"/>
    <p:sldId id="373" r:id="rId14"/>
    <p:sldId id="374" r:id="rId15"/>
    <p:sldId id="392" r:id="rId16"/>
    <p:sldId id="375" r:id="rId17"/>
    <p:sldId id="376" r:id="rId18"/>
    <p:sldId id="377" r:id="rId19"/>
    <p:sldId id="39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0066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 varScale="1">
        <p:scale>
          <a:sx n="70" d="100"/>
          <a:sy n="70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9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17D229D-25A7-4AF4-BBF6-32C4E8C51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90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8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ACBDC6C-2C06-40CC-8A1B-241E5C5B4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096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AAE26-1657-43DF-81C5-BE45D5F9A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FD197-5106-4CCC-89B3-E6D6760AB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8A36F-C8E4-4B40-9A00-908D78BA2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4BD34-D3B3-45F9-A2B5-41EFCA0AD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15D36-39EA-4BD2-BB74-98CC19D0D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D0E48-E28D-4D56-B8EF-C28D1DE7D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C91EC-8D3D-4E1D-BCF1-C370FDB36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4BD7-755F-4873-B883-BDB096BCD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2CB49-E8A3-4FF1-A804-3DB3A1E89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1D230-B171-42A4-8EC8-9E80AFDCA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0831A-210C-4306-8E25-63F9EAD3C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0A234D1-3BEA-4D74-9C3A-F035E8290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0" r:id="rId2"/>
    <p:sldLayoutId id="2147483846" r:id="rId3"/>
    <p:sldLayoutId id="2147483841" r:id="rId4"/>
    <p:sldLayoutId id="2147483842" r:id="rId5"/>
    <p:sldLayoutId id="2147483843" r:id="rId6"/>
    <p:sldLayoutId id="2147483847" r:id="rId7"/>
    <p:sldLayoutId id="2147483848" r:id="rId8"/>
    <p:sldLayoutId id="2147483849" r:id="rId9"/>
    <p:sldLayoutId id="2147483844" r:id="rId10"/>
    <p:sldLayoutId id="21474838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47;&#1072;&#1080;&#1082;&#1072;&#1085;&#1080;&#1077;.%20&#1054;&#1090;&#1074;&#1077;&#1090;&#1099;%20&#1083;&#1086;&#1075;&#1086;&#1087;&#1077;&#1076;&#1072;.%201%20&#1082;&#1072;&#1085;&#1072;&#1083;.%20&#1057;&#1055;&#1073;%20&#1053;&#1048;&#1048;%20&#1051;&#1054;&#1056;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3"/>
          <p:cNvSpPr>
            <a:spLocks noGrp="1"/>
          </p:cNvSpPr>
          <p:nvPr>
            <p:ph type="ctrTitle"/>
          </p:nvPr>
        </p:nvSpPr>
        <p:spPr>
          <a:xfrm>
            <a:off x="971550" y="981075"/>
            <a:ext cx="7270750" cy="223202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КОРРЕКЦИЯ ЗАИКАНИЯ</a:t>
            </a:r>
            <a:br>
              <a:rPr lang="ru-RU" sz="32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32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у младших школьников</a:t>
            </a:r>
            <a:endParaRPr lang="ru-RU" sz="32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19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213100"/>
            <a:ext cx="6400800" cy="18002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dirty="0" smtClean="0"/>
              <a:t>Автор-составитель: </a:t>
            </a:r>
            <a:r>
              <a:rPr lang="ru-RU" dirty="0" err="1" smtClean="0"/>
              <a:t>Е.Н.Маслова</a:t>
            </a:r>
            <a:endParaRPr lang="ru-RU" dirty="0" smtClean="0"/>
          </a:p>
          <a:p>
            <a:pPr eaLnBrk="1" hangingPunct="1"/>
            <a:endParaRPr lang="ru-RU" dirty="0"/>
          </a:p>
          <a:p>
            <a:pPr eaLnBrk="1" hangingPunct="1"/>
            <a:endParaRPr lang="ru-RU" dirty="0" smtClean="0"/>
          </a:p>
          <a:p>
            <a:pPr algn="r" eaLnBrk="1" hangingPunct="1"/>
            <a:r>
              <a:rPr lang="ru-RU" dirty="0" smtClean="0"/>
              <a:t>Выполнила: Николаева К.К.</a:t>
            </a:r>
          </a:p>
          <a:p>
            <a:pPr algn="r" eaLnBrk="1" hangingPunct="1"/>
            <a:r>
              <a:rPr lang="ru-RU" dirty="0" smtClean="0"/>
              <a:t>Учитель-логопед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ъект 1"/>
          <p:cNvSpPr>
            <a:spLocks noGrp="1"/>
          </p:cNvSpPr>
          <p:nvPr>
            <p:ph idx="1"/>
          </p:nvPr>
        </p:nvSpPr>
        <p:spPr>
          <a:xfrm>
            <a:off x="323850" y="980728"/>
            <a:ext cx="8569325" cy="5877272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b="1" dirty="0" smtClean="0"/>
              <a:t>Задача </a:t>
            </a:r>
            <a:r>
              <a:rPr lang="ru-RU" b="1" dirty="0" err="1" smtClean="0"/>
              <a:t>орг.момента</a:t>
            </a:r>
            <a:r>
              <a:rPr lang="ru-RU" b="1" dirty="0" smtClean="0"/>
              <a:t> – настроить детей на деловой, бодрый лад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b="1" dirty="0" smtClean="0"/>
              <a:t>Задачи общей моторной зарядки:</a:t>
            </a:r>
          </a:p>
          <a:p>
            <a:pPr marL="0" indent="0" algn="just" eaLnBrk="1" hangingPunct="1">
              <a:buNone/>
            </a:pPr>
            <a:r>
              <a:rPr lang="ru-RU" b="1" dirty="0" smtClean="0"/>
              <a:t>-снять излишнее мышечное напряжение</a:t>
            </a:r>
          </a:p>
          <a:p>
            <a:pPr marL="0" indent="0" algn="just" eaLnBrk="1" hangingPunct="1">
              <a:buNone/>
            </a:pPr>
            <a:r>
              <a:rPr lang="ru-RU" b="1" dirty="0" smtClean="0"/>
              <a:t>-в</a:t>
            </a:r>
            <a:r>
              <a:rPr lang="ru-RU" b="1" dirty="0" smtClean="0"/>
              <a:t>оспитывать навык произвольной регуляции мышечного тонуса</a:t>
            </a:r>
          </a:p>
          <a:p>
            <a:pPr marL="0" indent="0" algn="just" eaLnBrk="1" hangingPunct="1">
              <a:buNone/>
            </a:pPr>
            <a:r>
              <a:rPr lang="ru-RU" b="1" dirty="0" smtClean="0"/>
              <a:t>-преодоление двигательных уловок</a:t>
            </a:r>
          </a:p>
          <a:p>
            <a:pPr marL="0" indent="0" algn="just" eaLnBrk="1" hangingPunct="1">
              <a:buNone/>
            </a:pPr>
            <a:r>
              <a:rPr lang="ru-RU" b="1" dirty="0" smtClean="0"/>
              <a:t>-коррекция общей и мелкой моторики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b="1" dirty="0" smtClean="0"/>
              <a:t>Задачи речевой зарядки:</a:t>
            </a:r>
          </a:p>
          <a:p>
            <a:pPr marL="0" indent="0" algn="just" eaLnBrk="1" hangingPunct="1">
              <a:buNone/>
            </a:pPr>
            <a:r>
              <a:rPr lang="ru-RU" b="1" dirty="0" smtClean="0"/>
              <a:t>-воспитание правильного речевого дыхания</a:t>
            </a:r>
          </a:p>
          <a:p>
            <a:pPr marL="0" indent="0" algn="just" eaLnBrk="1" hangingPunct="1">
              <a:buNone/>
            </a:pPr>
            <a:r>
              <a:rPr lang="ru-RU" b="1" dirty="0" smtClean="0"/>
              <a:t>-воспитание легкой и своевременной подачи голоса</a:t>
            </a:r>
          </a:p>
          <a:p>
            <a:pPr marL="0" indent="0" algn="just" eaLnBrk="1" hangingPunct="1">
              <a:buNone/>
            </a:pPr>
            <a:r>
              <a:rPr lang="ru-RU" b="1" dirty="0" smtClean="0"/>
              <a:t>-воспитание легкого включения </a:t>
            </a:r>
            <a:r>
              <a:rPr lang="ru-RU" b="1" dirty="0" err="1" smtClean="0"/>
              <a:t>арт.движений</a:t>
            </a:r>
            <a:endParaRPr lang="ru-RU" b="1" dirty="0" smtClean="0"/>
          </a:p>
          <a:p>
            <a:pPr marL="0" indent="0" algn="just" eaLnBrk="1" hangingPunct="1">
              <a:buNone/>
            </a:pPr>
            <a:endParaRPr lang="ru-RU" b="1" dirty="0" smtClean="0"/>
          </a:p>
          <a:p>
            <a:pPr marL="0" indent="0" algn="just" eaLnBrk="1" hangingPunct="1">
              <a:buNone/>
            </a:pPr>
            <a:endParaRPr lang="ru-RU" b="1" dirty="0" smtClean="0"/>
          </a:p>
        </p:txBody>
      </p:sp>
      <p:sp>
        <p:nvSpPr>
          <p:cNvPr id="70659" name="Заголовок 2"/>
          <p:cNvSpPr>
            <a:spLocks noGrp="1"/>
          </p:cNvSpPr>
          <p:nvPr>
            <p:ph type="title"/>
          </p:nvPr>
        </p:nvSpPr>
        <p:spPr>
          <a:xfrm>
            <a:off x="457200" y="338139"/>
            <a:ext cx="8229600" cy="786606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Задачи коррекционной работы: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ъект 1"/>
          <p:cNvSpPr>
            <a:spLocks noGrp="1"/>
          </p:cNvSpPr>
          <p:nvPr>
            <p:ph idx="1"/>
          </p:nvPr>
        </p:nvSpPr>
        <p:spPr>
          <a:xfrm>
            <a:off x="250825" y="1628800"/>
            <a:ext cx="8569325" cy="4968552"/>
          </a:xfrm>
        </p:spPr>
        <p:txBody>
          <a:bodyPr/>
          <a:lstStyle/>
          <a:p>
            <a:pPr marL="0" lvl="0" indent="0" algn="just" eaLnBrk="1" hangingPunct="1">
              <a:buClr>
                <a:srgbClr val="AD0101"/>
              </a:buClr>
              <a:buNone/>
            </a:pPr>
            <a:r>
              <a:rPr lang="ru-RU" b="1" dirty="0">
                <a:solidFill>
                  <a:srgbClr val="303030"/>
                </a:solidFill>
              </a:rPr>
              <a:t>-коррекция трудных для произношения звуков</a:t>
            </a:r>
          </a:p>
          <a:p>
            <a:pPr marL="0" lvl="0" indent="0" algn="just" eaLnBrk="1" hangingPunct="1">
              <a:buClr>
                <a:srgbClr val="AD0101"/>
              </a:buClr>
              <a:buNone/>
            </a:pPr>
            <a:r>
              <a:rPr lang="ru-RU" b="1" dirty="0">
                <a:solidFill>
                  <a:srgbClr val="303030"/>
                </a:solidFill>
              </a:rPr>
              <a:t>-устранение сорных </a:t>
            </a:r>
            <a:r>
              <a:rPr lang="ru-RU" b="1" dirty="0" smtClean="0">
                <a:solidFill>
                  <a:srgbClr val="303030"/>
                </a:solidFill>
              </a:rPr>
              <a:t>звуков</a:t>
            </a:r>
          </a:p>
          <a:p>
            <a:pPr lvl="0" algn="just" eaLnBrk="1" hangingPunct="1">
              <a:buClr>
                <a:srgbClr val="AD0101"/>
              </a:buCl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303030"/>
                </a:solidFill>
              </a:rPr>
              <a:t>Задача координации речи с движением</a:t>
            </a:r>
          </a:p>
          <a:p>
            <a:pPr marL="0" lvl="0" indent="0" algn="just" eaLnBrk="1" hangingPunct="1">
              <a:buClr>
                <a:srgbClr val="AD0101"/>
              </a:buClr>
              <a:buNone/>
            </a:pPr>
            <a:r>
              <a:rPr lang="ru-RU" b="1" dirty="0" smtClean="0">
                <a:solidFill>
                  <a:srgbClr val="303030"/>
                </a:solidFill>
              </a:rPr>
              <a:t>-воспитание темпа, ритма, плавности речи</a:t>
            </a:r>
          </a:p>
          <a:p>
            <a:pPr lvl="0" algn="just" eaLnBrk="1" hangingPunct="1">
              <a:buClr>
                <a:srgbClr val="AD0101"/>
              </a:buCl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303030"/>
                </a:solidFill>
              </a:rPr>
              <a:t>Задача собственно речевой работы:</a:t>
            </a:r>
          </a:p>
          <a:p>
            <a:pPr marL="0" lvl="0" indent="0" algn="just" eaLnBrk="1" hangingPunct="1">
              <a:buClr>
                <a:srgbClr val="AD0101"/>
              </a:buClr>
              <a:buNone/>
            </a:pPr>
            <a:r>
              <a:rPr lang="ru-RU" b="1" dirty="0" smtClean="0">
                <a:solidFill>
                  <a:srgbClr val="303030"/>
                </a:solidFill>
              </a:rPr>
              <a:t>-постепенное овладение все усложняющимися формами речи без заикания</a:t>
            </a:r>
          </a:p>
          <a:p>
            <a:pPr lvl="0" algn="just" eaLnBrk="1" hangingPunct="1">
              <a:buClr>
                <a:srgbClr val="AD0101"/>
              </a:buCl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303030"/>
                </a:solidFill>
              </a:rPr>
              <a:t>Заключительная задача:</a:t>
            </a:r>
          </a:p>
          <a:p>
            <a:pPr marL="0" lvl="0" indent="0" algn="just" eaLnBrk="1" hangingPunct="1">
              <a:buClr>
                <a:srgbClr val="AD0101"/>
              </a:buClr>
              <a:buNone/>
            </a:pPr>
            <a:r>
              <a:rPr lang="ru-RU" b="1" dirty="0" smtClean="0">
                <a:solidFill>
                  <a:srgbClr val="303030"/>
                </a:solidFill>
              </a:rPr>
              <a:t>-оценить двигательные и речевые успехи</a:t>
            </a:r>
            <a:endParaRPr lang="ru-RU" b="1" dirty="0">
              <a:solidFill>
                <a:srgbClr val="303030"/>
              </a:solidFill>
            </a:endParaRPr>
          </a:p>
          <a:p>
            <a:pPr marL="0" indent="0" eaLnBrk="1" hangingPunct="1">
              <a:buFont typeface="Symbol" pitchFamily="18" charset="2"/>
              <a:buNone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Объект 1"/>
          <p:cNvSpPr>
            <a:spLocks noGrp="1"/>
          </p:cNvSpPr>
          <p:nvPr>
            <p:ph idx="1"/>
          </p:nvPr>
        </p:nvSpPr>
        <p:spPr>
          <a:xfrm>
            <a:off x="250825" y="908720"/>
            <a:ext cx="8642350" cy="5688631"/>
          </a:xfrm>
        </p:spPr>
        <p:txBody>
          <a:bodyPr/>
          <a:lstStyle/>
          <a:p>
            <a:pPr marL="0" lvl="0" indent="0" algn="ctr" eaLnBrk="1" hangingPunct="1">
              <a:buClr>
                <a:srgbClr val="AD0101"/>
              </a:buClr>
              <a:buNone/>
            </a:pPr>
            <a:r>
              <a:rPr lang="ru-RU" b="1" dirty="0" smtClean="0">
                <a:solidFill>
                  <a:srgbClr val="303030"/>
                </a:solidFill>
              </a:rPr>
              <a:t>Структурные элементы: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Режим молчания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Упражнения на релаксацию мышц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Постановка диафрагмального дыхания</a:t>
            </a:r>
          </a:p>
          <a:p>
            <a:pPr marL="0" lvl="0" indent="0" algn="ctr" eaLnBrk="1" hangingPunct="1">
              <a:buClr>
                <a:srgbClr val="AD0101"/>
              </a:buClr>
              <a:buNone/>
            </a:pPr>
            <a:r>
              <a:rPr lang="ru-RU" b="1" dirty="0" smtClean="0">
                <a:solidFill>
                  <a:srgbClr val="303030"/>
                </a:solidFill>
              </a:rPr>
              <a:t>Средства воздействия: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Медицинские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Педагогические</a:t>
            </a:r>
          </a:p>
          <a:p>
            <a:pPr marL="0" lvl="0" indent="0" algn="just" eaLnBrk="1" hangingPunct="1">
              <a:buClr>
                <a:srgbClr val="AD0101"/>
              </a:buClr>
              <a:buNone/>
            </a:pPr>
            <a:r>
              <a:rPr lang="ru-RU" b="1" dirty="0" smtClean="0">
                <a:solidFill>
                  <a:srgbClr val="303030"/>
                </a:solidFill>
              </a:rPr>
              <a:t>Одним из них является щадящий режим: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Ограничение речевого общения детей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Образец четкой, спокойной речи взрослых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Проявление педагогического такта по отношению к его дефекту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Организация игр-молчанок и т.д.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endParaRPr lang="ru-RU" b="1" dirty="0">
              <a:solidFill>
                <a:srgbClr val="303030"/>
              </a:solidFill>
            </a:endParaRPr>
          </a:p>
          <a:p>
            <a:pPr marL="0" indent="0" eaLnBrk="1" hangingPunct="1">
              <a:buFont typeface="Symbol" pitchFamily="18" charset="2"/>
              <a:buNone/>
            </a:pPr>
            <a:endParaRPr lang="ru-RU" sz="1800" dirty="0" smtClean="0"/>
          </a:p>
        </p:txBody>
      </p:sp>
      <p:sp>
        <p:nvSpPr>
          <p:cNvPr id="96259" name="Заголовок 2"/>
          <p:cNvSpPr>
            <a:spLocks noGrp="1"/>
          </p:cNvSpPr>
          <p:nvPr>
            <p:ph type="title"/>
          </p:nvPr>
        </p:nvSpPr>
        <p:spPr>
          <a:xfrm>
            <a:off x="457200" y="338139"/>
            <a:ext cx="8229600" cy="786606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 </a:t>
            </a:r>
            <a:r>
              <a:rPr lang="ru-RU" sz="2800" b="1" dirty="0" smtClean="0"/>
              <a:t>Подготовительный </a:t>
            </a:r>
            <a:r>
              <a:rPr lang="ru-RU" sz="2800" b="1" dirty="0" smtClean="0"/>
              <a:t>период. 10-15 занятий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ъект 1"/>
          <p:cNvSpPr>
            <a:spLocks noGrp="1"/>
          </p:cNvSpPr>
          <p:nvPr>
            <p:ph idx="1"/>
          </p:nvPr>
        </p:nvSpPr>
        <p:spPr>
          <a:xfrm>
            <a:off x="323850" y="1196754"/>
            <a:ext cx="8496300" cy="4642072"/>
          </a:xfrm>
        </p:spPr>
        <p:txBody>
          <a:bodyPr/>
          <a:lstStyle/>
          <a:p>
            <a:pPr marL="0" lvl="0" indent="0" algn="ctr" eaLnBrk="1" hangingPunct="1">
              <a:buClr>
                <a:srgbClr val="AD0101"/>
              </a:buClr>
              <a:buNone/>
            </a:pPr>
            <a:r>
              <a:rPr lang="ru-RU" b="1" dirty="0" smtClean="0">
                <a:solidFill>
                  <a:srgbClr val="303030"/>
                </a:solidFill>
              </a:rPr>
              <a:t>Этапы работы: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Расслабление по представлению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Автоматические ряды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err="1" smtClean="0">
                <a:solidFill>
                  <a:srgbClr val="303030"/>
                </a:solidFill>
              </a:rPr>
              <a:t>Речеручной</a:t>
            </a:r>
            <a:r>
              <a:rPr lang="ru-RU" b="1" dirty="0" smtClean="0">
                <a:solidFill>
                  <a:srgbClr val="303030"/>
                </a:solidFill>
              </a:rPr>
              <a:t> режим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Эталон эмоционально-окрашенной речи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Эталонная речь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Аутотренинг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Правила речи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err="1" smtClean="0">
                <a:solidFill>
                  <a:srgbClr val="303030"/>
                </a:solidFill>
              </a:rPr>
              <a:t>Логоритмика</a:t>
            </a:r>
            <a:endParaRPr lang="ru-RU" b="1" dirty="0">
              <a:solidFill>
                <a:srgbClr val="303030"/>
              </a:solidFill>
            </a:endParaRPr>
          </a:p>
          <a:p>
            <a:pPr marL="0" indent="0" algn="just" eaLnBrk="1" hangingPunct="1">
              <a:buFont typeface="Symbol" pitchFamily="18" charset="2"/>
              <a:buNone/>
            </a:pPr>
            <a:endParaRPr lang="ru-RU" sz="1800" dirty="0" smtClean="0"/>
          </a:p>
        </p:txBody>
      </p:sp>
      <p:sp>
        <p:nvSpPr>
          <p:cNvPr id="97283" name="Заголовок 2"/>
          <p:cNvSpPr>
            <a:spLocks noGrp="1"/>
          </p:cNvSpPr>
          <p:nvPr>
            <p:ph type="title"/>
          </p:nvPr>
        </p:nvSpPr>
        <p:spPr>
          <a:xfrm>
            <a:off x="457200" y="338139"/>
            <a:ext cx="8229600" cy="858614"/>
          </a:xfrm>
        </p:spPr>
        <p:txBody>
          <a:bodyPr/>
          <a:lstStyle/>
          <a:p>
            <a:pPr eaLnBrk="1" hangingPunct="1"/>
            <a:r>
              <a:rPr lang="ru-RU" sz="3200" dirty="0" smtClean="0"/>
              <a:t>СОПРЯЖЕННО-ОТРАЖЕННАЯ РЕЧЬ</a:t>
            </a:r>
            <a:br>
              <a:rPr lang="ru-RU" sz="3200" dirty="0" smtClean="0"/>
            </a:br>
            <a:r>
              <a:rPr lang="ru-RU" sz="3200" dirty="0" smtClean="0"/>
              <a:t>5-7 занятий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850" y="1590676"/>
            <a:ext cx="8569325" cy="5006676"/>
          </a:xfrm>
        </p:spPr>
        <p:txBody>
          <a:bodyPr/>
          <a:lstStyle/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Сопровождающая речь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Завершающая речь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Предваряющая речь</a:t>
            </a:r>
          </a:p>
          <a:p>
            <a:pPr marL="0" lvl="0" indent="0" algn="ctr" eaLnBrk="1" hangingPunct="1">
              <a:buClr>
                <a:srgbClr val="AD0101"/>
              </a:buClr>
              <a:buNone/>
            </a:pPr>
            <a:r>
              <a:rPr lang="ru-RU" b="1" dirty="0" smtClean="0">
                <a:solidFill>
                  <a:srgbClr val="303030"/>
                </a:solidFill>
              </a:rPr>
              <a:t>Ответы постепенно усложняются: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Ответ одним словом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Словосочетанием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Предложением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Рассказом</a:t>
            </a:r>
          </a:p>
          <a:p>
            <a:pPr marL="0" indent="0" eaLnBrk="1" hangingPunct="1">
              <a:buFont typeface="Symbol" pitchFamily="18" charset="2"/>
              <a:buNone/>
              <a:defRPr/>
            </a:pPr>
            <a:endParaRPr lang="ru-RU" sz="1800" dirty="0" smtClean="0"/>
          </a:p>
        </p:txBody>
      </p:sp>
      <p:sp>
        <p:nvSpPr>
          <p:cNvPr id="9830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/>
              <a:t>СИТУАТИВНАЯ РЕЧЬ</a:t>
            </a:r>
            <a:br>
              <a:rPr lang="ru-RU" sz="3600" b="1" dirty="0" smtClean="0"/>
            </a:br>
            <a:r>
              <a:rPr lang="ru-RU" sz="3600" b="1" dirty="0" smtClean="0"/>
              <a:t>25-30 занятий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Объект 1"/>
          <p:cNvSpPr>
            <a:spLocks noGrp="1"/>
          </p:cNvSpPr>
          <p:nvPr>
            <p:ph idx="1"/>
          </p:nvPr>
        </p:nvSpPr>
        <p:spPr>
          <a:xfrm>
            <a:off x="323850" y="1412776"/>
            <a:ext cx="8569325" cy="5256584"/>
          </a:xfrm>
        </p:spPr>
        <p:txBody>
          <a:bodyPr/>
          <a:lstStyle/>
          <a:p>
            <a:pPr marL="0" lvl="0" indent="0" algn="ctr" eaLnBrk="1" hangingPunct="1">
              <a:buClr>
                <a:srgbClr val="AD0101"/>
              </a:buClr>
              <a:buNone/>
            </a:pPr>
            <a:r>
              <a:rPr lang="ru-RU" b="1" dirty="0" smtClean="0">
                <a:solidFill>
                  <a:srgbClr val="303030"/>
                </a:solidFill>
              </a:rPr>
              <a:t>Задачи данного этапа: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Воспитание речи без заикания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Эмоционально-волевое воспитание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Совершенствование просодической стороны речи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Устранение отклонений, сопутствующих заиканию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Коррекция общего и речевого поведения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endParaRPr lang="ru-RU" b="1" dirty="0" smtClean="0">
              <a:solidFill>
                <a:srgbClr val="303030"/>
              </a:solidFill>
            </a:endParaRPr>
          </a:p>
          <a:p>
            <a:pPr marL="0" lvl="0" indent="0" algn="just" eaLnBrk="1" hangingPunct="1">
              <a:buClr>
                <a:srgbClr val="AD0101"/>
              </a:buClr>
              <a:buNone/>
            </a:pPr>
            <a:endParaRPr lang="ru-RU" b="1" dirty="0">
              <a:solidFill>
                <a:srgbClr val="303030"/>
              </a:solidFill>
            </a:endParaRPr>
          </a:p>
          <a:p>
            <a:pPr marL="342900" indent="-342900" eaLnBrk="1" hangingPunct="1">
              <a:buFont typeface="Symbol" pitchFamily="18" charset="2"/>
              <a:buAutoNum type="arabicParenR"/>
            </a:pPr>
            <a:endParaRPr lang="ru-RU" sz="1800" dirty="0" smtClean="0"/>
          </a:p>
        </p:txBody>
      </p:sp>
      <p:sp>
        <p:nvSpPr>
          <p:cNvPr id="9933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cap="all" dirty="0" smtClean="0"/>
              <a:t>Контекстная  речь</a:t>
            </a:r>
            <a:br>
              <a:rPr lang="ru-RU" sz="3200" b="1" cap="all" dirty="0" smtClean="0"/>
            </a:br>
            <a:r>
              <a:rPr lang="ru-RU" sz="3200" b="1" cap="all" dirty="0" smtClean="0"/>
              <a:t>25-30 занятий</a:t>
            </a:r>
            <a:endParaRPr lang="ru-RU" sz="3200" b="1" cap="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ъект 1"/>
          <p:cNvSpPr>
            <a:spLocks noGrp="1"/>
          </p:cNvSpPr>
          <p:nvPr>
            <p:ph idx="1"/>
          </p:nvPr>
        </p:nvSpPr>
        <p:spPr>
          <a:xfrm>
            <a:off x="250825" y="1590676"/>
            <a:ext cx="8642350" cy="5267324"/>
          </a:xfrm>
        </p:spPr>
        <p:txBody>
          <a:bodyPr/>
          <a:lstStyle/>
          <a:p>
            <a:pPr marL="0" lvl="0" indent="0" algn="ctr" eaLnBrk="1" hangingPunct="1">
              <a:buClr>
                <a:srgbClr val="AD0101"/>
              </a:buClr>
              <a:buNone/>
            </a:pPr>
            <a:r>
              <a:rPr lang="ru-RU" b="1" dirty="0" smtClean="0">
                <a:solidFill>
                  <a:srgbClr val="303030"/>
                </a:solidFill>
              </a:rPr>
              <a:t>Профилактические мероприятия </a:t>
            </a:r>
            <a:r>
              <a:rPr lang="ru-RU" b="1" dirty="0" err="1" smtClean="0">
                <a:solidFill>
                  <a:srgbClr val="303030"/>
                </a:solidFill>
              </a:rPr>
              <a:t>напрвлены</a:t>
            </a:r>
            <a:r>
              <a:rPr lang="ru-RU" b="1" dirty="0" smtClean="0">
                <a:solidFill>
                  <a:srgbClr val="303030"/>
                </a:solidFill>
              </a:rPr>
              <a:t>: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На предупреждение возникновение заикания 2-5 лет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Устранение только возникшего заикания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Предупреждение рецидивов преодоленного заикания</a:t>
            </a:r>
          </a:p>
          <a:p>
            <a:pPr marL="0" lvl="0" indent="0" algn="ctr" eaLnBrk="1" hangingPunct="1">
              <a:buClr>
                <a:srgbClr val="AD0101"/>
              </a:buClr>
              <a:buNone/>
            </a:pPr>
            <a:r>
              <a:rPr lang="ru-RU" b="1" dirty="0" smtClean="0">
                <a:solidFill>
                  <a:srgbClr val="303030"/>
                </a:solidFill>
              </a:rPr>
              <a:t>Метод комплексного воздействия по предупреждению и устранению заикания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Воздействие врача и логопеда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Воздействие окружающих на личность заикающегося, его эмоционально-волевая сфера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Взаимодействие со средой</a:t>
            </a:r>
            <a:endParaRPr lang="ru-RU" b="1" dirty="0">
              <a:solidFill>
                <a:srgbClr val="303030"/>
              </a:solidFill>
            </a:endParaRPr>
          </a:p>
          <a:p>
            <a:pPr marL="0" indent="0" algn="ctr" eaLnBrk="1" hangingPunct="1">
              <a:buFont typeface="Symbol" pitchFamily="18" charset="2"/>
              <a:buNone/>
            </a:pPr>
            <a:endParaRPr lang="ru-RU" sz="1800" dirty="0" smtClean="0"/>
          </a:p>
        </p:txBody>
      </p:sp>
      <p:sp>
        <p:nvSpPr>
          <p:cNvPr id="10035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ПРОФИЛАКТИКА ВОЗНИКНОВЕНИЯ ЗАИКАНИЯ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ъект 1"/>
          <p:cNvSpPr>
            <a:spLocks noGrp="1"/>
          </p:cNvSpPr>
          <p:nvPr>
            <p:ph idx="1"/>
          </p:nvPr>
        </p:nvSpPr>
        <p:spPr>
          <a:xfrm>
            <a:off x="323850" y="1844824"/>
            <a:ext cx="8496300" cy="4354364"/>
          </a:xfrm>
        </p:spPr>
        <p:txBody>
          <a:bodyPr/>
          <a:lstStyle/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Регулярное посещение психоневролога для наблюдения за ребенком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Создание благоприятной спокойной </a:t>
            </a:r>
            <a:r>
              <a:rPr lang="ru-RU" b="1" dirty="0" err="1" smtClean="0">
                <a:solidFill>
                  <a:srgbClr val="303030"/>
                </a:solidFill>
              </a:rPr>
              <a:t>обстановкив</a:t>
            </a:r>
            <a:r>
              <a:rPr lang="ru-RU" b="1" dirty="0" smtClean="0">
                <a:solidFill>
                  <a:srgbClr val="303030"/>
                </a:solidFill>
              </a:rPr>
              <a:t> семье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Укрепление физического здоровья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Терпение по отношению к дефекту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Поощрение его речевой активности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Слежение за своей речью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Проведение работы по заданию логопеда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Прохождение всех этапов речевой работы</a:t>
            </a:r>
          </a:p>
          <a:p>
            <a:pPr marL="0" lvl="0" indent="0" algn="ctr" eaLnBrk="1" hangingPunct="1">
              <a:buClr>
                <a:srgbClr val="AD0101"/>
              </a:buClr>
              <a:buNone/>
            </a:pPr>
            <a:r>
              <a:rPr lang="ru-RU" b="1" dirty="0" smtClean="0">
                <a:solidFill>
                  <a:srgbClr val="303030"/>
                </a:solidFill>
              </a:rPr>
              <a:t>ПРИНЦИП ПРЕЕМСТВЕННОСТИ В РАБОТЕ ЛОГОПЕДА И РОДИТЕЛЕЙ</a:t>
            </a:r>
            <a:endParaRPr lang="ru-RU" b="1" dirty="0">
              <a:solidFill>
                <a:srgbClr val="303030"/>
              </a:solidFill>
            </a:endParaRPr>
          </a:p>
          <a:p>
            <a:pPr marL="0" indent="0" algn="just" eaLnBrk="1" hangingPunct="1">
              <a:buFont typeface="Symbol" pitchFamily="18" charset="2"/>
              <a:buNone/>
            </a:pPr>
            <a:endParaRPr lang="ru-RU" sz="1800" dirty="0" smtClean="0"/>
          </a:p>
        </p:txBody>
      </p:sp>
      <p:sp>
        <p:nvSpPr>
          <p:cNvPr id="10137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Участие родителей в коррекционной работе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Объект 1"/>
          <p:cNvSpPr>
            <a:spLocks noGrp="1"/>
          </p:cNvSpPr>
          <p:nvPr>
            <p:ph idx="1"/>
          </p:nvPr>
        </p:nvSpPr>
        <p:spPr>
          <a:xfrm>
            <a:off x="323850" y="1590675"/>
            <a:ext cx="8496300" cy="4862513"/>
          </a:xfrm>
        </p:spPr>
        <p:txBody>
          <a:bodyPr/>
          <a:lstStyle/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Главное условие - создание благоприятной обстановки в классе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Создание охранно-гигиенического режима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Предъявление к речи ребенка посильные требования</a:t>
            </a:r>
          </a:p>
          <a:p>
            <a:pPr marL="457200" lvl="0" indent="-457200" algn="just" eaLnBrk="1" hangingPunct="1">
              <a:buClr>
                <a:srgbClr val="AD0101"/>
              </a:buClr>
              <a:buAutoNum type="arabicPeriod"/>
            </a:pPr>
            <a:r>
              <a:rPr lang="ru-RU" b="1" dirty="0" smtClean="0">
                <a:solidFill>
                  <a:srgbClr val="303030"/>
                </a:solidFill>
              </a:rPr>
              <a:t>Практически на всех этапах отвечает с места, сидя</a:t>
            </a:r>
          </a:p>
          <a:p>
            <a:pPr marL="0" lvl="0" indent="0" algn="ctr" eaLnBrk="1" hangingPunct="1">
              <a:buClr>
                <a:srgbClr val="AD0101"/>
              </a:buClr>
              <a:buNone/>
            </a:pPr>
            <a:r>
              <a:rPr lang="ru-RU" b="1" dirty="0" smtClean="0">
                <a:solidFill>
                  <a:srgbClr val="303030"/>
                </a:solidFill>
              </a:rPr>
              <a:t>ПРИНЦИП ЕДИНСТВА ТРЕБОВАНИЙ ЛОГОПЕДА, УЧИТЕЛЯ, РОДИТЕЛЕЙ</a:t>
            </a:r>
          </a:p>
          <a:p>
            <a:pPr marL="0" lvl="0" indent="0" algn="just" eaLnBrk="1" hangingPunct="1">
              <a:buClr>
                <a:srgbClr val="AD0101"/>
              </a:buClr>
              <a:buNone/>
            </a:pPr>
            <a:endParaRPr lang="ru-RU" b="1" dirty="0">
              <a:solidFill>
                <a:srgbClr val="303030"/>
              </a:solidFill>
            </a:endParaRPr>
          </a:p>
        </p:txBody>
      </p:sp>
      <p:sp>
        <p:nvSpPr>
          <p:cNvPr id="10240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Участие </a:t>
            </a:r>
            <a:r>
              <a:rPr lang="ru-RU" dirty="0" smtClean="0"/>
              <a:t>учителей </a:t>
            </a:r>
            <a:r>
              <a:rPr lang="ru-RU" dirty="0"/>
              <a:t>в коррекционной работе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</a:pPr>
            <a:r>
              <a:rPr lang="ru-RU" sz="3500" b="1" dirty="0"/>
              <a:t>н</a:t>
            </a:r>
            <a:r>
              <a:rPr lang="ru-RU" sz="3500" b="1" dirty="0" smtClean="0"/>
              <a:t>арушение темпа и плавности речи судорожного характера, при котором страдает коммуникативная функция речи.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Заикание 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1"/>
          <p:cNvSpPr>
            <a:spLocks noGrp="1"/>
          </p:cNvSpPr>
          <p:nvPr>
            <p:ph idx="1"/>
          </p:nvPr>
        </p:nvSpPr>
        <p:spPr>
          <a:xfrm>
            <a:off x="871538" y="1590676"/>
            <a:ext cx="7408862" cy="4535488"/>
          </a:xfrm>
        </p:spPr>
        <p:txBody>
          <a:bodyPr/>
          <a:lstStyle/>
          <a:p>
            <a:pPr eaLnBrk="1" hangingPunct="1"/>
            <a:r>
              <a:rPr lang="ru-RU" b="1" dirty="0" smtClean="0"/>
              <a:t>1. Гипоксия (вследствие угрозы прерывания беременности, стремительные роды)</a:t>
            </a:r>
          </a:p>
          <a:p>
            <a:pPr eaLnBrk="1" hangingPunct="1"/>
            <a:r>
              <a:rPr lang="ru-RU" b="1" dirty="0" smtClean="0"/>
              <a:t>2. Наследственность (биологический фактор)</a:t>
            </a:r>
          </a:p>
          <a:p>
            <a:pPr eaLnBrk="1" hangingPunct="1"/>
            <a:r>
              <a:rPr lang="ru-RU" b="1" dirty="0" smtClean="0"/>
              <a:t>3. Стрессовые воздействия</a:t>
            </a:r>
          </a:p>
          <a:p>
            <a:pPr eaLnBrk="1" hangingPunct="1">
              <a:buFontTx/>
              <a:buChar char="-"/>
            </a:pPr>
            <a:r>
              <a:rPr lang="ru-RU" b="1" dirty="0" smtClean="0"/>
              <a:t>Испуг</a:t>
            </a:r>
          </a:p>
          <a:p>
            <a:pPr eaLnBrk="1" hangingPunct="1">
              <a:buFontTx/>
              <a:buChar char="-"/>
            </a:pPr>
            <a:r>
              <a:rPr lang="ru-RU" b="1" dirty="0" smtClean="0"/>
              <a:t>Сильное расстройство</a:t>
            </a:r>
          </a:p>
          <a:p>
            <a:pPr eaLnBrk="1" hangingPunct="1">
              <a:buFontTx/>
              <a:buChar char="-"/>
            </a:pPr>
            <a:r>
              <a:rPr lang="ru-RU" b="1" dirty="0" smtClean="0"/>
              <a:t>Перевозбуждение</a:t>
            </a:r>
          </a:p>
          <a:p>
            <a:pPr eaLnBrk="1" hangingPunct="1">
              <a:buFontTx/>
              <a:buChar char="-"/>
            </a:pPr>
            <a:r>
              <a:rPr lang="ru-RU" b="1" dirty="0" smtClean="0"/>
              <a:t>Психическая травма</a:t>
            </a:r>
          </a:p>
          <a:p>
            <a:pPr eaLnBrk="1" hangingPunct="1">
              <a:buFontTx/>
              <a:buChar char="-"/>
            </a:pPr>
            <a:r>
              <a:rPr lang="ru-RU" b="1" dirty="0" smtClean="0"/>
              <a:t>Длительная высокая температура</a:t>
            </a:r>
          </a:p>
          <a:p>
            <a:pPr eaLnBrk="1" hangingPunct="1">
              <a:buFontTx/>
              <a:buChar char="-"/>
            </a:pPr>
            <a:endParaRPr lang="ru-RU" dirty="0" smtClean="0"/>
          </a:p>
        </p:txBody>
      </p:sp>
      <p:sp>
        <p:nvSpPr>
          <p:cNvPr id="1331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hlinkClick r:id="rId2" action="ppaction://hlinkfile"/>
              </a:rPr>
              <a:t>Причины возникновения заикания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6519862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В зависимости от причины возникновения заикание бывает функциональным и органическим.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Большее количество случаев функционального заикания обусловлено </a:t>
            </a:r>
            <a:r>
              <a:rPr lang="ru-RU" sz="2400" dirty="0" err="1" smtClean="0">
                <a:solidFill>
                  <a:schemeClr val="tx1"/>
                </a:solidFill>
              </a:rPr>
              <a:t>логоневрозом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При функциональном заикании причиной ухудшения речи может стать физическое или психическое переутомление. Оно связано с речевым развитием на возраст 2-5 лет. В этом возрасте идет активное формирование фразовой речи – это большая нагрузка на ЦНС, которая может привести к срыву. Особенно опасны перегрузки заданиями, не соответствующие возрасту детей.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Органическая неврологическая симптоматика обнаруживается у меньшего количества заикающихся. В таких случаях заикание – это один из симптомов другого органического речевого нарушения (дизартрии, моторной алалии и т.д.)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564904"/>
            <a:ext cx="8353425" cy="3908921"/>
          </a:xfrm>
        </p:spPr>
        <p:txBody>
          <a:bodyPr/>
          <a:lstStyle/>
          <a:p>
            <a:pPr algn="just" eaLnBrk="1" hangingPunct="1"/>
            <a:r>
              <a:rPr lang="ru-RU" sz="2600" b="1" dirty="0" smtClean="0"/>
              <a:t>1 группа. Дети с обычным темпом движений (свободные, плавные, координированные движения)</a:t>
            </a:r>
          </a:p>
          <a:p>
            <a:pPr algn="just" eaLnBrk="1" hangingPunct="1"/>
            <a:r>
              <a:rPr lang="ru-RU" sz="2600" b="1" dirty="0" smtClean="0"/>
              <a:t>2 группа. Дети с быстрыми, беспорядочными движениями, двигательным беспокойством, плохой моторикой.</a:t>
            </a:r>
          </a:p>
          <a:p>
            <a:pPr algn="just" eaLnBrk="1" hangingPunct="1"/>
            <a:r>
              <a:rPr lang="ru-RU" sz="2600" b="1" dirty="0" smtClean="0"/>
              <a:t>3 группа. Дети с замедленным темпом движений, вялые, нерешительные, малоактивные.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497192" cy="1007517"/>
          </a:xfrm>
          <a:noFill/>
        </p:spPr>
        <p:txBody>
          <a:bodyPr anchor="b"/>
          <a:lstStyle/>
          <a:p>
            <a:pPr eaLnBrk="1" hangingPunct="1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200" dirty="0" smtClean="0"/>
              <a:t>ГРУППЫ ЗАИКАЮЩИХСЯ ДЕТЕЙ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44824"/>
            <a:ext cx="8432800" cy="439246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b="1" dirty="0" smtClean="0"/>
              <a:t>1. судороги в периферических отделах речевого анализатора (дыхательном, голосовом, артикуляционном), лицевые судороги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b="1" dirty="0" smtClean="0"/>
              <a:t>2. расстройство общей моторики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b="1" dirty="0" smtClean="0"/>
              <a:t>3. нарушения вегетативной нервной системы (усиление </a:t>
            </a:r>
            <a:r>
              <a:rPr lang="ru-RU" b="1" dirty="0" err="1" smtClean="0"/>
              <a:t>потовыделения</a:t>
            </a:r>
            <a:r>
              <a:rPr lang="ru-RU" b="1" dirty="0" smtClean="0"/>
              <a:t> и покраснения кожного покрова)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b="1" dirty="0" smtClean="0"/>
              <a:t>4. нарушения эмоционально - волевой сферы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229600" cy="1252537"/>
          </a:xfrm>
        </p:spPr>
        <p:txBody>
          <a:bodyPr/>
          <a:lstStyle/>
          <a:p>
            <a:pPr eaLnBrk="1" hangingPunct="1"/>
            <a:r>
              <a:rPr lang="ru-RU" dirty="0" smtClean="0"/>
              <a:t>Ведущие признаки заикания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167931"/>
          </a:xfrm>
        </p:spPr>
        <p:txBody>
          <a:bodyPr/>
          <a:lstStyle/>
          <a:p>
            <a:pPr algn="just" eaLnBrk="1" hangingPunct="1"/>
            <a:r>
              <a:rPr lang="ru-RU" b="1" dirty="0" smtClean="0"/>
              <a:t>1. стационарный (не изменяется ни по тяжести, ни по клинической картине)</a:t>
            </a:r>
          </a:p>
          <a:p>
            <a:pPr algn="just" eaLnBrk="1" hangingPunct="1"/>
            <a:r>
              <a:rPr lang="ru-RU" b="1" dirty="0" smtClean="0"/>
              <a:t>2. рецидивирующий (чередование плавной речи с периодами заикания)</a:t>
            </a:r>
          </a:p>
          <a:p>
            <a:pPr algn="just" eaLnBrk="1" hangingPunct="1"/>
            <a:r>
              <a:rPr lang="ru-RU" b="1" dirty="0" smtClean="0"/>
              <a:t>3. волнообразный ( наступают периоды ухудшения или улучшения)</a:t>
            </a:r>
          </a:p>
          <a:p>
            <a:pPr algn="just" eaLnBrk="1" hangingPunct="1"/>
            <a:r>
              <a:rPr lang="ru-RU" b="1" dirty="0" smtClean="0"/>
              <a:t>4. </a:t>
            </a:r>
            <a:r>
              <a:rPr lang="ru-RU" b="1" dirty="0" err="1" smtClean="0"/>
              <a:t>прогредиентный</a:t>
            </a:r>
            <a:r>
              <a:rPr lang="ru-RU" b="1" dirty="0" smtClean="0"/>
              <a:t> (тенденция ухудшения речи)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Типы течения заикания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00808"/>
            <a:ext cx="8135938" cy="4961930"/>
          </a:xfrm>
        </p:spPr>
        <p:txBody>
          <a:bodyPr rtlCol="0">
            <a:normAutofit/>
          </a:bodyPr>
          <a:lstStyle/>
          <a:p>
            <a:pPr marL="1588" indent="19685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dirty="0"/>
              <a:t> </a:t>
            </a:r>
            <a:r>
              <a:rPr lang="ru-RU" sz="2800" b="1" dirty="0" smtClean="0"/>
              <a:t>Первичное обследование заикания проводится на фоне развернутого логопедического обследования и требует уточнения данных , имеющих особое значение в структуре выявления причин заикания. </a:t>
            </a:r>
          </a:p>
          <a:p>
            <a:pPr marL="1588" indent="19685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/>
              <a:t>Обследование проводится в два этапа:</a:t>
            </a:r>
          </a:p>
          <a:p>
            <a:pPr marL="515938" indent="-514350" algn="just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 smtClean="0"/>
              <a:t>Беседа с родителями</a:t>
            </a:r>
          </a:p>
          <a:p>
            <a:pPr marL="515938" indent="-514350" algn="just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 smtClean="0"/>
              <a:t>Непосредственное обследование ребенка</a:t>
            </a:r>
            <a:endParaRPr lang="ru-RU" sz="2800" b="1" dirty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Диагностика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Коррекционное </a:t>
            </a:r>
            <a:r>
              <a:rPr lang="ru-RU" dirty="0" smtClean="0"/>
              <a:t>воздействие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/>
          <a:lstStyle/>
          <a:p>
            <a:pPr algn="ctr"/>
            <a:r>
              <a:rPr lang="ru-RU" b="1" dirty="0" smtClean="0"/>
              <a:t>Главная цель – воспитание личности</a:t>
            </a:r>
          </a:p>
          <a:p>
            <a:pPr marL="0" indent="0">
              <a:buNone/>
            </a:pPr>
            <a:r>
              <a:rPr lang="ru-RU" b="1" dirty="0" smtClean="0"/>
              <a:t>Виды работы: 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Общая психотерапия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Частная психотерапия</a:t>
            </a:r>
          </a:p>
          <a:p>
            <a:pPr>
              <a:buFontTx/>
              <a:buChar char="-"/>
            </a:pPr>
            <a:r>
              <a:rPr lang="ru-RU" b="1" dirty="0" smtClean="0"/>
              <a:t>Радикальная</a:t>
            </a:r>
          </a:p>
          <a:p>
            <a:pPr>
              <a:buFontTx/>
              <a:buChar char="-"/>
            </a:pPr>
            <a:r>
              <a:rPr lang="ru-RU" b="1" dirty="0" smtClean="0"/>
              <a:t>Суггестивная</a:t>
            </a:r>
          </a:p>
          <a:p>
            <a:pPr>
              <a:buFontTx/>
              <a:buChar char="-"/>
            </a:pPr>
            <a:r>
              <a:rPr lang="ru-RU" b="1" dirty="0" smtClean="0"/>
              <a:t>Тренировочная</a:t>
            </a:r>
          </a:p>
          <a:p>
            <a:pPr>
              <a:buFontTx/>
              <a:buChar char="-"/>
            </a:pPr>
            <a:r>
              <a:rPr lang="ru-RU" b="1" dirty="0" smtClean="0"/>
              <a:t>Коллективная</a:t>
            </a:r>
          </a:p>
          <a:p>
            <a:pPr>
              <a:buFontTx/>
              <a:buChar char="-"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979</TotalTime>
  <Words>596</Words>
  <Application>Microsoft Office PowerPoint</Application>
  <PresentationFormat>Экран (4:3)</PresentationFormat>
  <Paragraphs>131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Book Antiqua</vt:lpstr>
      <vt:lpstr>Calibri</vt:lpstr>
      <vt:lpstr>Century Gothic</vt:lpstr>
      <vt:lpstr>Symbol</vt:lpstr>
      <vt:lpstr>Times New Roman</vt:lpstr>
      <vt:lpstr>Verdana</vt:lpstr>
      <vt:lpstr>Волна</vt:lpstr>
      <vt:lpstr>КОРРЕКЦИЯ ЗАИКАНИЯ у младших школьников</vt:lpstr>
      <vt:lpstr>Заикание -</vt:lpstr>
      <vt:lpstr>Причины возникновения заикания</vt:lpstr>
      <vt:lpstr>В зависимости от причины возникновения заикание бывает функциональным и органическим. Большее количество случаев функционального заикания обусловлено логоневрозом.  При функциональном заикании причиной ухудшения речи может стать физическое или психическое переутомление. Оно связано с речевым развитием на возраст 2-5 лет. В этом возрасте идет активное формирование фразовой речи – это большая нагрузка на ЦНС, которая может привести к срыву. Особенно опасны перегрузки заданиями, не соответствующие возрасту детей. Органическая неврологическая симптоматика обнаруживается у меньшего количества заикающихся. В таких случаях заикание – это один из симптомов другого органического речевого нарушения (дизартрии, моторной алалии и т.д.) </vt:lpstr>
      <vt:lpstr> ГРУППЫ ЗАИКАЮЩИХСЯ ДЕТЕЙ</vt:lpstr>
      <vt:lpstr>Ведущие признаки заикания</vt:lpstr>
      <vt:lpstr>Типы течения заикания</vt:lpstr>
      <vt:lpstr>Диагностика</vt:lpstr>
      <vt:lpstr>Коррекционное воздействие</vt:lpstr>
      <vt:lpstr>Задачи коррекционной работы:</vt:lpstr>
      <vt:lpstr>Презентация PowerPoint</vt:lpstr>
      <vt:lpstr> Подготовительный период. 10-15 занятий</vt:lpstr>
      <vt:lpstr>СОПРЯЖЕННО-ОТРАЖЕННАЯ РЕЧЬ 5-7 занятий</vt:lpstr>
      <vt:lpstr>СИТУАТИВНАЯ РЕЧЬ 25-30 занятий</vt:lpstr>
      <vt:lpstr>Контекстная  речь 25-30 занятий</vt:lpstr>
      <vt:lpstr>ПРОФИЛАКТИКА ВОЗНИКНОВЕНИЯ ЗАИКАНИЯ</vt:lpstr>
      <vt:lpstr>Участие родителей в коррекционной работе</vt:lpstr>
      <vt:lpstr>Участие учителей в коррекционной работе</vt:lpstr>
      <vt:lpstr>Спасибо за внимание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62</cp:revision>
  <cp:lastPrinted>1601-01-01T00:00:00Z</cp:lastPrinted>
  <dcterms:created xsi:type="dcterms:W3CDTF">2011-11-18T19:57:23Z</dcterms:created>
  <dcterms:modified xsi:type="dcterms:W3CDTF">2018-03-30T14:43:11Z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