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1" r:id="rId3"/>
    <p:sldId id="264" r:id="rId4"/>
    <p:sldId id="284" r:id="rId5"/>
    <p:sldId id="265" r:id="rId6"/>
    <p:sldId id="286" r:id="rId7"/>
    <p:sldId id="278" r:id="rId8"/>
    <p:sldId id="283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07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4C6180-C4D7-44EB-91C2-F2986497964A}" type="datetime1">
              <a:rPr lang="ru-RU" smtClean="0"/>
              <a:t>23.12.2021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CD50D-2287-4053-9796-500DFA5D700B}" type="datetime1">
              <a:rPr lang="ru-RU" smtClean="0"/>
              <a:pPr/>
              <a:t>23.12.2021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2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23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092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11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130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337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1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cxnSp>
        <p:nvCxnSpPr>
          <p:cNvPr id="5" name="Прямая соединительная линия 4" descr="Разделитель титульного слайда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 маркера-изображения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1" name="Восьмиугольник 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55" name="Номер слайда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Полилиния: Фигура 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8" name="Полилиния: Фигура 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9" name="Полилиния: Фигура 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0" name="Полилиния: Фигура 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2" name="Полилиния: Фигура 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8" name="Рисунок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9" name="Рисунок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0" name="Рисунок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Скругленный прямоугольник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45" name="Скругленный прямоугольник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46" name="Прямоугольник: Скругленные углы 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47" name="Скругленный прямоугольник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48" name="Скругленный прямоугольник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Сюда можно добавить выделенный 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, маркеры-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200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4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1" name="Рисунок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Заголовок раздела</a:t>
            </a:r>
          </a:p>
        </p:txBody>
      </p:sp>
      <p:sp>
        <p:nvSpPr>
          <p:cNvPr id="27" name="Текст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 dirty="0"/>
              <a:t>Заголовок раздела</a:t>
            </a:r>
          </a:p>
        </p:txBody>
      </p:sp>
      <p:sp>
        <p:nvSpPr>
          <p:cNvPr id="28" name="Текст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 dirty="0"/>
              <a:t>Заголовок раздела</a:t>
            </a:r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7" name="Полилиния: Фигура 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Текст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89057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32" name="Текст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54076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 rtl="0"/>
            <a:r>
              <a:rPr lang="ru-RU" noProof="0" dirty="0"/>
              <a:t>3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37" name="Текст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39" name="Текст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,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ru-RU" noProof="0" dirty="0"/>
              <a:t>Название раздела 1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ru-RU" noProof="0" dirty="0"/>
              <a:t>Название раздела 2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ru-RU" noProof="0" dirty="0"/>
              <a:t>Название раздела 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cxnSp>
        <p:nvCxnSpPr>
          <p:cNvPr id="15" name="Прямая со стрелкой 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5" name="Текст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8" name="Текст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9" name="Текст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0" name="Текст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3" name="Текст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4" name="Текст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5" name="Текст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7" name="Текст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8" name="Текст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9" name="Текст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Название элемента</a:t>
            </a:r>
          </a:p>
        </p:txBody>
      </p:sp>
      <p:sp>
        <p:nvSpPr>
          <p:cNvPr id="50" name="Текст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месяц, год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4" name="Рисунок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5" name="Рисунок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6" name="Рисунок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7" name="Рисунок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Рисунок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Надпись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ru-RU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, без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Спасибо!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lnSpc>
                <a:spcPct val="70000"/>
              </a:lnSpc>
              <a:defRPr sz="55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Контактный номер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Адрес веб-сайта</a:t>
            </a:r>
          </a:p>
        </p:txBody>
      </p:sp>
    </p:spTree>
    <p:extLst>
      <p:ext uri="{BB962C8B-B14F-4D97-AF65-F5344CB8AC3E}">
        <p14:creationId xmlns:p14="http://schemas.microsoft.com/office/powerpoint/2010/main" val="130215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ое изображение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Надпись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ru-RU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-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4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5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3" name="Рисунок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4" name="Рисунок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5" name="Рисунок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маркера-изображения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8" name="Рисунок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9" name="Рисунок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1" name="Восьмиугольник 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55" name="Номер слайда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осьмиугольник 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Надпись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ru-RU" sz="1200" noProof="0" dirty="0">
                <a:solidFill>
                  <a:schemeClr val="tx2"/>
                </a:solidFill>
                <a:latin typeface="+mj-lt"/>
              </a:rPr>
              <a:t>Ваш логотип или название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53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  <p:sldLayoutId id="2147483681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plantae.org/review-soil-compaction-and-the-architectural-plasticity-of-root-systems-j-exp-bot/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ya4ckova.blogspot.com/2015/09/blog-post_82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svg"/><Relationship Id="rId10" Type="http://schemas.openxmlformats.org/officeDocument/2006/relationships/hyperlink" Target="http://www.fabrikcam.com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 descr="Цветок крупным планом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Корневая</a:t>
            </a:r>
            <a:br>
              <a:rPr lang="ru-RU" dirty="0"/>
            </a:br>
            <a:r>
              <a:rPr lang="ru-RU" dirty="0"/>
              <a:t> система</a:t>
            </a:r>
          </a:p>
        </p:txBody>
      </p:sp>
      <p:cxnSp>
        <p:nvCxnSpPr>
          <p:cNvPr id="15" name="Прямая соединительная линия 14" descr="Разделитель">
            <a:extLst>
              <a:ext uri="{FF2B5EF4-FFF2-40B4-BE49-F238E27FC236}">
                <a16:creationId xmlns:a16="http://schemas.microsoft.com/office/drawing/2014/main" id="{E99227BA-E7FE-418C-A9C9-21C49E9DF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07072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Строение, разнообразие, функционал</a:t>
            </a:r>
          </a:p>
        </p:txBody>
      </p:sp>
      <p:grpSp>
        <p:nvGrpSpPr>
          <p:cNvPr id="34" name="Группа 33" title="геометрическая фигура">
            <a:extLst>
              <a:ext uri="{FF2B5EF4-FFF2-40B4-BE49-F238E27FC236}">
                <a16:creationId xmlns:a16="http://schemas.microsoft.com/office/drawing/2014/main" id="{F83DDF3D-91CE-40FB-BC3D-FFB1B5D89E47}"/>
              </a:ext>
            </a:extLst>
          </p:cNvPr>
          <p:cNvGrpSpPr/>
          <p:nvPr/>
        </p:nvGrpSpPr>
        <p:grpSpPr>
          <a:xfrm rot="14400000">
            <a:off x="2652367" y="2055974"/>
            <a:ext cx="1166491" cy="1379850"/>
            <a:chOff x="2451164" y="891257"/>
            <a:chExt cx="2066510" cy="2444489"/>
          </a:xfrm>
        </p:grpSpPr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B6D0B8EE-8E06-4051-87BF-62C153F3FBBB}"/>
                </a:ext>
              </a:extLst>
            </p:cNvPr>
            <p:cNvSpPr/>
            <p:nvPr/>
          </p:nvSpPr>
          <p:spPr>
            <a:xfrm rot="4308689">
              <a:off x="2494071" y="848350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298CE312-D679-4677-A70A-DD8680158C70}"/>
                </a:ext>
              </a:extLst>
            </p:cNvPr>
            <p:cNvSpPr/>
            <p:nvPr/>
          </p:nvSpPr>
          <p:spPr>
            <a:xfrm rot="17100000">
              <a:off x="2845997" y="2637537"/>
              <a:ext cx="749854" cy="646563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ADD852-A651-4088-9781-3D8CE15E0F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дождя, природы, неба, полет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EE75983F-2708-4C39-B331-8F594511A3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0" y="86714"/>
            <a:ext cx="6009285" cy="397728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4063999"/>
            <a:ext cx="6012000" cy="863601"/>
          </a:xfrm>
        </p:spPr>
        <p:txBody>
          <a:bodyPr rtlCol="0"/>
          <a:lstStyle/>
          <a:p>
            <a:pPr rtl="0"/>
            <a:r>
              <a:rPr lang="ru-RU" dirty="0"/>
              <a:t>Функции корня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Зачем он растениям?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45A1B7-8B88-4D90-983D-BAA2E9AAFFD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/>
          <a:lstStyle/>
          <a:p>
            <a:pPr rtl="0">
              <a:lnSpc>
                <a:spcPct val="80000"/>
              </a:lnSpc>
              <a:buFontTx/>
              <a:buChar char="-"/>
            </a:pPr>
            <a:r>
              <a:rPr lang="ru-RU" sz="3200" dirty="0"/>
              <a:t>Питание растения</a:t>
            </a:r>
          </a:p>
          <a:p>
            <a:pPr rtl="0">
              <a:lnSpc>
                <a:spcPct val="80000"/>
              </a:lnSpc>
              <a:buFontTx/>
              <a:buChar char="-"/>
            </a:pPr>
            <a:r>
              <a:rPr lang="ru-RU" sz="3200" dirty="0"/>
              <a:t>Всасывание микроэлементов (в т.ч. Азота из почвы)</a:t>
            </a:r>
          </a:p>
          <a:p>
            <a:pPr rtl="0">
              <a:lnSpc>
                <a:spcPct val="80000"/>
              </a:lnSpc>
              <a:buFontTx/>
              <a:buChar char="-"/>
            </a:pPr>
            <a:r>
              <a:rPr lang="ru-RU" sz="3200" dirty="0"/>
              <a:t>Всасывание воды (необходима в т.ч. Для фотосинтеза)</a:t>
            </a:r>
          </a:p>
          <a:p>
            <a:pPr rtl="0">
              <a:lnSpc>
                <a:spcPct val="80000"/>
              </a:lnSpc>
              <a:buFontTx/>
              <a:buChar char="-"/>
            </a:pPr>
            <a:r>
              <a:rPr lang="ru-RU" sz="3200" dirty="0"/>
              <a:t>Закрепление в почве</a:t>
            </a:r>
          </a:p>
        </p:txBody>
      </p:sp>
      <p:grpSp>
        <p:nvGrpSpPr>
          <p:cNvPr id="46" name="Группа 45" title="группа треугольников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16" name="Полилиния: Фигура 15" title="треугольники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7" name="Полилиния: Фигура 16" title="треугольники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8" name="Полилиния: Фигура 17" title="треугольники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9" name="Полилиния: Фигура 18" title="треугольники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0" name="Полилиния: Фигура 19" title="треугольники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1" name="Полилиния: Фигура 20" title="треугольники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2" name="Полилиния: Фигура 21" title="треугольники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3" name="Полилиния: Фигура 22" title="треугольники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4" name="Полилиния: Фигура 23" title="треугольники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5" name="Полилиния: Фигура 24" title="треугольники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6" name="Полилиния: Фигура 25" title="треугольники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7" name="Полилиния: Фигура 26" title="треугольники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8" name="Полилиния: Фигура 27" title="треугольники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9" name="Полилиния: Фигура 28" title="треугольники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 descr="Рисунок">
            <a:extLst>
              <a:ext uri="{FF2B5EF4-FFF2-40B4-BE49-F238E27FC236}">
                <a16:creationId xmlns:a16="http://schemas.microsoft.com/office/drawing/2014/main" id="{9CF9A97B-8C9E-410A-A1D7-238293088B5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" r="13"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Виды корней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285545-D980-4273-B989-4EEB24191C82}"/>
              </a:ext>
            </a:extLst>
          </p:cNvPr>
          <p:cNvSpPr txBox="1"/>
          <p:nvPr/>
        </p:nvSpPr>
        <p:spPr>
          <a:xfrm>
            <a:off x="8631936" y="1222136"/>
            <a:ext cx="3296433" cy="676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Главный корень – ярко выражен, толстый, крупный, самый длинный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251F5C9-51FE-4617-B91E-3D922BBF1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416" t="9807" r="60583" b="3378"/>
          <a:stretch/>
        </p:blipFill>
        <p:spPr>
          <a:xfrm>
            <a:off x="474428" y="0"/>
            <a:ext cx="5304580" cy="6774092"/>
          </a:xfrm>
          <a:prstGeom prst="rect">
            <a:avLst/>
          </a:prstGeom>
        </p:spPr>
      </p:pic>
      <p:sp>
        <p:nvSpPr>
          <p:cNvPr id="35" name="Овал 34">
            <a:extLst>
              <a:ext uri="{FF2B5EF4-FFF2-40B4-BE49-F238E27FC236}">
                <a16:creationId xmlns:a16="http://schemas.microsoft.com/office/drawing/2014/main" id="{E36903E1-9454-4FCF-AE6C-5C420A353CB9}"/>
              </a:ext>
            </a:extLst>
          </p:cNvPr>
          <p:cNvSpPr/>
          <p:nvPr/>
        </p:nvSpPr>
        <p:spPr>
          <a:xfrm>
            <a:off x="7068457" y="1328154"/>
            <a:ext cx="1498822" cy="149882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4E868680-893C-47B1-A035-33F4E55D2BAF}"/>
              </a:ext>
            </a:extLst>
          </p:cNvPr>
          <p:cNvSpPr/>
          <p:nvPr/>
        </p:nvSpPr>
        <p:spPr>
          <a:xfrm>
            <a:off x="7068457" y="2884302"/>
            <a:ext cx="1498822" cy="14988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255AF150-64F7-4F99-AB16-F75BEEC57ABB}"/>
              </a:ext>
            </a:extLst>
          </p:cNvPr>
          <p:cNvSpPr/>
          <p:nvPr/>
        </p:nvSpPr>
        <p:spPr>
          <a:xfrm>
            <a:off x="7068457" y="4440450"/>
            <a:ext cx="1498822" cy="149882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1519C6-3A98-4D66-AF51-CFD8F2F412A3}"/>
              </a:ext>
            </a:extLst>
          </p:cNvPr>
          <p:cNvSpPr txBox="1"/>
          <p:nvPr/>
        </p:nvSpPr>
        <p:spPr>
          <a:xfrm>
            <a:off x="8733183" y="3127513"/>
            <a:ext cx="3038816" cy="11264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Боковые корни – растут от главного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31A60D-6E1C-4225-8DFF-92031566EE02}"/>
              </a:ext>
            </a:extLst>
          </p:cNvPr>
          <p:cNvSpPr txBox="1"/>
          <p:nvPr/>
        </p:nvSpPr>
        <p:spPr>
          <a:xfrm>
            <a:off x="8631936" y="4639653"/>
            <a:ext cx="2763186" cy="9962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Придаточные корни – растут от стебля, реже – от листьев.</a:t>
            </a:r>
          </a:p>
        </p:txBody>
      </p:sp>
    </p:spTree>
    <p:extLst>
      <p:ext uri="{BB962C8B-B14F-4D97-AF65-F5344CB8AC3E}">
        <p14:creationId xmlns:p14="http://schemas.microsoft.com/office/powerpoint/2010/main" val="25208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02878AF-0E1A-4C19-B7DC-CB032B639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корневых систем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64E60F-0AC0-4B1D-9DCB-4B2DCE0599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4</a:t>
            </a:fld>
            <a:endParaRPr lang="ru-RU" noProof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D29BF9-DAE1-4231-8500-A27564212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9524" y="1627347"/>
            <a:ext cx="10452952" cy="452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5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Какие растения какой корень имеют?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951603" cy="4864487"/>
          </a:xfrm>
        </p:spPr>
        <p:txBody>
          <a:bodyPr rtlCol="0"/>
          <a:lstStyle/>
          <a:p>
            <a:pPr rtl="0"/>
            <a:r>
              <a:rPr lang="ru-RU" dirty="0"/>
              <a:t>Чаще всего мы говорим, что однодольным растениям (пшеница, рожь, овес, лилии, рис, лук) свойственная мочковатая система, а двудольным (мак, яблоко, дуб) – стержневая.</a:t>
            </a:r>
          </a:p>
        </p:txBody>
      </p:sp>
      <p:pic>
        <p:nvPicPr>
          <p:cNvPr id="24" name="Рисунок 23" descr="Цветок крупным планом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ED97842-6676-4F84-821B-4640F5BEEC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796" y="1376357"/>
            <a:ext cx="6333545" cy="4379625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37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Зоны корня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285545-D980-4273-B989-4EEB24191C82}"/>
              </a:ext>
            </a:extLst>
          </p:cNvPr>
          <p:cNvSpPr txBox="1"/>
          <p:nvPr/>
        </p:nvSpPr>
        <p:spPr>
          <a:xfrm>
            <a:off x="8631936" y="1222136"/>
            <a:ext cx="3296433" cy="676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Зона деления – здесь делятся клетки и отправляются либо в зону роста, либо в чехлик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36903E1-9454-4FCF-AE6C-5C420A353CB9}"/>
              </a:ext>
            </a:extLst>
          </p:cNvPr>
          <p:cNvSpPr/>
          <p:nvPr/>
        </p:nvSpPr>
        <p:spPr>
          <a:xfrm>
            <a:off x="7068457" y="1328154"/>
            <a:ext cx="1498822" cy="149882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4E868680-893C-47B1-A035-33F4E55D2BAF}"/>
              </a:ext>
            </a:extLst>
          </p:cNvPr>
          <p:cNvSpPr/>
          <p:nvPr/>
        </p:nvSpPr>
        <p:spPr>
          <a:xfrm>
            <a:off x="7068457" y="2884302"/>
            <a:ext cx="1498822" cy="14988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255AF150-64F7-4F99-AB16-F75BEEC57ABB}"/>
              </a:ext>
            </a:extLst>
          </p:cNvPr>
          <p:cNvSpPr/>
          <p:nvPr/>
        </p:nvSpPr>
        <p:spPr>
          <a:xfrm>
            <a:off x="7068457" y="4440450"/>
            <a:ext cx="1498822" cy="149882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1519C6-3A98-4D66-AF51-CFD8F2F412A3}"/>
              </a:ext>
            </a:extLst>
          </p:cNvPr>
          <p:cNvSpPr txBox="1"/>
          <p:nvPr/>
        </p:nvSpPr>
        <p:spPr>
          <a:xfrm>
            <a:off x="8673552" y="3179793"/>
            <a:ext cx="3518447" cy="11264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Зона растяжения – здесь клетки растут, увеличиваются, дозревают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31A60D-6E1C-4225-8DFF-92031566EE02}"/>
              </a:ext>
            </a:extLst>
          </p:cNvPr>
          <p:cNvSpPr txBox="1"/>
          <p:nvPr/>
        </p:nvSpPr>
        <p:spPr>
          <a:xfrm>
            <a:off x="8631936" y="4639653"/>
            <a:ext cx="2763186" cy="9962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Зона всасывания – место роста боковых корней </a:t>
            </a:r>
          </a:p>
        </p:txBody>
      </p:sp>
      <p:pic>
        <p:nvPicPr>
          <p:cNvPr id="1026" name="Picture 2" descr="Корень | Биология">
            <a:extLst>
              <a:ext uri="{FF2B5EF4-FFF2-40B4-BE49-F238E27FC236}">
                <a16:creationId xmlns:a16="http://schemas.microsoft.com/office/drawing/2014/main" id="{596FBA2C-CC82-4AB4-BBC4-59545D00D167}"/>
              </a:ext>
            </a:extLst>
          </p:cNvPr>
          <p:cNvPicPr>
            <a:picLocks noGrp="1" noChangeAspect="1" noChangeArrowheads="1"/>
          </p:cNvPicPr>
          <p:nvPr>
            <p:ph type="pic" sz="quarter" idx="2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-453" r="13469" b="-1"/>
          <a:stretch/>
        </p:blipFill>
        <p:spPr bwMode="auto">
          <a:xfrm>
            <a:off x="352128" y="277213"/>
            <a:ext cx="5743872" cy="630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6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итогового слайда, левый верхний угол">
            <a:extLst>
              <a:ext uri="{FF2B5EF4-FFF2-40B4-BE49-F238E27FC236}">
                <a16:creationId xmlns:a16="http://schemas.microsoft.com/office/drawing/2014/main" id="{AD40D937-B3C8-43EA-A0D3-6CE4BF447E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00" y="86714"/>
            <a:ext cx="6009285" cy="389057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33CBA-6B58-475A-BAF2-04998BA4A5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Корневой чехлик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542706-50AC-4B17-A704-143D94A79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Функции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163A50-2819-40D9-A42F-D84F47928C9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rtl="0"/>
            <a:r>
              <a:rPr lang="ru-RU" dirty="0"/>
              <a:t>Защищает корень от повреждений</a:t>
            </a:r>
          </a:p>
          <a:p>
            <a:pPr rtl="0"/>
            <a:r>
              <a:rPr lang="ru-RU" dirty="0"/>
              <a:t>На пути встречаются твердые частицы, камешки, твердые слои почв, окаменелости, минеральные отложения, которые могут  повредить корень </a:t>
            </a:r>
          </a:p>
          <a:p>
            <a:pPr rtl="0"/>
            <a:r>
              <a:rPr lang="ru-RU" dirty="0"/>
              <a:t>Постоянно обрастает новыми клетками взамен отслаивающихся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D249B8-A654-41FD-9724-45A3A5EE1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15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истья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cxnSp>
        <p:nvCxnSpPr>
          <p:cNvPr id="5" name="Прямая соединительная линия 4" descr="Разделитель">
            <a:extLst>
              <a:ext uri="{FF2B5EF4-FFF2-40B4-BE49-F238E27FC236}">
                <a16:creationId xmlns:a16="http://schemas.microsoft.com/office/drawing/2014/main" id="{FE07C9EC-5158-440C-995A-EAC50D3E0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Графический объект 12" descr="Пользователь" title="Значок — имя докладчика">
            <a:extLst>
              <a:ext uri="{FF2B5EF4-FFF2-40B4-BE49-F238E27FC236}">
                <a16:creationId xmlns:a16="http://schemas.microsoft.com/office/drawing/2014/main" id="{708AF784-88DE-4E89-A28B-BECD54FC11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4624" y="3886690"/>
            <a:ext cx="164463" cy="164463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650F9D0C-7F14-4B83-A0A3-5710128C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ru-RU" dirty="0"/>
              <a:t>+7 (123) 987-65-54</a:t>
            </a:r>
          </a:p>
        </p:txBody>
      </p:sp>
      <p:pic>
        <p:nvPicPr>
          <p:cNvPr id="15" name="Графический объект 14" descr="Смартфон" title="Значок — номер телефона докладчика">
            <a:extLst>
              <a:ext uri="{FF2B5EF4-FFF2-40B4-BE49-F238E27FC236}">
                <a16:creationId xmlns:a16="http://schemas.microsoft.com/office/drawing/2014/main" id="{E276E47B-4C08-4FEC-AAE8-3DCCBA7EE72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84624" y="4196776"/>
            <a:ext cx="164463" cy="164463"/>
          </a:xfrm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2EF9E03C-A81E-4083-9F20-EF8FFAF59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ru-RU" dirty="0"/>
              <a:t>mariya@email.com</a:t>
            </a:r>
          </a:p>
        </p:txBody>
      </p:sp>
      <p:pic>
        <p:nvPicPr>
          <p:cNvPr id="14" name="Графический объект 13" descr="Конверт" title="Значок — адрес электронной почты докладчика">
            <a:extLst>
              <a:ext uri="{FF2B5EF4-FFF2-40B4-BE49-F238E27FC236}">
                <a16:creationId xmlns:a16="http://schemas.microsoft.com/office/drawing/2014/main" id="{4F2D4997-93AD-4A62-8488-4572923DB8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84624" y="4530964"/>
            <a:ext cx="164463" cy="164463"/>
          </a:xfrm>
          <a:prstGeom prst="rect">
            <a:avLst/>
          </a:prstGeom>
        </p:spPr>
      </p:pic>
      <p:sp>
        <p:nvSpPr>
          <p:cNvPr id="26" name="Текст 25">
            <a:extLst>
              <a:ext uri="{FF2B5EF4-FFF2-40B4-BE49-F238E27FC236}">
                <a16:creationId xmlns:a16="http://schemas.microsoft.com/office/drawing/2014/main" id="{88557579-7DEF-FF4C-AD37-0E81A6BB3B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 dirty="0">
                <a:hlinkClick r:id="rId10"/>
              </a:rPr>
              <a:t>www.fabrikam.com</a:t>
            </a:r>
            <a:r>
              <a:rPr lang="ru-RU" dirty="0"/>
              <a:t> </a:t>
            </a:r>
          </a:p>
        </p:txBody>
      </p:sp>
      <p:pic>
        <p:nvPicPr>
          <p:cNvPr id="30" name="Графический объект 29" descr="Мир">
            <a:extLst>
              <a:ext uri="{FF2B5EF4-FFF2-40B4-BE49-F238E27FC236}">
                <a16:creationId xmlns:a16="http://schemas.microsoft.com/office/drawing/2014/main" id="{07973E30-0C12-8442-90B5-47D1C45545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78999" y="4843614"/>
            <a:ext cx="170088" cy="170088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id="{53B81699-B6DF-4909-91C1-F9862F6E79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73A7DD36-3709-412E-8A57-8E8531BC27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Подзаголовок 15">
            <a:extLst>
              <a:ext uri="{FF2B5EF4-FFF2-40B4-BE49-F238E27FC236}">
                <a16:creationId xmlns:a16="http://schemas.microsoft.com/office/drawing/2014/main" id="{2CC62047-65A6-4879-A954-801BD6F060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148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6573_TF16411174.potx" id="{B9D1EFAA-1B8A-435B-B40B-36E03B99D842}" vid="{BF204853-A097-4AAF-B811-234D352F67A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26</TotalTime>
  <Words>220</Words>
  <Application>Microsoft Office PowerPoint</Application>
  <PresentationFormat>Широкоэкранный</PresentationFormat>
  <Paragraphs>40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Rockwell</vt:lpstr>
      <vt:lpstr>Times New Roman</vt:lpstr>
      <vt:lpstr>Тема Office</vt:lpstr>
      <vt:lpstr>Корневая  система</vt:lpstr>
      <vt:lpstr>Функции корня</vt:lpstr>
      <vt:lpstr>Виды корней</vt:lpstr>
      <vt:lpstr>Типы корневых систем</vt:lpstr>
      <vt:lpstr>Какие растения какой корень имеют? </vt:lpstr>
      <vt:lpstr>Зоны корня</vt:lpstr>
      <vt:lpstr>Корневой чехлик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Корневая  система</dc:title>
  <dc:creator>Анна Румянцева</dc:creator>
  <cp:lastModifiedBy>Анна Румянцева</cp:lastModifiedBy>
  <cp:revision>2</cp:revision>
  <dcterms:created xsi:type="dcterms:W3CDTF">2021-12-23T06:46:44Z</dcterms:created>
  <dcterms:modified xsi:type="dcterms:W3CDTF">2021-12-23T07:13:04Z</dcterms:modified>
</cp:coreProperties>
</file>