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8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3" r:id="rId16"/>
    <p:sldId id="272" r:id="rId17"/>
    <p:sldId id="271" r:id="rId18"/>
    <p:sldId id="28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4" r:id="rId27"/>
    <p:sldId id="282" r:id="rId28"/>
    <p:sldId id="286" r:id="rId29"/>
    <p:sldId id="287" r:id="rId30"/>
    <p:sldId id="288" r:id="rId31"/>
    <p:sldId id="290" r:id="rId32"/>
    <p:sldId id="289" r:id="rId33"/>
    <p:sldId id="291" r:id="rId34"/>
    <p:sldId id="284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7" autoAdjust="0"/>
    <p:restoredTop sz="94619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3CBB-8501-407B-B989-85E67A74FDA4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A84C9-30EA-485C-B655-F085F7C0C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B7FF-1813-46AA-BB70-1A501185314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D3B9-761D-4E39-B010-A8C47A901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u.wikipedia.org/wiki/%D0%93%D0%B0%D0%BD%D0%B3%D0%BB%D0%B8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search_images?rch=l&amp;type=all&amp;is=0&amp;q=%D0%BB%D0%B5%D1%89" TargetMode="External"/><Relationship Id="rId13" Type="http://schemas.openxmlformats.org/officeDocument/2006/relationships/hyperlink" Target="http://go.mail.ru/search_images?rch=e&amp;type=all&amp;is=0&amp;q=%D0%B4%D0%B8%D1%84%D1%84%D1%83%D0%B7%D0%BD%D0%B0%D1%8F+%D0%BD%D0%B5%D1%80%D0%B2%D0%BD%D0%B0%D1%8F+%D1%81%D0%B8%D1%81%D1%82%D0%B5%D0%BC%D0%B0" TargetMode="External"/><Relationship Id="rId3" Type="http://schemas.openxmlformats.org/officeDocument/2006/relationships/hyperlink" Target="http://atletizm.com.ua/" TargetMode="External"/><Relationship Id="rId7" Type="http://schemas.openxmlformats.org/officeDocument/2006/relationships/hyperlink" Target="http://go.mail.ru/search_images?rch=l&amp;type=all&amp;is=0&amp;q=%25" TargetMode="External"/><Relationship Id="rId12" Type="http://schemas.openxmlformats.org/officeDocument/2006/relationships/hyperlink" Target="http://medusy.ru/presnovod/index.shtm" TargetMode="External"/><Relationship Id="rId2" Type="http://schemas.openxmlformats.org/officeDocument/2006/relationships/hyperlink" Target="http://www.ebi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_images?q=Kimps%20|" TargetMode="External"/><Relationship Id="rId11" Type="http://schemas.openxmlformats.org/officeDocument/2006/relationships/hyperlink" Target="http://www.knowbiology.ru/bezpozvonochnie/kishechnopolostnye.html" TargetMode="External"/><Relationship Id="rId5" Type="http://schemas.openxmlformats.org/officeDocument/2006/relationships/hyperlink" Target="http://zooclub.ru/rept/vidy/vidy/50.shtml" TargetMode="External"/><Relationship Id="rId15" Type="http://schemas.openxmlformats.org/officeDocument/2006/relationships/hyperlink" Target="http://www.ebio.ru/org17.html" TargetMode="External"/><Relationship Id="rId10" Type="http://schemas.openxmlformats.org/officeDocument/2006/relationships/hyperlink" Target="http://biologyshi.blogspot.com/2012/10/blog-post_8.html" TargetMode="External"/><Relationship Id="rId4" Type="http://schemas.openxmlformats.org/officeDocument/2006/relationships/hyperlink" Target="http://floranimal.ru/families/2316.html" TargetMode="External"/><Relationship Id="rId9" Type="http://schemas.openxmlformats.org/officeDocument/2006/relationships/hyperlink" Target="http://collection.edu.yar.ru/catalog/res/000003b2-1000-4ddd-d8fa-390046bb2fe0/?fullView=1&amp;from=000001a1-a000-4ddd-7bd7-0a0046b1da3f&amp;&amp;rubric_id%5b%5d=103920" TargetMode="External"/><Relationship Id="rId14" Type="http://schemas.openxmlformats.org/officeDocument/2006/relationships/hyperlink" Target="http://atletizm.com.ua/zdorove/stroenie-cheloveka/198-gormon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КООРДИНАЦИЯ И РЕГУЛЯЦИЯ ПРОЦЕССОВ ЖИЗНЕДЕЯТЕЛЬНОСТИ ЖИВЫХ ОРГАНИЗМОВ</a:t>
            </a: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биология  6 класс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725144"/>
            <a:ext cx="4240560" cy="180020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Автор Кузьмина Валентина Георгиевна</a:t>
            </a:r>
            <a:endParaRPr lang="ru-RU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учитель  химии  и  биологии </a:t>
            </a:r>
          </a:p>
          <a:p>
            <a:pPr algn="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МБОУ Сортовская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оош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РЕГУЛЯЦИЯ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3833267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НАПРАВЛЕНИЕ,  УПОРЯДОЧИВАНИЕ.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668344" y="537321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КООРДИНАЦИЯ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СОГЛАСОВАНИЕ, СОПРОДЧИНЕНИЕ, УСТАНОВЛЕНИЕ ВЗАИМОСВЯЗИ МЕЖДУ КАКИМИ-ЛИБО ДЕЙСТВИЯМИ, ЯВЛЕНИЯМИ, ПОНЯТИЯМИ.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524328" y="544522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Найдите в тексте учебника примеры, доказывающие, что простейшие организмы  обладают способностью к регуляции и координации своих процессов.</a:t>
            </a:r>
          </a:p>
          <a:p>
            <a:pPr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Изучите  рисунки на стр. 114 и 115 учебника.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946448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Рис. 8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33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5616624" cy="4212469"/>
          </a:xfr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819618"/>
            <a:ext cx="799288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Светочувствительный глазок (стигма)  – специальный органоид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светоощущения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Рис. 9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fuzor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750"/>
          <a:stretch>
            <a:fillRect/>
          </a:stretch>
        </p:blipFill>
        <p:spPr>
          <a:xfrm>
            <a:off x="1547664" y="476672"/>
            <a:ext cx="5807527" cy="3816424"/>
          </a:xfr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437112"/>
            <a:ext cx="756083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/>
                <a:cs typeface="Times New Roman"/>
              </a:rPr>
              <a:t>Инфузория туфелька имеет особые волокна, которые пронизывают её и координируют работу ресничек. Если их повредить, то биение ресничек станет беспорядочным, а движение инфузории – хаотичным.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Движения простейших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Та́ксисы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Тропизмы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932040" y="1268760"/>
            <a:ext cx="2016224" cy="19442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691680" y="1268760"/>
            <a:ext cx="1800200" cy="20162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сведения 5">
            <a:hlinkClick r:id="rId2" action="ppaction://hlinksldjump" highlightClick="1"/>
          </p:cNvPr>
          <p:cNvSpPr/>
          <p:nvPr/>
        </p:nvSpPr>
        <p:spPr>
          <a:xfrm>
            <a:off x="1547664" y="4293096"/>
            <a:ext cx="466352" cy="432048"/>
          </a:xfrm>
          <a:prstGeom prst="actionButtonInformati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t="100000" r="100000"/>
            </a:path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6516216" y="4293096"/>
            <a:ext cx="466352" cy="432048"/>
          </a:xfrm>
          <a:prstGeom prst="actionButtonInformatio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8100392" y="5877272"/>
            <a:ext cx="466352" cy="432048"/>
          </a:xfrm>
          <a:prstGeom prst="actionButtonEn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r>
              <a:rPr lang="ru-RU" sz="43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Та́ксис</a:t>
            </a:r>
            <a:r>
              <a:rPr lang="ru-RU" sz="43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(от древнегреческого  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τάξις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— строй, порядок, расположение по порядку) — двигательные реакции в ответ на односторонне действующий стимул, свойственные свободно передвигающимся организмам, некоторым клеткам и органоидам. Источниками раздражения могут быть свет, температура, влага, химические вещества и другие. Раздражители (стимулы) любого типа могут вызывать как отрицательную, так и положительную двигательную реакцию организмов.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538360" cy="504056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Тропизмы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(от греческого 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τροπος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— поворот, направление) — реакция ориентирования клетки, то есть направление роста или движения клеток относительно раздражителя (химического, светового и др.).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00392" y="5877272"/>
            <a:ext cx="538360" cy="504056"/>
          </a:xfrm>
          <a:prstGeom prst="actionButtonBackPrevio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Работу всех органов, их связь с окружающей средой у сложноорганизованных животных регулируют </a:t>
            </a:r>
            <a:r>
              <a:rPr lang="ru-RU" sz="40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нервная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</a:t>
            </a:r>
            <a:r>
              <a:rPr lang="ru-RU" sz="40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эндокринная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системы.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ходе эволюции нервная система прошла несколько этапов развития: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1-й этап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– диффузная, или сетчатая система (гидра);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2-й этап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– узловая нервная система (дождевой червь);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3-й этап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– нервная трубка (человек).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600401" cy="4758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6270147"/>
            <a:ext cx="129614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ru-RU" sz="3200" b="1" dirty="0" smtClean="0"/>
              <a:t> </a:t>
            </a:r>
            <a:r>
              <a:rPr lang="ru-RU" sz="1900" b="1" dirty="0" smtClean="0">
                <a:ea typeface="Calibri"/>
                <a:cs typeface="Times New Roman"/>
              </a:rPr>
              <a:t>Рис.14</a:t>
            </a:r>
          </a:p>
          <a:p>
            <a:pPr marL="342900" lvl="0" indent="-34290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2411760" y="2420888"/>
            <a:ext cx="216024" cy="216024"/>
          </a:xfrm>
          <a:prstGeom prst="actionButtonInform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4067944" y="3573016"/>
            <a:ext cx="216024" cy="216024"/>
          </a:xfrm>
          <a:prstGeom prst="actionButtonInform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2843808" y="4437112"/>
            <a:ext cx="250328" cy="216024"/>
          </a:xfrm>
          <a:prstGeom prst="actionButtonInform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rId6" action="ppaction://hlinksldjump" highlightClick="1"/>
          </p:cNvPr>
          <p:cNvSpPr/>
          <p:nvPr/>
        </p:nvSpPr>
        <p:spPr>
          <a:xfrm>
            <a:off x="611560" y="5733256"/>
            <a:ext cx="466352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Цели урока 1 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7"/>
          </a:xfrm>
        </p:spPr>
        <p:txBody>
          <a:bodyPr>
            <a:normAutofit fontScale="4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познакомиться   с   регуляцией   процессов жизнедеятельности;</a:t>
            </a:r>
          </a:p>
          <a:p>
            <a:pPr>
              <a:buNone/>
            </a:pP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Дать   понятие   об   особенностях   регуляции   работы организмов   одноклеточных   животных;</a:t>
            </a:r>
          </a:p>
          <a:p>
            <a:pPr>
              <a:buNone/>
            </a:pP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раскрыть   особенности   строения   нервной   системы  беспозвоночных, позвоночных;</a:t>
            </a:r>
          </a:p>
          <a:p>
            <a:pPr>
              <a:buNone/>
            </a:pP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с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формировать   представление   о   роли   нервной системы   в   регуляции   процессов   жизнедеятельности;</a:t>
            </a:r>
          </a:p>
          <a:p>
            <a:pPr>
              <a:buNone/>
            </a:pPr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п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родолжить   формирование   умений   сравнивать, анализировать,  обобщать,   работать  с   таблицами, рисунками   и   текстом   учебника.</a:t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</a:b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60648"/>
            <a:ext cx="4462264" cy="4536503"/>
          </a:xfrm>
        </p:spPr>
        <p:txBody>
          <a:bodyPr>
            <a:noAutofit/>
          </a:bodyPr>
          <a:lstStyle/>
          <a:p>
            <a:pPr lvl="0"/>
            <a:r>
              <a:rPr lang="ru-RU" sz="2400" b="1" u="sng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Диффузная нервная система </a:t>
            </a:r>
            <a:r>
              <a:rPr lang="ru-RU" sz="2400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— представлена у  кишечнополостных. Нервные клетки образуют диффузное нервное сплетение в  эктодерме по всему телу животного, и при сильном раздражении одной части сплетения возникает </a:t>
            </a:r>
            <a:r>
              <a:rPr lang="ru-RU" sz="2400" dirty="0" err="1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генерализованный</a:t>
            </a:r>
            <a:r>
              <a:rPr lang="ru-RU" sz="2400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ответ — реагирует все тело.</a:t>
            </a:r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6093296"/>
            <a:ext cx="8136904" cy="409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Рис. 9                                Рис. 10                              Рис. 11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s (59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4581128"/>
            <a:ext cx="2006265" cy="1512168"/>
          </a:xfrm>
          <a:ln>
            <a:solidFill>
              <a:schemeClr val="accent1"/>
            </a:solidFill>
          </a:ln>
        </p:spPr>
      </p:pic>
      <p:pic>
        <p:nvPicPr>
          <p:cNvPr id="6" name="Рисунок 5" descr="5kx7pegr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581128"/>
            <a:ext cx="2016224" cy="1509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gid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581128"/>
            <a:ext cx="2016224" cy="1512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image021.png"/>
          <p:cNvPicPr>
            <a:picLocks noChangeAspect="1"/>
          </p:cNvPicPr>
          <p:nvPr/>
        </p:nvPicPr>
        <p:blipFill>
          <a:blip r:embed="rId5" cstate="print"/>
          <a:srcRect t="4244" r="10000"/>
          <a:stretch>
            <a:fillRect/>
          </a:stretch>
        </p:blipFill>
        <p:spPr>
          <a:xfrm>
            <a:off x="755576" y="692696"/>
            <a:ext cx="2520280" cy="3249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4005064"/>
            <a:ext cx="100811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Calibri"/>
                <a:cs typeface="Times New Roman"/>
              </a:rPr>
              <a:t>Рис. 12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172400" y="5949280"/>
            <a:ext cx="538360" cy="504056"/>
          </a:xfrm>
          <a:prstGeom prst="actionButtonHom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60648"/>
            <a:ext cx="5482952" cy="586551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Arial"/>
                <a:ea typeface="Times New Roman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Узловая нервная система </a:t>
            </a:r>
            <a:r>
              <a:rPr lang="ru-RU" dirty="0" smtClean="0">
                <a:latin typeface="Arial"/>
                <a:ea typeface="Times New Roman"/>
              </a:rPr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    </a:t>
            </a:r>
            <a:r>
              <a:rPr lang="ru-RU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или сложная </a:t>
            </a:r>
            <a:r>
              <a:rPr lang="ru-RU" dirty="0" err="1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ганглионарная</a:t>
            </a:r>
            <a:r>
              <a:rPr lang="ru-RU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 система — представлена у  членистоногих, моллюсков и других групп беспозвоночных. Большая часть клеток центральной нервной системы собраны в нервные узлы — </a:t>
            </a:r>
            <a:r>
              <a:rPr lang="ru-RU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  <a:hlinkClick r:id="rId2" tooltip="Ганглий"/>
              </a:rPr>
              <a:t>ганглии</a:t>
            </a:r>
            <a:r>
              <a:rPr lang="ru-RU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Times New Roman"/>
              </a:rPr>
              <a:t>. У многих животных клетки в них специализированы и обслуживают отдельные органы. У некоторых моллюсков (например, головоногих) и членистоногих возникает сложное объединение специализированных ганглиев с развитыми связями между ними — единый головной мозг или головогрудная нервная масса (у пауков). </a:t>
            </a:r>
            <a:endParaRPr lang="ru-RU" dirty="0"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68960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13 </a:t>
            </a:r>
            <a:endParaRPr lang="ru-RU" dirty="0"/>
          </a:p>
        </p:txBody>
      </p:sp>
      <p:pic>
        <p:nvPicPr>
          <p:cNvPr id="5" name="Рисунок 4" descr="0010-013-Uslozhnenie-zhivotnykh-v-protsesse-evoljuts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476673"/>
            <a:ext cx="2952328" cy="252028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72400" y="5949280"/>
            <a:ext cx="538360" cy="504056"/>
          </a:xfrm>
          <a:prstGeom prst="actionButtonHom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Нервная трубка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lnSpcReduction="1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зачаток центральной нервной системы у хордовых;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эволюции видоизменяется в головной  и  спинной мозг.</a:t>
            </a:r>
          </a:p>
          <a:p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sz="1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>
              <a:buNone/>
            </a:pPr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Рис. 14 </a:t>
            </a: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59" y="1700808"/>
            <a:ext cx="2468771" cy="439248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71600" y="5805264"/>
            <a:ext cx="538360" cy="504056"/>
          </a:xfrm>
          <a:prstGeom prst="actionButtonHom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РАССМОТРИМ СТРОЕНИЕ ГОЛОВНОГО МОЗГА ПОЗВОНОЧНЫХ ЖИВОТНЫХ</a:t>
            </a:r>
            <a:endParaRPr lang="ru-RU" sz="36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Содержимое 9" descr="0629_02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51" y="1556792"/>
            <a:ext cx="8026081" cy="4248472"/>
          </a:xfrm>
        </p:spPr>
      </p:pic>
      <p:sp>
        <p:nvSpPr>
          <p:cNvPr id="11" name="Прямоугольник 10"/>
          <p:cNvSpPr/>
          <p:nvPr/>
        </p:nvSpPr>
        <p:spPr>
          <a:xfrm>
            <a:off x="1043608" y="1556792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с учебником: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учебнике на стр.118 изучите рисунок «строение головного мозга позвоночных животных», определите: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отделы головного мозга;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размеры отделов головного мозга разных животных;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предположите вес головного мозга позвоночных, представленных на рисунке.</a:t>
            </a:r>
          </a:p>
          <a:p>
            <a:pPr algn="just">
              <a:buNone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 учебнике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(§17)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информацию о коре  больших полушарий головного мозга.</a:t>
            </a:r>
          </a:p>
          <a:p>
            <a:pPr algn="just">
              <a:buFontTx/>
              <a:buChar char="-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15030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основе нервной деятельности лежат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РЕФЛЕКСЫ</a:t>
            </a:r>
            <a:endParaRPr lang="ru-RU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НАЙДИТЕ В §17 УЧЕБНИКА ИНФОРМАЦИЮ О РЕФЛЕКСАХ;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 ПРИВЕДИТЕ ПРИМЕРЫ РЕФЛЕКСОВ, КОТОРЫЕ ВЫ ЗНАЕТЕ.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060848"/>
            <a:ext cx="2520280" cy="13181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УСЛОВНЫЙ РЕФЛЕКС    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92080" y="2086341"/>
            <a:ext cx="2880320" cy="13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БЕЗУСЛОВНЫЙ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РЕФЛЕКС</a:t>
            </a:r>
            <a:endParaRPr kumimoji="0" lang="ru-RU" sz="2800" b="1" i="1" u="sng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63888" y="1916832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1916832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Управляющая кнопка: сведения 11">
            <a:hlinkClick r:id="rId2" action="ppaction://hlinksldjump" highlightClick="1"/>
          </p:cNvPr>
          <p:cNvSpPr/>
          <p:nvPr/>
        </p:nvSpPr>
        <p:spPr>
          <a:xfrm>
            <a:off x="5796136" y="1484784"/>
            <a:ext cx="322336" cy="250328"/>
          </a:xfrm>
          <a:prstGeom prst="actionButtonInformatio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36145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 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это адекватная (т.е. правильная) ответная реакция организма на раздражение, осуществляемая при посредстве нервной системы.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4797152"/>
            <a:ext cx="74617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Вопрос: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Как вы думаете, могут быть рефлексы у инфузории туфельки, у амёбы?</a:t>
            </a:r>
            <a:endParaRPr kumimoji="0" lang="ru-RU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Цели урока 2 :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ПРОДОЛЖИТЬ  </a:t>
            </a:r>
            <a:r>
              <a:rPr lang="ru-RU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ЗнакомСТВО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   с   регуляцией   процессов жизнедеятельности;</a:t>
            </a:r>
          </a:p>
          <a:p>
            <a:pPr>
              <a:buNone/>
            </a:pPr>
            <a:endParaRPr lang="ru-RU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Дать   понятие   об   особенностях   регуляции   работы организмов   С ПОМОЩЬЮ  ЭНДОКРИННОГО  АППАРАТА;</a:t>
            </a:r>
          </a:p>
          <a:p>
            <a:pPr>
              <a:buNone/>
            </a:pPr>
            <a:endParaRPr lang="ru-RU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Раскрыть ПОНЯТИЕ  ГОРМОНЫ;</a:t>
            </a:r>
          </a:p>
          <a:p>
            <a:pPr>
              <a:buNone/>
            </a:pPr>
            <a:endParaRPr lang="ru-RU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с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формировать   представление   о   роли  ЭНДОКРИННОЙ системы   в   регуляции   процессов   жизнедеятельности;</a:t>
            </a:r>
          </a:p>
          <a:p>
            <a:pPr>
              <a:buNone/>
            </a:pPr>
            <a:endParaRPr lang="ru-RU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Calibri"/>
            </a:endParaRPr>
          </a:p>
          <a:p>
            <a:r>
              <a:rPr lang="ru-RU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п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>родолжить   формирование   умений   сравнивать, анализировать,  обобщать,   работать  с   таблицами, рисунками   и   текстом   учебника.</a:t>
            </a:r>
            <a:b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</a:b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/>
            </a:r>
            <a:b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</a:b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  <a:t/>
            </a:r>
            <a:b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Calibri"/>
              </a:rPr>
            </a:b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Эндокринная система (греч.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endon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внутри +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krino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отделять,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выделять) — система желез внутренней секреции.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Эндокринные железы, которые образуют  эту систему, выделяют в кровь около 20 видов разных химических веществ, которые называются гормонами.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6104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Кровь доносит гормоны к определенным тканям, которые называются мишени. Это ткани, чувствительные к определенным гормонам, такие, на которые эти гормоны могут оказать длительное воздействие.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Рассмотрим строение эндокринного аппарата на примере человека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112567" cy="4752528"/>
          </a:xfr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805264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 16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Решите биологические задачи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2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2400267" cy="1800200"/>
          </a:xfr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07707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Пресмыкающиеся с ногами и пресмыкающиеся без ног.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Какие </a:t>
            </a:r>
            <a:r>
              <a:rPr lang="ru-RU" sz="2800" dirty="0">
                <a:solidFill>
                  <a:schemeClr val="bg1"/>
                </a:solidFill>
              </a:rPr>
              <a:t>из них более древние?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Почему </a:t>
            </a:r>
            <a:r>
              <a:rPr lang="ru-RU" sz="2800" dirty="0">
                <a:solidFill>
                  <a:schemeClr val="bg1"/>
                </a:solidFill>
              </a:rPr>
              <a:t>так считаете?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412" y="1700808"/>
            <a:ext cx="2541459" cy="18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1196752"/>
            <a:ext cx="2048309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/>
                <a:cs typeface="Times New Roman"/>
              </a:rPr>
              <a:t>Задача №1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645024"/>
            <a:ext cx="5645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ea typeface="Calibri"/>
                <a:cs typeface="Times New Roman"/>
              </a:rPr>
              <a:t>Рис. 1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645024"/>
            <a:ext cx="532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ea typeface="Calibri"/>
                <a:cs typeface="Times New Roman"/>
              </a:rPr>
              <a:t>Рис. 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Гипофиз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Pictures\эндокринная система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04757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602128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96752"/>
            <a:ext cx="3707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Гипофиз</a:t>
            </a:r>
            <a:r>
              <a:rPr lang="ru-RU" sz="2400" dirty="0" smtClean="0"/>
              <a:t> выделяет </a:t>
            </a:r>
            <a:r>
              <a:rPr lang="ru-RU" sz="2400" b="1" dirty="0" smtClean="0"/>
              <a:t>гормоны</a:t>
            </a:r>
            <a:r>
              <a:rPr lang="ru-RU" sz="2400" dirty="0" smtClean="0"/>
              <a:t>, регулирующие деятельность других желез, так же он влияет на рост, управляет работой желез груди, выделяющих молоко, способствует вырабатыванию этого молока, управляет количеством выделяемой мочи, приказывает яичкам мужчины производить сперму, а яичникам женщины яйцеклетку.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Регуляция у растений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84784"/>
            <a:ext cx="4258816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Химическая координация у растений осуществляется так называемыми </a:t>
            </a:r>
          </a:p>
          <a:p>
            <a:pPr>
              <a:buNone/>
            </a:pPr>
            <a:r>
              <a:rPr lang="ru-RU" sz="2400" b="1" dirty="0" smtClean="0"/>
              <a:t>     ростовыми веществами</a:t>
            </a:r>
            <a:r>
              <a:rPr lang="ru-RU" sz="2400" dirty="0" smtClean="0"/>
              <a:t>, которые можно считать аналогом гормонов животных.</a:t>
            </a:r>
          </a:p>
          <a:p>
            <a:pPr>
              <a:buNone/>
            </a:pPr>
            <a:r>
              <a:rPr lang="ru-RU" sz="2400" dirty="0" smtClean="0"/>
              <a:t>     Перемещаются ростовые вещества от верхушки растения к корню по проводящей системе.</a:t>
            </a:r>
            <a:endParaRPr lang="ru-RU" sz="2400" dirty="0"/>
          </a:p>
        </p:txBody>
      </p:sp>
      <p:pic>
        <p:nvPicPr>
          <p:cNvPr id="2050" name="Picture 2" descr="C:\Users\Администратор\Pictures\эндокринная система\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33375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6093296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18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Изучите рисунки в учебнике на стр. 122 и 123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Ответьте на вопрос:</a:t>
            </a:r>
          </a:p>
          <a:p>
            <a:r>
              <a:rPr lang="ru-RU" dirty="0" smtClean="0"/>
              <a:t>Наблюдали ли вы такие явления у растений? </a:t>
            </a:r>
          </a:p>
          <a:p>
            <a:r>
              <a:rPr lang="ru-RU" dirty="0" smtClean="0"/>
              <a:t>Приведите примеры.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Запомните: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Гормональная регуляция по сравнению с нервной осуществляется гораздо медленнее, но даёт более длительный эффект.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304256"/>
          </a:xfrm>
        </p:spPr>
        <p:txBody>
          <a:bodyPr/>
          <a:lstStyle/>
          <a:p>
            <a:pPr>
              <a:buNone/>
            </a:pP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Работаем в рабочей тетради по вопросам 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№ 14, 15  учебника на стр. 126.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22322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/>
              <a:t>Учебник Биология 6 класс. «Живой организм»/Н.И. Сонин.- </a:t>
            </a:r>
            <a:r>
              <a:rPr lang="ru-RU" sz="1700" b="1" dirty="0" err="1" smtClean="0"/>
              <a:t>М.:Дрофа</a:t>
            </a:r>
            <a:r>
              <a:rPr lang="ru-RU" sz="1700" b="1" dirty="0" smtClean="0"/>
              <a:t>, 2009г.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/>
              <a:t>Сайты: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hlinkClick r:id="rId2"/>
              </a:rPr>
              <a:t>http://www.ebio.ru</a:t>
            </a:r>
            <a:endParaRPr lang="ru-RU" sz="1800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hlinkClick r:id="rId3"/>
              </a:rPr>
              <a:t>http://atletizm.com.ua</a:t>
            </a:r>
            <a:endParaRPr lang="ru-RU" sz="16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Рисунки: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 1 </a:t>
            </a:r>
            <a:r>
              <a:rPr lang="en-US" sz="1400" b="1" dirty="0" smtClean="0">
                <a:hlinkClick r:id="rId4"/>
              </a:rPr>
              <a:t>http://floranimal.ru/families/2316.html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 2 </a:t>
            </a:r>
            <a:r>
              <a:rPr lang="en-US" sz="1400" b="1" dirty="0" smtClean="0">
                <a:hlinkClick r:id="rId5"/>
              </a:rPr>
              <a:t>http://zooclub.ru/rept/vidy/vidy/50.shtml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 3 </a:t>
            </a:r>
            <a:r>
              <a:rPr lang="en-US" sz="1400" b="1" dirty="0" smtClean="0"/>
              <a:t>http://dic.academic.ru/dic.nsf/enc_colier/2420/%D0%90%D0%9D%D0%90%D0%A2%D0%9E%D0%9C%D0%98%D0%AF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 4 </a:t>
            </a:r>
            <a:r>
              <a:rPr lang="en-US" sz="1400" b="1" dirty="0" smtClean="0">
                <a:hlinkClick r:id="rId6"/>
              </a:rPr>
              <a:t>http://go.mail.ru/search_images?q=Kimps%20%7C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 7 </a:t>
            </a:r>
            <a:r>
              <a:rPr lang="en-US" sz="1400" b="1" dirty="0" smtClean="0"/>
              <a:t>http://go.mail.ru/search_images?rch=l&amp;type=all&amp;Ftopics%2Fakula-mako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Рис.6</a:t>
            </a:r>
            <a:r>
              <a:rPr lang="en-US" sz="1400" b="1" dirty="0" smtClean="0"/>
              <a:t> </a:t>
            </a:r>
            <a:r>
              <a:rPr lang="en-US" sz="1400" b="1" dirty="0" smtClean="0">
                <a:hlinkClick r:id="rId7"/>
              </a:rPr>
              <a:t>http://go.mail.ru/search_images?rch=l&amp;type=all&amp;is=0&amp;q=%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 5 </a:t>
            </a:r>
            <a:r>
              <a:rPr lang="en-US" sz="1400" b="1" dirty="0" smtClean="0">
                <a:hlinkClick r:id="rId8"/>
              </a:rPr>
              <a:t>http://go.mail.ru/search_images?rch=l&amp;type=all&amp;is=0&amp;q=%D0%BB%D0%B5%D1%89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Рис.8 </a:t>
            </a:r>
            <a:r>
              <a:rPr lang="en-US" sz="1400" b="1" dirty="0" smtClean="0">
                <a:hlinkClick r:id="rId9"/>
              </a:rPr>
              <a:t>http://collection.edu.yar.ru/catalog/res/000003b2-1000-4ddd-d8fa-390046bb2fe0/?fullView=1&amp;from=000001a1-a000-4ddd-7bd7-0a0046b1da3f&amp;&amp;rubric_id%5B%5D=103920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Рис.9 </a:t>
            </a:r>
            <a:r>
              <a:rPr lang="en-US" sz="1400" b="1" dirty="0" smtClean="0">
                <a:hlinkClick r:id="rId10"/>
              </a:rPr>
              <a:t>http://biologyshi.blogspot.com/2012/10/blog-post_8.html</a:t>
            </a:r>
            <a:endParaRPr lang="ru-RU" sz="1400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ea typeface="Calibri"/>
                <a:cs typeface="Times New Roman"/>
              </a:rPr>
              <a:t>Рис.10 </a:t>
            </a:r>
            <a:r>
              <a:rPr lang="ru-RU" sz="1400" b="1" u="sng" dirty="0" smtClean="0">
                <a:ea typeface="Calibri"/>
                <a:cs typeface="Times New Roman"/>
                <a:hlinkClick r:id="rId11"/>
              </a:rPr>
              <a:t>http://www.knowbiology.ru/bezpozvonochnie/kishechnopolostnye.html</a:t>
            </a:r>
            <a:endParaRPr lang="ru-RU" sz="1400" b="1" u="sng" dirty="0" smtClean="0">
              <a:ea typeface="Calibri"/>
              <a:cs typeface="Times New Roman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ea typeface="Calibri"/>
                <a:cs typeface="Times New Roman"/>
              </a:rPr>
              <a:t>Рис.11 </a:t>
            </a:r>
            <a:r>
              <a:rPr lang="ru-RU" sz="1400" b="1" u="sng" dirty="0" smtClean="0">
                <a:ea typeface="Calibri"/>
                <a:cs typeface="Times New Roman"/>
                <a:hlinkClick r:id="rId12"/>
              </a:rPr>
              <a:t>http://medusy.ru/presnovod/index.shtm</a:t>
            </a:r>
            <a:endParaRPr lang="ru-RU" sz="1400" b="1" u="sng" dirty="0" smtClean="0">
              <a:ea typeface="Calibri"/>
              <a:cs typeface="Times New Roman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ea typeface="Calibri"/>
                <a:cs typeface="Times New Roman"/>
              </a:rPr>
              <a:t>Рис 12 </a:t>
            </a:r>
            <a:r>
              <a:rPr lang="ru-RU" sz="1400" b="1" u="sng" dirty="0" smtClean="0">
                <a:ea typeface="Calibri"/>
                <a:cs typeface="Times New Roman"/>
                <a:hlinkClick r:id="rId13"/>
              </a:rPr>
              <a:t>http://go.mail.ru/search_images?rch=e&amp;type=all&amp;is=0&amp;</a:t>
            </a:r>
            <a:endParaRPr lang="ru-RU" sz="1400" b="1" dirty="0" smtClean="0">
              <a:ea typeface="Calibri"/>
              <a:cs typeface="Times New Roman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ea typeface="Calibri"/>
                <a:cs typeface="Times New Roman"/>
              </a:rPr>
              <a:t>Рис 14http://www.ejonok.ru/nature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400" b="1" dirty="0" smtClean="0">
                <a:ea typeface="Calibri"/>
                <a:cs typeface="Times New Roman"/>
              </a:rPr>
              <a:t>Рис.15http://www.google.ru/imgres?</a:t>
            </a:r>
            <a:r>
              <a:rPr lang="ru-RU" sz="1400" dirty="0" smtClean="0">
                <a:ea typeface="Calibri"/>
                <a:cs typeface="Times New Roman"/>
              </a:rPr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400" b="1" dirty="0" smtClean="0">
                <a:ea typeface="Calibri"/>
                <a:cs typeface="Times New Roman"/>
              </a:rPr>
              <a:t>Рис 16, Рис. 17 </a:t>
            </a:r>
            <a:r>
              <a:rPr lang="ru-RU" sz="1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http://atletizm.com.ua/zdorove/stroenie-cheloveka/198-gormony</a:t>
            </a:r>
            <a:endParaRPr lang="ru-RU" sz="1400" b="1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400" b="1" dirty="0" smtClean="0"/>
              <a:t>Рис. 18 </a:t>
            </a:r>
            <a:r>
              <a:rPr lang="ru-RU" sz="1400" b="1" u="sng" dirty="0" smtClean="0">
                <a:hlinkClick r:id="rId15"/>
              </a:rPr>
              <a:t>http://www.ebio.ru/org17.html</a:t>
            </a:r>
            <a:endParaRPr lang="ru-RU" sz="14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1400" b="1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1400" b="1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Задача №2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556792"/>
            <a:ext cx="39604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Любой лишний груз был бы помехой при полёте. Какие изменения в связи с этим произошли в пищеварительной системе птиц?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869160"/>
            <a:ext cx="1311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Рис. 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0629_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176464" cy="338437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Задача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Цветочный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горшок с комнатным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растением бальзамином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положили на бок. Останутся ли в горизонтальном положении побеги этого растения? Ответ поясните.</a:t>
            </a:r>
          </a:p>
          <a:p>
            <a:endParaRPr lang="ru-RU" dirty="0"/>
          </a:p>
        </p:txBody>
      </p:sp>
      <p:pic>
        <p:nvPicPr>
          <p:cNvPr id="4" name="Рисунок 3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744416" cy="3772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51723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Рис. 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Задача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Тело рыб очень разнообразно по форме: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imgpreview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1440160" cy="1821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22108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у лещей высокое и сильно сжатое </a:t>
            </a:r>
            <a:endParaRPr lang="ru-RU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chemeClr val="bg1"/>
                </a:solidFill>
                <a:ea typeface="Calibri"/>
                <a:cs typeface="Times New Roman"/>
              </a:rPr>
              <a:t>с боков</a:t>
            </a:r>
            <a:endParaRPr lang="ru-RU" dirty="0">
              <a:ea typeface="Calibri"/>
              <a:cs typeface="Times New Roman"/>
            </a:endParaRPr>
          </a:p>
          <a:p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imgpreview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88841"/>
            <a:ext cx="2232248" cy="1831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422108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скатов – сплюснутое в спинно-брюшном направлении</a:t>
            </a:r>
          </a:p>
        </p:txBody>
      </p:sp>
      <p:pic>
        <p:nvPicPr>
          <p:cNvPr id="8" name="Рисунок 7" descr="imgpreview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88840"/>
            <a:ext cx="2376264" cy="1888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724128" y="4221088"/>
            <a:ext cx="269721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у акул - </a:t>
            </a:r>
            <a:r>
              <a:rPr lang="ru-RU" dirty="0" err="1">
                <a:solidFill>
                  <a:schemeClr val="bg1"/>
                </a:solidFill>
                <a:ea typeface="Calibri"/>
                <a:cs typeface="Times New Roman"/>
              </a:rPr>
              <a:t>торпедообразное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157192"/>
            <a:ext cx="63573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ea typeface="Calibri"/>
                <a:cs typeface="Times New Roman"/>
              </a:rPr>
              <a:t>В связи с чем могли развиться такие особенности строения?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861048"/>
            <a:ext cx="7416824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chemeClr val="bg1"/>
                </a:solidFill>
                <a:ea typeface="Calibri"/>
                <a:cs typeface="Times New Roman"/>
              </a:rPr>
              <a:t>Рис. </a:t>
            </a:r>
            <a:r>
              <a:rPr lang="ru-RU" sz="1100" dirty="0" smtClean="0">
                <a:solidFill>
                  <a:schemeClr val="bg1"/>
                </a:solidFill>
                <a:ea typeface="Calibri"/>
                <a:cs typeface="Times New Roman"/>
              </a:rPr>
              <a:t>5                                                  </a:t>
            </a:r>
            <a:r>
              <a:rPr lang="ru-RU" sz="1100" dirty="0" smtClean="0">
                <a:solidFill>
                  <a:srgbClr val="FFFFFF"/>
                </a:solidFill>
                <a:ea typeface="Calibri"/>
                <a:cs typeface="Times New Roman"/>
              </a:rPr>
              <a:t>Рис</a:t>
            </a:r>
            <a:r>
              <a:rPr lang="ru-RU" sz="1100" dirty="0">
                <a:solidFill>
                  <a:srgbClr val="FFFFFF"/>
                </a:solidFill>
                <a:ea typeface="Calibri"/>
                <a:cs typeface="Times New Roman"/>
              </a:rPr>
              <a:t>. </a:t>
            </a:r>
            <a:r>
              <a:rPr lang="ru-RU" sz="1100" dirty="0" smtClean="0">
                <a:solidFill>
                  <a:srgbClr val="FFFFFF"/>
                </a:solidFill>
                <a:ea typeface="Calibri"/>
                <a:cs typeface="Times New Roman"/>
              </a:rPr>
              <a:t>6                                                                                  Рис. 7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09634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процессы, регулирующие и  координирующие жизнедеятельность организмов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60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регуляция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84984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раздражимость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sldjump"/>
              </a:rPr>
              <a:t>координация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284984"/>
            <a:ext cx="3312368" cy="889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 action="ppaction://hlinksldjump"/>
              </a:rPr>
              <a:t>чувствительность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3671900" y="3104964"/>
            <a:ext cx="115212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5400000">
            <a:off x="3347864" y="3933056"/>
            <a:ext cx="1728192" cy="720080"/>
          </a:xfrm>
          <a:prstGeom prst="bentConnector3">
            <a:avLst>
              <a:gd name="adj1" fmla="val 997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2" idx="2"/>
          </p:cNvCxnSpPr>
          <p:nvPr/>
        </p:nvCxnSpPr>
        <p:spPr>
          <a:xfrm rot="16200000" flipH="1">
            <a:off x="3923928" y="4005064"/>
            <a:ext cx="2088232" cy="792088"/>
          </a:xfrm>
          <a:prstGeom prst="bentConnector3">
            <a:avLst>
              <a:gd name="adj1" fmla="val 859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4355976" y="3140968"/>
            <a:ext cx="1008112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в конец 13">
            <a:hlinkClick r:id="rId6" action="ppaction://hlinksldjump" highlightClick="1"/>
          </p:cNvPr>
          <p:cNvSpPr/>
          <p:nvPr/>
        </p:nvSpPr>
        <p:spPr>
          <a:xfrm>
            <a:off x="7956376" y="6021288"/>
            <a:ext cx="538360" cy="57606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РАЗДРАЖИМОСТЬ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ОБЩЕЕ СВОЙСТВО ВСЕХ ЖИВЫХ ОРГАНИЗМОВ;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СПОСОБНОСТЬ ОТВЕЧАТЬ НА ВОЗДЕЙСТВИЯ ОКРУЖАЮЩЕЙ СРЕДЫ ОПРЕДЕЛЁННОЙ РЕАКЦИЕЙ.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40352" y="537321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ЧУВСТВИТЕЛЬНОСТЬ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СВОЙСТВО ЛЮБОГО ОРГАНИЗМА ВОСПРИНИМАТЬ РАЗДРАЖЕНИЯ ИЗ ВНЕШНЕЙ СРЕДЫ И ОТ СОБСТВЕННЫХ ТКАНЕЙ И ОРГАНОВ.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524328" y="5373216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906</Words>
  <Application>Microsoft Office PowerPoint</Application>
  <PresentationFormat>Экран (4:3)</PresentationFormat>
  <Paragraphs>157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КООРДИНАЦИЯ И РЕГУЛЯЦИЯ ПРОЦЕССОВ ЖИЗНЕДЕЯТЕЛЬНОСТИ ЖИВЫХ ОРГАНИЗМОВ    биология  6 класс </vt:lpstr>
      <vt:lpstr>Цели урока 1 :</vt:lpstr>
      <vt:lpstr>Решите биологические задачи</vt:lpstr>
      <vt:lpstr>Задача №2</vt:lpstr>
      <vt:lpstr>Задача №3</vt:lpstr>
      <vt:lpstr>Задача №4</vt:lpstr>
      <vt:lpstr>Основные процессы, регулирующие и  координирующие жизнедеятельность организмов</vt:lpstr>
      <vt:lpstr>РАЗДРАЖИМОСТЬ</vt:lpstr>
      <vt:lpstr>ЧУВСТВИТЕЛЬНОСТЬ  </vt:lpstr>
      <vt:lpstr>РЕГУЛЯЦИЯ</vt:lpstr>
      <vt:lpstr>КООРДИНАЦИЯ</vt:lpstr>
      <vt:lpstr>Слайд 12</vt:lpstr>
      <vt:lpstr>Рис. 8</vt:lpstr>
      <vt:lpstr>Рис. 9</vt:lpstr>
      <vt:lpstr>Движения простейших</vt:lpstr>
      <vt:lpstr>Слайд 16</vt:lpstr>
      <vt:lpstr>Слайд 17</vt:lpstr>
      <vt:lpstr>Слайд 18</vt:lpstr>
      <vt:lpstr>В ходе эволюции нервная система прошла несколько этапов развития:</vt:lpstr>
      <vt:lpstr>Диффузная нервная система — представлена у  кишечнополостных. Нервные клетки образуют диффузное нервное сплетение в  эктодерме по всему телу животного, и при сильном раздражении одной части сплетения возникает генерализованный ответ — реагирует все тело. </vt:lpstr>
      <vt:lpstr>Слайд 21</vt:lpstr>
      <vt:lpstr>Нервная трубка</vt:lpstr>
      <vt:lpstr>РАССМОТРИМ СТРОЕНИЕ ГОЛОВНОГО МОЗГА ПОЗВОНОЧНЫХ ЖИВОТНЫХ</vt:lpstr>
      <vt:lpstr>Работа с учебником:</vt:lpstr>
      <vt:lpstr>В основе нервной деятельности лежат   РЕФЛЕКСЫ</vt:lpstr>
      <vt:lpstr>Слайд 26</vt:lpstr>
      <vt:lpstr>Цели урока 2 :</vt:lpstr>
      <vt:lpstr>Слайд 28</vt:lpstr>
      <vt:lpstr>Рассмотрим строение эндокринного аппарата на примере человека</vt:lpstr>
      <vt:lpstr>Гипофиз</vt:lpstr>
      <vt:lpstr>Регуляция у растений</vt:lpstr>
      <vt:lpstr>Изучите рисунки в учебнике на стр. 122 и 123</vt:lpstr>
      <vt:lpstr>Запомните:</vt:lpstr>
      <vt:lpstr>УДАЧИ!</vt:lpstr>
      <vt:lpstr>Информационные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РЕГУЛЯЦИЯ ПРОЦЕССОВ ЖИЗНЕДЕЯТЕЛЬНОСТИ ЖИВЫХ ОРГАНИЗМОВ    биология  6 класс</dc:title>
  <dc:creator>Windows 7</dc:creator>
  <cp:lastModifiedBy>User</cp:lastModifiedBy>
  <cp:revision>46</cp:revision>
  <dcterms:created xsi:type="dcterms:W3CDTF">2013-02-19T14:40:45Z</dcterms:created>
  <dcterms:modified xsi:type="dcterms:W3CDTF">2016-02-26T00:30:44Z</dcterms:modified>
</cp:coreProperties>
</file>